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10"/>
  </p:notesMasterIdLst>
  <p:handoutMasterIdLst>
    <p:handoutMasterId r:id="rId11"/>
  </p:handoutMasterIdLst>
  <p:sldIdLst>
    <p:sldId id="762" r:id="rId2"/>
    <p:sldId id="766" r:id="rId3"/>
    <p:sldId id="767" r:id="rId4"/>
    <p:sldId id="768" r:id="rId5"/>
    <p:sldId id="769" r:id="rId6"/>
    <p:sldId id="765" r:id="rId7"/>
    <p:sldId id="770" r:id="rId8"/>
    <p:sldId id="771" r:id="rId9"/>
  </p:sldIdLst>
  <p:sldSz cx="9906000" cy="6858000" type="A4"/>
  <p:notesSz cx="6807200" cy="9939338"/>
  <p:custShowLst>
    <p:custShow name="재구성한 쇼 1" id="0">
      <p:sldLst/>
    </p:custShow>
    <p:custShow name="재구성한 쇼 2" id="1">
      <p:sldLst/>
    </p:custShow>
  </p:custShow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>
        <p15:guide id="1" orient="horz" pos="3131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CC66"/>
    <a:srgbClr val="FFFFFF"/>
    <a:srgbClr val="F8F8F8"/>
    <a:srgbClr val="0000FF"/>
    <a:srgbClr val="DBEEF4"/>
    <a:srgbClr val="6699FF"/>
    <a:srgbClr val="C9F0FF"/>
    <a:srgbClr val="00AEE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73649" autoAdjust="0"/>
  </p:normalViewPr>
  <p:slideViewPr>
    <p:cSldViewPr>
      <p:cViewPr varScale="1">
        <p:scale>
          <a:sx n="112" d="100"/>
          <a:sy n="112" d="100"/>
        </p:scale>
        <p:origin x="-1170" y="-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42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4014" y="102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2949422" cy="496735"/>
          </a:xfrm>
          <a:prstGeom prst="rect">
            <a:avLst/>
          </a:prstGeom>
        </p:spPr>
        <p:txBody>
          <a:bodyPr vert="horz" lIns="91557" tIns="45777" rIns="91557" bIns="4577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592" y="5"/>
            <a:ext cx="2950516" cy="496735"/>
          </a:xfrm>
          <a:prstGeom prst="rect">
            <a:avLst/>
          </a:prstGeom>
        </p:spPr>
        <p:txBody>
          <a:bodyPr vert="horz" lIns="91557" tIns="45777" rIns="91557" bIns="4577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76D3665-5CB5-4EA9-83A7-AE6984DA3301}" type="datetimeFigureOut">
              <a:rPr lang="ko-KR" altLang="en-US"/>
              <a:pPr>
                <a:defRPr/>
              </a:pPr>
              <a:t>2021-11-11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287"/>
            <a:ext cx="2949422" cy="496735"/>
          </a:xfrm>
          <a:prstGeom prst="rect">
            <a:avLst/>
          </a:prstGeom>
        </p:spPr>
        <p:txBody>
          <a:bodyPr vert="horz" lIns="91557" tIns="45777" rIns="91557" bIns="4577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592" y="9440287"/>
            <a:ext cx="2950516" cy="496735"/>
          </a:xfrm>
          <a:prstGeom prst="rect">
            <a:avLst/>
          </a:prstGeom>
        </p:spPr>
        <p:txBody>
          <a:bodyPr vert="horz" lIns="91557" tIns="45777" rIns="91557" bIns="4577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DF9CB8B-E13F-4854-B8F4-A97AFEABCEE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605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2949422" cy="496735"/>
          </a:xfrm>
          <a:prstGeom prst="rect">
            <a:avLst/>
          </a:prstGeom>
        </p:spPr>
        <p:txBody>
          <a:bodyPr vert="horz" lIns="91557" tIns="45777" rIns="91557" bIns="4577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686" y="5"/>
            <a:ext cx="2949422" cy="496735"/>
          </a:xfrm>
          <a:prstGeom prst="rect">
            <a:avLst/>
          </a:prstGeom>
        </p:spPr>
        <p:txBody>
          <a:bodyPr vert="horz" lIns="91557" tIns="45777" rIns="91557" bIns="4577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335A280-321F-4168-B2E6-287F522825BD}" type="datetimeFigureOut">
              <a:rPr lang="ko-KR" altLang="en-US"/>
              <a:pPr>
                <a:defRPr/>
              </a:pPr>
              <a:t>2021-11-11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746125"/>
            <a:ext cx="537845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7" tIns="45777" rIns="91557" bIns="45777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1" y="4721306"/>
            <a:ext cx="5445760" cy="4472934"/>
          </a:xfrm>
          <a:prstGeom prst="rect">
            <a:avLst/>
          </a:prstGeom>
        </p:spPr>
        <p:txBody>
          <a:bodyPr vert="horz" lIns="91557" tIns="45777" rIns="91557" bIns="45777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287"/>
            <a:ext cx="2949422" cy="496735"/>
          </a:xfrm>
          <a:prstGeom prst="rect">
            <a:avLst/>
          </a:prstGeom>
        </p:spPr>
        <p:txBody>
          <a:bodyPr vert="horz" lIns="91557" tIns="45777" rIns="91557" bIns="4577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686" y="9440287"/>
            <a:ext cx="2949422" cy="496735"/>
          </a:xfrm>
          <a:prstGeom prst="rect">
            <a:avLst/>
          </a:prstGeom>
        </p:spPr>
        <p:txBody>
          <a:bodyPr vert="horz" lIns="91557" tIns="45777" rIns="91557" bIns="4577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8BB50A3-903E-4A32-834F-189ACE19449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248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9388" indent="-179388" algn="l" rtl="0" eaLnBrk="1" fontAlgn="base" latinLnBrk="0" hangingPunct="1">
      <a:spcBef>
        <a:spcPts val="600"/>
      </a:spcBef>
      <a:spcAft>
        <a:spcPct val="0"/>
      </a:spcAft>
      <a:buFont typeface="맑은 고딕" pitchFamily="50" charset="-127"/>
      <a:buAutoNum type="arabicPeriod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58775" indent="-179388" algn="l" rtl="0" eaLnBrk="1" fontAlgn="base" latinLnBrk="0" hangingPunct="1">
      <a:spcBef>
        <a:spcPts val="600"/>
      </a:spcBef>
      <a:spcAft>
        <a:spcPct val="0"/>
      </a:spcAft>
      <a:buFont typeface="맑은 고딕" pitchFamily="50" charset="-127"/>
      <a:buAutoNum type="arabicParenR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rtl="0" eaLnBrk="1" fontAlgn="base" latinLnBrk="0" hangingPunct="1">
      <a:spcBef>
        <a:spcPts val="600"/>
      </a:spcBef>
      <a:spcAft>
        <a:spcPct val="0"/>
      </a:spcAft>
      <a:buAutoNum type="circleNumDbPlain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1" fontAlgn="base" latinLnBrk="0" hangingPunct="1">
      <a:spcBef>
        <a:spcPts val="600"/>
      </a:spcBef>
      <a:spcAft>
        <a:spcPct val="0"/>
      </a:spcAft>
      <a:buFont typeface="맑은 고딕" pitchFamily="50" charset="-127"/>
      <a:buAutoNum type="arabicPeriod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1" fontAlgn="base" latinLnBrk="0" hangingPunct="1">
      <a:spcBef>
        <a:spcPts val="600"/>
      </a:spcBef>
      <a:spcAft>
        <a:spcPct val="0"/>
      </a:spcAft>
      <a:buFont typeface="맑은 고딕" pitchFamily="50" charset="-127"/>
      <a:buAutoNum type="arabicPeriod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BB50A3-903E-4A32-834F-189ACE194494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69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6496" y="764704"/>
            <a:ext cx="9072000" cy="5616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761939" y="142876"/>
            <a:ext cx="6977125" cy="51117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7257256" y="314326"/>
            <a:ext cx="2208212" cy="328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바닥글</a:t>
            </a:r>
            <a:endParaRPr lang="ko-KR" altLang="en-US" dirty="0"/>
          </a:p>
        </p:txBody>
      </p:sp>
      <p:sp>
        <p:nvSpPr>
          <p:cNvPr id="6" name="TextBox 8"/>
          <p:cNvSpPr txBox="1">
            <a:spLocks noChangeArrowheads="1"/>
          </p:cNvSpPr>
          <p:nvPr userDrawn="1"/>
        </p:nvSpPr>
        <p:spPr bwMode="auto">
          <a:xfrm>
            <a:off x="4507162" y="6521276"/>
            <a:ext cx="877887" cy="29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>
            <a:defPPr>
              <a:defRPr lang="ko-KR"/>
            </a:defPPr>
            <a:lvl1pPr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algn="ctr" latinLnBrk="0">
              <a:buFontTx/>
              <a:buNone/>
              <a:defRPr/>
            </a:pPr>
            <a:r>
              <a:rPr kumimoji="0" lang="en-US" altLang="ko-KR" sz="1000" dirty="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rPr>
              <a:t>-  </a:t>
            </a:r>
            <a:fld id="{6787B700-EC0D-4EAF-935F-73BFDF558AD7}" type="slidenum">
              <a:rPr kumimoji="0" lang="en-US" altLang="ko-KR" sz="1000" smtClean="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rPr>
              <a:pPr algn="ctr" latinLnBrk="0">
                <a:buFontTx/>
                <a:buNone/>
                <a:defRPr/>
              </a:pPr>
              <a:t>‹#›</a:t>
            </a:fld>
            <a:r>
              <a:rPr kumimoji="0" lang="en-US" altLang="ko-KR" sz="1000" dirty="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rPr>
              <a:t>  -</a:t>
            </a: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8121353" y="6389316"/>
            <a:ext cx="1578362" cy="496068"/>
            <a:chOff x="4448944" y="4394296"/>
            <a:chExt cx="2697247" cy="847725"/>
          </a:xfrm>
        </p:grpSpPr>
        <p:pic>
          <p:nvPicPr>
            <p:cNvPr id="10" name="Picture 3" descr="D:\PnPeople 2011\Administration\사본과 로고\pnpeople-logo\로고-흰색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7916" y="4641946"/>
              <a:ext cx="1438275" cy="35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7" descr="D:\PnPeople 2011\Administration\사본과 로고\pnpeople-logo\심볼-칼라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8944" y="4394296"/>
              <a:ext cx="1190625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바닥글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416496" y="764704"/>
            <a:ext cx="4464496" cy="5688161"/>
          </a:xfrm>
        </p:spPr>
        <p:txBody>
          <a:bodyPr/>
          <a:lstStyle>
            <a:lvl1pPr marL="271463" indent="-271463">
              <a:buFont typeface="Wingdings" panose="05000000000000000000" pitchFamily="2" charset="2"/>
              <a:buChar char="v"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5025009" y="764704"/>
            <a:ext cx="4464496" cy="5688161"/>
          </a:xfrm>
        </p:spPr>
        <p:txBody>
          <a:bodyPr/>
          <a:lstStyle>
            <a:lvl1pPr marL="180975" indent="-180975">
              <a:buFont typeface="Wingdings" panose="05000000000000000000" pitchFamily="2" charset="2"/>
              <a:buChar char="v"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0" name="TextBox 8"/>
          <p:cNvSpPr txBox="1">
            <a:spLocks noChangeArrowheads="1"/>
          </p:cNvSpPr>
          <p:nvPr userDrawn="1"/>
        </p:nvSpPr>
        <p:spPr bwMode="auto">
          <a:xfrm>
            <a:off x="4507162" y="6521276"/>
            <a:ext cx="877887" cy="29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>
            <a:defPPr>
              <a:defRPr lang="ko-KR"/>
            </a:defPPr>
            <a:lvl1pPr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algn="ctr" latinLnBrk="0">
              <a:buFontTx/>
              <a:buNone/>
              <a:defRPr/>
            </a:pPr>
            <a:r>
              <a:rPr kumimoji="0" lang="en-US" altLang="ko-KR" sz="1000" dirty="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rPr>
              <a:t>-  </a:t>
            </a:r>
            <a:fld id="{6787B700-EC0D-4EAF-935F-73BFDF558AD7}" type="slidenum">
              <a:rPr kumimoji="0" lang="en-US" altLang="ko-KR" sz="1000" smtClean="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rPr>
              <a:pPr algn="ctr" latinLnBrk="0">
                <a:buFontTx/>
                <a:buNone/>
                <a:defRPr/>
              </a:pPr>
              <a:t>‹#›</a:t>
            </a:fld>
            <a:r>
              <a:rPr kumimoji="0" lang="en-US" altLang="ko-KR" sz="1000" dirty="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rPr>
              <a:t>  -</a:t>
            </a:r>
          </a:p>
        </p:txBody>
      </p:sp>
    </p:spTree>
    <p:extLst>
      <p:ext uri="{BB962C8B-B14F-4D97-AF65-F5344CB8AC3E}">
        <p14:creationId xmlns:p14="http://schemas.microsoft.com/office/powerpoint/2010/main" val="4034396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바닥글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416496" y="2110136"/>
            <a:ext cx="4464496" cy="434273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5025009" y="2110136"/>
            <a:ext cx="4464496" cy="434273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0" name="TextBox 8"/>
          <p:cNvSpPr txBox="1">
            <a:spLocks noChangeArrowheads="1"/>
          </p:cNvSpPr>
          <p:nvPr userDrawn="1"/>
        </p:nvSpPr>
        <p:spPr bwMode="auto">
          <a:xfrm>
            <a:off x="4507162" y="6521276"/>
            <a:ext cx="877887" cy="29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>
            <a:defPPr>
              <a:defRPr lang="ko-KR"/>
            </a:defPPr>
            <a:lvl1pPr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algn="ctr" latinLnBrk="0">
              <a:buFontTx/>
              <a:buNone/>
              <a:defRPr/>
            </a:pPr>
            <a:r>
              <a:rPr kumimoji="0" lang="en-US" altLang="ko-KR" sz="1000" dirty="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rPr>
              <a:t>-  </a:t>
            </a:r>
            <a:fld id="{6787B700-EC0D-4EAF-935F-73BFDF558AD7}" type="slidenum">
              <a:rPr kumimoji="0" lang="en-US" altLang="ko-KR" sz="1000" smtClean="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rPr>
              <a:pPr algn="ctr" latinLnBrk="0">
                <a:buFontTx/>
                <a:buNone/>
                <a:defRPr/>
              </a:pPr>
              <a:t>‹#›</a:t>
            </a:fld>
            <a:r>
              <a:rPr kumimoji="0" lang="en-US" altLang="ko-KR" sz="1000" dirty="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rPr>
              <a:t>  -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416496" y="764704"/>
            <a:ext cx="9072000" cy="122366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39680201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761939" y="142876"/>
            <a:ext cx="6977125" cy="51117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바닥글</a:t>
            </a:r>
            <a:endParaRPr lang="ko-KR" altLang="en-US" dirty="0"/>
          </a:p>
        </p:txBody>
      </p:sp>
      <p:sp>
        <p:nvSpPr>
          <p:cNvPr id="5" name="TextBox 8"/>
          <p:cNvSpPr txBox="1">
            <a:spLocks noChangeArrowheads="1"/>
          </p:cNvSpPr>
          <p:nvPr userDrawn="1"/>
        </p:nvSpPr>
        <p:spPr bwMode="auto">
          <a:xfrm>
            <a:off x="4520952" y="6521276"/>
            <a:ext cx="877887" cy="29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>
            <a:defPPr>
              <a:defRPr lang="ko-KR"/>
            </a:defPPr>
            <a:lvl1pPr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algn="ctr" latinLnBrk="0">
              <a:buFontTx/>
              <a:buNone/>
              <a:defRPr/>
            </a:pPr>
            <a:r>
              <a:rPr kumimoji="0" lang="en-US" altLang="ko-KR" sz="1000" dirty="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rPr>
              <a:t>-  </a:t>
            </a:r>
            <a:fld id="{6787B700-EC0D-4EAF-935F-73BFDF558AD7}" type="slidenum">
              <a:rPr kumimoji="0" lang="en-US" altLang="ko-KR" sz="1000" smtClean="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rPr>
              <a:pPr algn="ctr" latinLnBrk="0">
                <a:buFontTx/>
                <a:buNone/>
                <a:defRPr/>
              </a:pPr>
              <a:t>‹#›</a:t>
            </a:fld>
            <a:r>
              <a:rPr kumimoji="0" lang="en-US" altLang="ko-KR" sz="1000" dirty="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rPr>
              <a:t>  -</a:t>
            </a: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8121353" y="6389316"/>
            <a:ext cx="1578362" cy="496068"/>
            <a:chOff x="4448944" y="4394296"/>
            <a:chExt cx="2697247" cy="847725"/>
          </a:xfrm>
        </p:grpSpPr>
        <p:pic>
          <p:nvPicPr>
            <p:cNvPr id="7" name="Picture 3" descr="D:\PnPeople 2011\Administration\사본과 로고\pnpeople-logo\로고-흰색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7916" y="4641946"/>
              <a:ext cx="1438275" cy="35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7" descr="D:\PnPeople 2011\Administration\사본과 로고\pnpeople-logo\심볼-칼라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8944" y="4394296"/>
              <a:ext cx="1190625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 bwMode="ltGray">
      <p:bgPr>
        <a:blipFill dpi="0" rotWithShape="0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 bwMode="ltGray">
      <p:bgPr>
        <a:blipFill dpi="0" rotWithShape="0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288704" y="3100388"/>
            <a:ext cx="6588000" cy="1587"/>
          </a:xfrm>
          <a:prstGeom prst="lin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2288704" y="2204864"/>
            <a:ext cx="6572296" cy="8572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2592697" y="3214686"/>
            <a:ext cx="4714908" cy="2714644"/>
          </a:xfrm>
        </p:spPr>
        <p:txBody>
          <a:bodyPr>
            <a:normAutofit/>
          </a:bodyPr>
          <a:lstStyle>
            <a:lvl1pPr marL="266700" indent="-266700">
              <a:buFont typeface="+mj-lt"/>
              <a:buAutoNum type="arabicParenR"/>
              <a:defRPr sz="180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bg bwMode="ltGray">
      <p:bgPr>
        <a:blipFill dpi="0" rotWithShape="0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809750" y="2286001"/>
            <a:ext cx="917575" cy="830263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28914" y="3100388"/>
            <a:ext cx="5003800" cy="1587"/>
          </a:xfrm>
          <a:prstGeom prst="lin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2809861" y="2204864"/>
            <a:ext cx="6572296" cy="8572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2952737" y="3214686"/>
            <a:ext cx="4714908" cy="2714644"/>
          </a:xfrm>
        </p:spPr>
        <p:txBody>
          <a:bodyPr>
            <a:normAutofit/>
          </a:bodyPr>
          <a:lstStyle>
            <a:lvl1pPr marL="266700" indent="-266700">
              <a:buFont typeface="+mj-lt"/>
              <a:buAutoNum type="arabicParenR"/>
              <a:defRPr sz="180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1784649" y="2276872"/>
            <a:ext cx="972000" cy="828000"/>
          </a:xfrm>
        </p:spPr>
        <p:txBody>
          <a:bodyPr anchor="b">
            <a:noAutofit/>
          </a:bodyPr>
          <a:lstStyle>
            <a:lvl1pPr marL="0" indent="0" algn="r">
              <a:buFontTx/>
              <a:buNone/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itchFamily="18" charset="-127"/>
                <a:ea typeface="바탕" pitchFamily="18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8" name="Picture 7" descr="D:\PnPeople 2011\Administration\사본과 로고\pnpeople-logo\심볼-칼라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384" y="332656"/>
            <a:ext cx="11906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2380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38187" y="142876"/>
            <a:ext cx="7000876" cy="5111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 anchor="b" anchorCtr="0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16496" y="764704"/>
            <a:ext cx="9072000" cy="56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245352" y="314326"/>
            <a:ext cx="2208213" cy="32861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00" b="1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바닥글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2" r:id="rId2"/>
    <p:sldLayoutId id="2147483714" r:id="rId3"/>
    <p:sldLayoutId id="2147483709" r:id="rId4"/>
    <p:sldLayoutId id="2147483710" r:id="rId5"/>
    <p:sldLayoutId id="2147483711" r:id="rId6"/>
    <p:sldLayoutId id="2147483716" r:id="rId7"/>
  </p:sldLayoutIdLst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hf hdr="0" dt="0"/>
  <p:txStyles>
    <p:titleStyle>
      <a:lvl1pPr algn="l" rtl="0" fontAlgn="base" latinLnBrk="1">
        <a:spcBef>
          <a:spcPct val="0"/>
        </a:spcBef>
        <a:spcAft>
          <a:spcPct val="0"/>
        </a:spcAft>
        <a:defRPr lang="ko-KR" altLang="en-US" sz="2300" kern="1200">
          <a:solidFill>
            <a:schemeClr val="accent5"/>
          </a:solidFill>
          <a:latin typeface="Arial Black" pitchFamily="34" charset="0"/>
          <a:ea typeface="HY헤드라인M" pitchFamily="18" charset="-127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2300">
          <a:solidFill>
            <a:srgbClr val="0082B3"/>
          </a:solidFill>
          <a:latin typeface="Arial Black" pitchFamily="34" charset="0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sz="2300">
          <a:solidFill>
            <a:srgbClr val="0082B3"/>
          </a:solidFill>
          <a:latin typeface="Arial Black" pitchFamily="34" charset="0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sz="2300">
          <a:solidFill>
            <a:srgbClr val="0082B3"/>
          </a:solidFill>
          <a:latin typeface="Arial Black" pitchFamily="34" charset="0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sz="2300">
          <a:solidFill>
            <a:srgbClr val="0082B3"/>
          </a:solidFill>
          <a:latin typeface="Arial Black" pitchFamily="34" charset="0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300">
          <a:solidFill>
            <a:srgbClr val="0082B3"/>
          </a:solidFill>
          <a:latin typeface="Arial Black" pitchFamily="34" charset="0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300">
          <a:solidFill>
            <a:srgbClr val="0082B3"/>
          </a:solidFill>
          <a:latin typeface="Arial Black" pitchFamily="34" charset="0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300">
          <a:solidFill>
            <a:srgbClr val="0082B3"/>
          </a:solidFill>
          <a:latin typeface="Arial Black" pitchFamily="34" charset="0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300">
          <a:solidFill>
            <a:srgbClr val="0082B3"/>
          </a:solidFill>
          <a:latin typeface="Arial Black" pitchFamily="34" charset="0"/>
          <a:ea typeface="HY헤드라인M" pitchFamily="18" charset="-127"/>
        </a:defRPr>
      </a:lvl9pPr>
    </p:titleStyle>
    <p:bodyStyle>
      <a:lvl1pPr marL="271463" indent="-271463" algn="l" rtl="0" fontAlgn="base">
        <a:spcBef>
          <a:spcPts val="600"/>
        </a:spcBef>
        <a:spcAft>
          <a:spcPct val="0"/>
        </a:spcAft>
        <a:buFont typeface="Wingdings" panose="05000000000000000000" pitchFamily="2" charset="2"/>
        <a:buChar char="v"/>
        <a:defRPr sz="1600" kern="1200" baseline="0">
          <a:solidFill>
            <a:schemeClr val="tx1"/>
          </a:solidFill>
          <a:latin typeface="Arial Black" pitchFamily="34" charset="0"/>
          <a:ea typeface="HY헤드라인M" pitchFamily="18" charset="-127"/>
          <a:cs typeface="+mn-cs"/>
        </a:defRPr>
      </a:lvl1pPr>
      <a:lvl2pPr marL="444500" indent="-184150" algn="l" rtl="0" fontAlgn="base">
        <a:spcBef>
          <a:spcPts val="600"/>
        </a:spcBef>
        <a:spcAft>
          <a:spcPct val="0"/>
        </a:spcAft>
        <a:buFont typeface="Wingdings" pitchFamily="2" charset="2"/>
        <a:buChar char="l"/>
        <a:defRPr sz="1400" kern="1200" baseline="0">
          <a:solidFill>
            <a:schemeClr val="tx1"/>
          </a:solidFill>
          <a:latin typeface="Verdana" pitchFamily="34" charset="0"/>
          <a:ea typeface="맑은 고딕" pitchFamily="50" charset="-127"/>
          <a:cs typeface="+mn-cs"/>
        </a:defRPr>
      </a:lvl2pPr>
      <a:lvl3pPr marL="625475" indent="-177800" algn="l" rtl="0" fontAlgn="base">
        <a:spcBef>
          <a:spcPts val="600"/>
        </a:spcBef>
        <a:spcAft>
          <a:spcPct val="0"/>
        </a:spcAft>
        <a:buFont typeface="Wingdings" pitchFamily="2" charset="2"/>
        <a:buChar char="§"/>
        <a:defRPr sz="1200" kern="1200" baseline="0">
          <a:solidFill>
            <a:schemeClr val="tx1"/>
          </a:solidFill>
          <a:latin typeface="Verdana" pitchFamily="34" charset="0"/>
          <a:ea typeface="맑은 고딕" pitchFamily="50" charset="-127"/>
          <a:cs typeface="+mn-cs"/>
        </a:defRPr>
      </a:lvl3pPr>
      <a:lvl4pPr marL="808038" indent="-176213" algn="l" rtl="0" fontAlgn="base">
        <a:spcBef>
          <a:spcPts val="600"/>
        </a:spcBef>
        <a:spcAft>
          <a:spcPct val="0"/>
        </a:spcAft>
        <a:buFont typeface="Arial" pitchFamily="34" charset="0"/>
        <a:buChar char="–"/>
        <a:defRPr sz="1100" kern="1200" baseline="0">
          <a:solidFill>
            <a:schemeClr val="tx1"/>
          </a:solidFill>
          <a:latin typeface="Verdana" pitchFamily="34" charset="0"/>
          <a:ea typeface="맑은 고딕" pitchFamily="50" charset="-127"/>
          <a:cs typeface="+mn-cs"/>
        </a:defRPr>
      </a:lvl4pPr>
      <a:lvl5pPr marL="1638300" indent="-152400" algn="l" rtl="0" fontAlgn="base">
        <a:spcBef>
          <a:spcPts val="600"/>
        </a:spcBef>
        <a:spcAft>
          <a:spcPct val="0"/>
        </a:spcAft>
        <a:buFont typeface="Arial" pitchFamily="34" charset="0"/>
        <a:buChar char="»"/>
        <a:defRPr sz="1800" kern="1200" baseline="0">
          <a:solidFill>
            <a:schemeClr val="tx1"/>
          </a:solidFill>
          <a:latin typeface="Verdana" pitchFamily="34" charset="0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251" userDrawn="1">
          <p15:clr>
            <a:srgbClr val="F26B43"/>
          </p15:clr>
        </p15:guide>
        <p15:guide id="2" pos="3120" userDrawn="1">
          <p15:clr>
            <a:srgbClr val="F26B43"/>
          </p15:clr>
        </p15:guide>
        <p15:guide id="3" pos="5978" userDrawn="1">
          <p15:clr>
            <a:srgbClr val="F26B43"/>
          </p15:clr>
        </p15:guide>
        <p15:guide id="4" pos="262" userDrawn="1">
          <p15:clr>
            <a:srgbClr val="F26B43"/>
          </p15:clr>
        </p15:guide>
        <p15:guide id="5" orient="horz" pos="482" userDrawn="1">
          <p15:clr>
            <a:srgbClr val="F26B43"/>
          </p15:clr>
        </p15:guide>
        <p15:guide id="6" orient="horz" pos="40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ATS2000</a:t>
            </a:r>
            <a:r>
              <a:rPr lang="ko-KR" altLang="en-US" dirty="0"/>
              <a:t> 전산 협의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2"/>
          </p:nvPr>
        </p:nvSpPr>
        <p:spPr>
          <a:xfrm>
            <a:off x="5025009" y="764705"/>
            <a:ext cx="4464496" cy="5328592"/>
          </a:xfrm>
        </p:spPr>
        <p:txBody>
          <a:bodyPr/>
          <a:lstStyle/>
          <a:p>
            <a:r>
              <a:rPr lang="en-US" altLang="ko-KR" dirty="0"/>
              <a:t>ATS2000?</a:t>
            </a:r>
          </a:p>
          <a:p>
            <a:pPr lvl="1"/>
            <a:r>
              <a:rPr lang="ko-KR" altLang="en-US" dirty="0" err="1"/>
              <a:t>채혈실</a:t>
            </a:r>
            <a:r>
              <a:rPr lang="ko-KR" altLang="en-US" dirty="0"/>
              <a:t> 및 병동에서 채혈된 </a:t>
            </a:r>
            <a:r>
              <a:rPr lang="ko-KR" altLang="en-US" dirty="0" err="1"/>
              <a:t>검체들을</a:t>
            </a:r>
            <a:r>
              <a:rPr lang="ko-KR" altLang="en-US" dirty="0"/>
              <a:t> 진단검사의학과의 각 검사파트 별로 분류한다</a:t>
            </a:r>
            <a:endParaRPr lang="en-US" altLang="ko-KR" dirty="0"/>
          </a:p>
          <a:p>
            <a:pPr lvl="1"/>
            <a:r>
              <a:rPr lang="ko-KR" altLang="en-US" dirty="0" err="1"/>
              <a:t>분류시</a:t>
            </a:r>
            <a:r>
              <a:rPr lang="ko-KR" altLang="en-US" dirty="0"/>
              <a:t> </a:t>
            </a:r>
            <a:r>
              <a:rPr lang="en-US" altLang="ko-KR" dirty="0"/>
              <a:t>LIS</a:t>
            </a:r>
            <a:r>
              <a:rPr lang="ko-KR" altLang="en-US" dirty="0"/>
              <a:t>와 통신하여 접수 처리한다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요청사항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분류기준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en-US" altLang="ko-KR" dirty="0"/>
              <a:t>Data </a:t>
            </a:r>
            <a:r>
              <a:rPr lang="ko-KR" altLang="en-US" dirty="0"/>
              <a:t>필요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 err="1">
                <a:solidFill>
                  <a:srgbClr val="FF0000"/>
                </a:solidFill>
              </a:rPr>
              <a:t>검체정보</a:t>
            </a:r>
            <a:r>
              <a:rPr lang="ko-KR" altLang="en-US" dirty="0">
                <a:solidFill>
                  <a:srgbClr val="FF0000"/>
                </a:solidFill>
              </a:rPr>
              <a:t> 확인 모듈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en-US" altLang="ko-KR" dirty="0"/>
              <a:t>Parameter : </a:t>
            </a:r>
            <a:r>
              <a:rPr lang="ko-KR" altLang="en-US" dirty="0" err="1"/>
              <a:t>검체번호</a:t>
            </a:r>
            <a:endParaRPr lang="en-US" altLang="ko-KR" dirty="0"/>
          </a:p>
          <a:p>
            <a:pPr lvl="2"/>
            <a:r>
              <a:rPr lang="en-US" altLang="ko-KR" dirty="0"/>
              <a:t>Return : </a:t>
            </a:r>
            <a:r>
              <a:rPr lang="ko-KR" altLang="en-US" dirty="0"/>
              <a:t>성공여부</a:t>
            </a:r>
            <a:r>
              <a:rPr lang="en-US" altLang="ko-KR" dirty="0"/>
              <a:t>(</a:t>
            </a:r>
            <a:r>
              <a:rPr lang="ko-KR" altLang="en-US" dirty="0"/>
              <a:t>성공</a:t>
            </a:r>
            <a:r>
              <a:rPr lang="en-US" altLang="ko-KR" dirty="0"/>
              <a:t>:0/</a:t>
            </a:r>
            <a:r>
              <a:rPr lang="ko-KR" altLang="en-US" dirty="0"/>
              <a:t>실패</a:t>
            </a:r>
            <a:r>
              <a:rPr lang="en-US" altLang="ko-KR" dirty="0"/>
              <a:t>:1)</a:t>
            </a:r>
            <a:r>
              <a:rPr lang="en-US" altLang="ko-KR" dirty="0">
                <a:solidFill>
                  <a:srgbClr val="FF0000"/>
                </a:solidFill>
              </a:rPr>
              <a:t>|</a:t>
            </a:r>
            <a:r>
              <a:rPr lang="ko-KR" altLang="en-US" dirty="0"/>
              <a:t>채취일자</a:t>
            </a:r>
            <a:r>
              <a:rPr lang="en-US" altLang="ko-KR" dirty="0"/>
              <a:t>(YYYYMMDD)</a:t>
            </a:r>
            <a:r>
              <a:rPr lang="en-US" altLang="ko-KR" dirty="0">
                <a:solidFill>
                  <a:srgbClr val="FF0000"/>
                </a:solidFill>
              </a:rPr>
              <a:t>| </a:t>
            </a:r>
            <a:r>
              <a:rPr lang="ko-KR" altLang="en-US" dirty="0"/>
              <a:t>채취시간</a:t>
            </a:r>
            <a:r>
              <a:rPr lang="en-US" altLang="ko-KR" dirty="0"/>
              <a:t>(HHMMSS)</a:t>
            </a:r>
            <a:r>
              <a:rPr lang="en-US" altLang="ko-KR" dirty="0">
                <a:solidFill>
                  <a:srgbClr val="FF0000"/>
                </a:solidFill>
              </a:rPr>
              <a:t>|</a:t>
            </a:r>
            <a:r>
              <a:rPr lang="ko-KR" altLang="en-US" dirty="0"/>
              <a:t>환자번호</a:t>
            </a:r>
            <a:r>
              <a:rPr lang="en-US" altLang="ko-KR" dirty="0">
                <a:solidFill>
                  <a:srgbClr val="FF0000"/>
                </a:solidFill>
              </a:rPr>
              <a:t>|</a:t>
            </a:r>
            <a:r>
              <a:rPr lang="ko-KR" altLang="en-US" dirty="0"/>
              <a:t>환자성명</a:t>
            </a:r>
            <a:r>
              <a:rPr lang="en-US" altLang="ko-KR" dirty="0">
                <a:solidFill>
                  <a:srgbClr val="FF0000"/>
                </a:solidFill>
              </a:rPr>
              <a:t>|</a:t>
            </a:r>
            <a:r>
              <a:rPr lang="ko-KR" altLang="en-US" dirty="0" err="1"/>
              <a:t>진료과</a:t>
            </a:r>
            <a:r>
              <a:rPr lang="en-US" altLang="ko-KR" dirty="0">
                <a:solidFill>
                  <a:srgbClr val="FF0000"/>
                </a:solidFill>
              </a:rPr>
              <a:t>|</a:t>
            </a:r>
            <a:r>
              <a:rPr lang="ko-KR" altLang="en-US" dirty="0"/>
              <a:t>진료형태</a:t>
            </a:r>
            <a:r>
              <a:rPr lang="en-US" altLang="ko-KR" dirty="0"/>
              <a:t>(</a:t>
            </a:r>
            <a:r>
              <a:rPr lang="ko-KR" altLang="en-US" dirty="0"/>
              <a:t>외래</a:t>
            </a:r>
            <a:r>
              <a:rPr lang="en-US" altLang="ko-KR" dirty="0"/>
              <a:t>,</a:t>
            </a:r>
            <a:r>
              <a:rPr lang="ko-KR" altLang="en-US" dirty="0"/>
              <a:t>입원</a:t>
            </a:r>
            <a:r>
              <a:rPr lang="en-US" altLang="ko-KR" dirty="0"/>
              <a:t>,</a:t>
            </a:r>
            <a:r>
              <a:rPr lang="ko-KR" altLang="en-US" dirty="0"/>
              <a:t>응급</a:t>
            </a:r>
            <a:r>
              <a:rPr lang="en-US" altLang="ko-KR" dirty="0"/>
              <a:t>)</a:t>
            </a:r>
            <a:r>
              <a:rPr lang="en-US" altLang="ko-KR" dirty="0">
                <a:solidFill>
                  <a:srgbClr val="FF0000"/>
                </a:solidFill>
              </a:rPr>
              <a:t>|</a:t>
            </a:r>
            <a:r>
              <a:rPr lang="ko-KR" altLang="en-US" dirty="0"/>
              <a:t>분류코드</a:t>
            </a:r>
            <a:r>
              <a:rPr lang="en-US" altLang="ko-KR" dirty="0">
                <a:solidFill>
                  <a:srgbClr val="FF0000"/>
                </a:solidFill>
              </a:rPr>
              <a:t>|</a:t>
            </a:r>
            <a:r>
              <a:rPr lang="ko-KR" altLang="en-US" dirty="0"/>
              <a:t>검사코드</a:t>
            </a:r>
            <a:r>
              <a:rPr lang="en-US" altLang="ko-KR" dirty="0"/>
              <a:t>1,</a:t>
            </a:r>
            <a:r>
              <a:rPr lang="ko-KR" altLang="en-US" dirty="0" err="1"/>
              <a:t>검사코드</a:t>
            </a:r>
            <a:r>
              <a:rPr lang="en-US" altLang="ko-KR" dirty="0"/>
              <a:t>2,… </a:t>
            </a:r>
            <a:r>
              <a:rPr lang="ko-KR" altLang="en-US" dirty="0"/>
              <a:t>검사코드</a:t>
            </a:r>
            <a:r>
              <a:rPr lang="en-US" altLang="ko-KR" dirty="0"/>
              <a:t>n</a:t>
            </a:r>
            <a:r>
              <a:rPr lang="en-US" altLang="ko-KR" dirty="0">
                <a:solidFill>
                  <a:srgbClr val="FF0000"/>
                </a:solidFill>
              </a:rPr>
              <a:t>|</a:t>
            </a:r>
            <a:r>
              <a:rPr lang="ko-KR" altLang="en-US" dirty="0"/>
              <a:t>응급여부</a:t>
            </a:r>
            <a:r>
              <a:rPr lang="en-US" altLang="ko-KR" dirty="0"/>
              <a:t>(Y/N)</a:t>
            </a:r>
            <a:r>
              <a:rPr lang="en-US" altLang="ko-KR" dirty="0">
                <a:solidFill>
                  <a:srgbClr val="FF0000"/>
                </a:solidFill>
              </a:rPr>
              <a:t>|</a:t>
            </a:r>
            <a:r>
              <a:rPr lang="ko-KR" altLang="en-US" dirty="0"/>
              <a:t>당일여부</a:t>
            </a:r>
            <a:r>
              <a:rPr lang="en-US" altLang="ko-KR" dirty="0"/>
              <a:t>(Y/N)</a:t>
            </a:r>
            <a:r>
              <a:rPr lang="en-US" altLang="ko-KR" dirty="0">
                <a:solidFill>
                  <a:srgbClr val="FF0000"/>
                </a:solidFill>
              </a:rPr>
              <a:t>| </a:t>
            </a:r>
            <a:r>
              <a:rPr lang="ko-KR" altLang="en-US" dirty="0"/>
              <a:t>접수여부</a:t>
            </a:r>
            <a:r>
              <a:rPr lang="en-US" altLang="ko-KR" dirty="0"/>
              <a:t>(Y/N)</a:t>
            </a:r>
            <a:r>
              <a:rPr lang="en-US" altLang="ko-KR" dirty="0">
                <a:solidFill>
                  <a:srgbClr val="FF0000"/>
                </a:solidFill>
              </a:rPr>
              <a:t> |</a:t>
            </a:r>
            <a:r>
              <a:rPr lang="ko-KR" altLang="en-US" dirty="0"/>
              <a:t>가접수여부</a:t>
            </a:r>
            <a:r>
              <a:rPr lang="en-US" altLang="ko-KR" dirty="0"/>
              <a:t>(Y/N)</a:t>
            </a:r>
            <a:r>
              <a:rPr lang="en-US" altLang="ko-KR" dirty="0">
                <a:solidFill>
                  <a:srgbClr val="FF0000"/>
                </a:solidFill>
              </a:rPr>
              <a:t>|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 err="1">
                <a:solidFill>
                  <a:srgbClr val="FF0000"/>
                </a:solidFill>
              </a:rPr>
              <a:t>검체</a:t>
            </a:r>
            <a:r>
              <a:rPr lang="ko-KR" altLang="en-US" dirty="0">
                <a:solidFill>
                  <a:srgbClr val="FF0000"/>
                </a:solidFill>
              </a:rPr>
              <a:t> 접수 모듈</a:t>
            </a:r>
            <a:endParaRPr lang="en-US" altLang="ko-KR" dirty="0"/>
          </a:p>
          <a:p>
            <a:pPr lvl="2"/>
            <a:r>
              <a:rPr lang="en-US" altLang="ko-KR" dirty="0"/>
              <a:t>Return : </a:t>
            </a:r>
            <a:r>
              <a:rPr lang="ko-KR" altLang="en-US" dirty="0"/>
              <a:t>성공여부</a:t>
            </a:r>
            <a:r>
              <a:rPr lang="en-US" altLang="ko-KR" dirty="0"/>
              <a:t>(</a:t>
            </a:r>
            <a:r>
              <a:rPr lang="ko-KR" altLang="en-US" dirty="0"/>
              <a:t>성공</a:t>
            </a:r>
            <a:r>
              <a:rPr lang="en-US" altLang="ko-KR" dirty="0"/>
              <a:t>:0/</a:t>
            </a:r>
            <a:r>
              <a:rPr lang="ko-KR" altLang="en-US" dirty="0"/>
              <a:t>실패</a:t>
            </a:r>
            <a:r>
              <a:rPr lang="en-US" altLang="ko-KR" dirty="0"/>
              <a:t>:1)</a:t>
            </a:r>
          </a:p>
          <a:p>
            <a:pPr marL="447675" lvl="2" indent="0" algn="just">
              <a:buNone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493478"/>
            <a:ext cx="4248472" cy="398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790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EF2AEE3D-5936-4946-A66B-15CFE0E94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연동 </a:t>
            </a:r>
            <a:r>
              <a:rPr lang="en-US" altLang="ko-KR" dirty="0"/>
              <a:t>sample</a:t>
            </a:r>
            <a:r>
              <a:rPr lang="ko-KR" altLang="en-US" dirty="0"/>
              <a:t> </a:t>
            </a:r>
            <a:r>
              <a:rPr lang="en-US" altLang="ko-KR" dirty="0"/>
              <a:t>case 1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A97A54F0-79C5-4672-8CEF-026918A0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바닥글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B8684D7-472F-4207-BDDA-5A0916790EFE}"/>
              </a:ext>
            </a:extLst>
          </p:cNvPr>
          <p:cNvSpPr txBox="1"/>
          <p:nvPr/>
        </p:nvSpPr>
        <p:spPr>
          <a:xfrm>
            <a:off x="344488" y="764704"/>
            <a:ext cx="1918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Verdana" pitchFamily="34" charset="0"/>
                <a:ea typeface="맑은 고딕" pitchFamily="50" charset="-127"/>
              </a:rPr>
              <a:t>Web Service  </a:t>
            </a:r>
            <a:r>
              <a:rPr lang="ko-KR" altLang="en-US" sz="1200" dirty="0">
                <a:latin typeface="Verdana" pitchFamily="34" charset="0"/>
                <a:ea typeface="맑은 고딕" pitchFamily="50" charset="-127"/>
              </a:rPr>
              <a:t>호출</a:t>
            </a:r>
            <a:r>
              <a:rPr lang="en-US" altLang="ko-KR" sz="1200" dirty="0">
                <a:latin typeface="Verdana" pitchFamily="34" charset="0"/>
                <a:ea typeface="맑은 고딕" pitchFamily="50" charset="-127"/>
              </a:rPr>
              <a:t> </a:t>
            </a:r>
            <a:r>
              <a:rPr lang="ko-KR" altLang="en-US" sz="1200" dirty="0">
                <a:latin typeface="Verdana" pitchFamily="34" charset="0"/>
                <a:ea typeface="맑은 고딕" pitchFamily="50" charset="-127"/>
              </a:rPr>
              <a:t>예시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86836A3-4E41-4C68-835B-C673FCC6F49C}"/>
              </a:ext>
            </a:extLst>
          </p:cNvPr>
          <p:cNvSpPr/>
          <p:nvPr/>
        </p:nvSpPr>
        <p:spPr>
          <a:xfrm>
            <a:off x="344488" y="1052736"/>
            <a:ext cx="5976664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1. ATS2000(</a:t>
            </a:r>
            <a:r>
              <a:rPr lang="ko-KR" altLang="en-US" sz="800" dirty="0"/>
              <a:t>튜브분배장비</a:t>
            </a:r>
            <a:r>
              <a:rPr lang="en-US" altLang="ko-KR" sz="800" dirty="0"/>
              <a:t>)</a:t>
            </a:r>
            <a:r>
              <a:rPr lang="ko-KR" altLang="en-US" sz="800" dirty="0"/>
              <a:t>에 분배정보 보내기</a:t>
            </a:r>
          </a:p>
          <a:p>
            <a:endParaRPr lang="ko-KR" altLang="en-US" sz="800" dirty="0"/>
          </a:p>
          <a:p>
            <a:r>
              <a:rPr lang="en-US" altLang="ko-KR" sz="800" dirty="0"/>
              <a:t>#.</a:t>
            </a:r>
            <a:r>
              <a:rPr lang="ko-KR" altLang="en-US" sz="800" dirty="0"/>
              <a:t>검체 번호 호출 </a:t>
            </a:r>
          </a:p>
          <a:p>
            <a:endParaRPr lang="ko-KR" altLang="en-US" sz="800" dirty="0"/>
          </a:p>
          <a:p>
            <a:r>
              <a:rPr lang="en-US" altLang="ko-KR" sz="800" dirty="0"/>
              <a:t>&lt;Table&gt;</a:t>
            </a:r>
          </a:p>
          <a:p>
            <a:r>
              <a:rPr lang="en-US" altLang="ko-KR" sz="800" dirty="0"/>
              <a:t>&lt;QID&gt;&lt;![CDATA[PG_SRL.INTERFACE_S27]]&gt;&lt;/QID&gt;</a:t>
            </a:r>
          </a:p>
          <a:p>
            <a:r>
              <a:rPr lang="en-US" altLang="ko-KR" sz="800" dirty="0"/>
              <a:t>&lt;QTYPE&gt;&lt;![CDATA[Package]]&gt;&lt;/QTYPE&gt;</a:t>
            </a:r>
          </a:p>
          <a:p>
            <a:r>
              <a:rPr lang="en-US" altLang="ko-KR" sz="800" dirty="0"/>
              <a:t>&lt;USERID&gt;&lt;![CDATA[LIS_PROD]]&gt;&lt;/USERID&gt;</a:t>
            </a:r>
          </a:p>
          <a:p>
            <a:r>
              <a:rPr lang="en-US" altLang="ko-KR" sz="800" dirty="0"/>
              <a:t>&lt;EXECTYPE&gt;&lt;![CDATA[FILL]]&gt;&lt;/EXECTYPE&gt;</a:t>
            </a:r>
          </a:p>
          <a:p>
            <a:r>
              <a:rPr lang="en-US" altLang="ko-KR" sz="800" dirty="0"/>
              <a:t>&lt;TABLENAME&gt;&lt;![CDATA[]]&gt;&lt;/TABLENAME&gt;</a:t>
            </a:r>
          </a:p>
          <a:p>
            <a:r>
              <a:rPr lang="en-US" altLang="ko-KR" sz="800" dirty="0"/>
              <a:t>&lt;P00&gt;&lt;![CDATA[</a:t>
            </a:r>
            <a:r>
              <a:rPr lang="ko-KR" altLang="en-US" sz="800" dirty="0" err="1"/>
              <a:t>검체번호</a:t>
            </a:r>
            <a:r>
              <a:rPr lang="en-US" altLang="ko-KR" sz="800" dirty="0"/>
              <a:t>]]&gt;&lt;/P00&gt;</a:t>
            </a:r>
          </a:p>
          <a:p>
            <a:r>
              <a:rPr lang="en-US" altLang="ko-KR" sz="800" dirty="0"/>
              <a:t>&lt;P01&gt;&lt;![CDATA[</a:t>
            </a:r>
            <a:r>
              <a:rPr lang="ko-KR" altLang="en-US" sz="800" dirty="0"/>
              <a:t>병원구분 </a:t>
            </a:r>
            <a:r>
              <a:rPr lang="en-US" altLang="ko-KR" sz="800" dirty="0"/>
              <a:t>(7</a:t>
            </a:r>
            <a:r>
              <a:rPr lang="ko-KR" altLang="en-US" sz="800" dirty="0"/>
              <a:t>고정</a:t>
            </a:r>
            <a:r>
              <a:rPr lang="en-US" altLang="ko-KR" sz="800" dirty="0"/>
              <a:t>)]]&gt;&lt;/P01&gt;</a:t>
            </a:r>
          </a:p>
          <a:p>
            <a:r>
              <a:rPr lang="en-US" altLang="ko-KR" sz="800" dirty="0"/>
              <a:t>&lt;P02&gt;&lt;![CDATA[]]&gt;&lt;/P02&gt;</a:t>
            </a:r>
          </a:p>
          <a:p>
            <a:r>
              <a:rPr lang="en-US" altLang="ko-KR" sz="800" dirty="0"/>
              <a:t>&lt;/Table&gt;</a:t>
            </a:r>
          </a:p>
          <a:p>
            <a:endParaRPr lang="en-US" altLang="ko-KR" sz="800" dirty="0"/>
          </a:p>
          <a:p>
            <a:r>
              <a:rPr lang="en-US" altLang="ko-KR" sz="800" dirty="0"/>
              <a:t># </a:t>
            </a:r>
            <a:r>
              <a:rPr lang="ko-KR" altLang="en-US" sz="800" dirty="0"/>
              <a:t>검체 번호 호출 결과 출력</a:t>
            </a:r>
          </a:p>
          <a:p>
            <a:endParaRPr lang="ko-KR" altLang="en-US" sz="800" dirty="0"/>
          </a:p>
          <a:p>
            <a:r>
              <a:rPr lang="en-US" altLang="ko-KR" sz="800" dirty="0"/>
              <a:t>SPCM_PTHL_NO,    --</a:t>
            </a:r>
            <a:r>
              <a:rPr lang="ko-KR" altLang="en-US" sz="800" dirty="0" err="1"/>
              <a:t>검체번호</a:t>
            </a:r>
            <a:endParaRPr lang="ko-KR" altLang="en-US" sz="800" dirty="0"/>
          </a:p>
          <a:p>
            <a:r>
              <a:rPr lang="en-US" altLang="ko-KR" sz="800" dirty="0"/>
              <a:t>PT_NO,           --</a:t>
            </a:r>
            <a:r>
              <a:rPr lang="ko-KR" altLang="en-US" sz="800" dirty="0"/>
              <a:t>환자번호</a:t>
            </a:r>
          </a:p>
          <a:p>
            <a:r>
              <a:rPr lang="en-US" altLang="ko-KR" sz="800" dirty="0"/>
              <a:t>PT_NM,           --</a:t>
            </a:r>
            <a:r>
              <a:rPr lang="ko-KR" altLang="en-US" sz="800" dirty="0" err="1"/>
              <a:t>환자명</a:t>
            </a:r>
            <a:endParaRPr lang="ko-KR" altLang="en-US" sz="800" dirty="0"/>
          </a:p>
          <a:p>
            <a:r>
              <a:rPr lang="en-US" altLang="ko-KR" sz="800" dirty="0"/>
              <a:t>PACT_TP_CD,      --</a:t>
            </a:r>
            <a:r>
              <a:rPr lang="ko-KR" altLang="en-US" sz="800" dirty="0"/>
              <a:t>진료형태</a:t>
            </a:r>
            <a:r>
              <a:rPr lang="en-US" altLang="ko-KR" sz="800" dirty="0"/>
              <a:t>(O: </a:t>
            </a:r>
            <a:r>
              <a:rPr lang="ko-KR" altLang="en-US" sz="800" dirty="0"/>
              <a:t>외래</a:t>
            </a:r>
            <a:r>
              <a:rPr lang="en-US" altLang="ko-KR" sz="800" dirty="0"/>
              <a:t>, E: </a:t>
            </a:r>
            <a:r>
              <a:rPr lang="ko-KR" altLang="en-US" sz="800" dirty="0"/>
              <a:t>응급</a:t>
            </a:r>
            <a:r>
              <a:rPr lang="en-US" altLang="ko-KR" sz="800" dirty="0"/>
              <a:t>, I: </a:t>
            </a:r>
            <a:r>
              <a:rPr lang="ko-KR" altLang="en-US" sz="800" dirty="0"/>
              <a:t>입원 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PBSO_DEPT_CD,    --</a:t>
            </a:r>
            <a:r>
              <a:rPr lang="ko-KR" altLang="en-US" sz="800" dirty="0" err="1"/>
              <a:t>진료과</a:t>
            </a:r>
            <a:endParaRPr lang="ko-KR" altLang="en-US" sz="800" dirty="0"/>
          </a:p>
          <a:p>
            <a:r>
              <a:rPr lang="en-US" altLang="ko-KR" sz="800" dirty="0"/>
              <a:t>WD_DEPT_CD,      --</a:t>
            </a:r>
            <a:r>
              <a:rPr lang="ko-KR" altLang="en-US" sz="800" dirty="0"/>
              <a:t>병동</a:t>
            </a:r>
          </a:p>
          <a:p>
            <a:r>
              <a:rPr lang="en-US" altLang="ko-KR" sz="800" dirty="0"/>
              <a:t>BLCL_DTM,        --</a:t>
            </a:r>
            <a:r>
              <a:rPr lang="ko-KR" altLang="en-US" sz="800" dirty="0"/>
              <a:t>채취일</a:t>
            </a:r>
          </a:p>
          <a:p>
            <a:r>
              <a:rPr lang="en-US" altLang="ko-KR" sz="800" dirty="0"/>
              <a:t>BLCL_DTM_TIME,   --</a:t>
            </a:r>
            <a:r>
              <a:rPr lang="ko-KR" altLang="en-US" sz="800" dirty="0"/>
              <a:t>채취시간</a:t>
            </a:r>
          </a:p>
          <a:p>
            <a:r>
              <a:rPr lang="en-US" altLang="ko-KR" sz="800" dirty="0"/>
              <a:t>OUT_LINE_NUMBER, --</a:t>
            </a:r>
            <a:r>
              <a:rPr lang="ko-KR" altLang="en-US" sz="800" dirty="0"/>
              <a:t>튜브 배출 라인 번호   </a:t>
            </a:r>
          </a:p>
          <a:p>
            <a:r>
              <a:rPr lang="en-US" altLang="ko-KR" sz="800" dirty="0"/>
              <a:t>/*</a:t>
            </a:r>
          </a:p>
          <a:p>
            <a:r>
              <a:rPr lang="en-US" altLang="ko-KR" sz="800" dirty="0"/>
              <a:t>1: BIN 1</a:t>
            </a:r>
          </a:p>
          <a:p>
            <a:r>
              <a:rPr lang="en-US" altLang="ko-KR" sz="800" dirty="0"/>
              <a:t>2: BIN 2</a:t>
            </a:r>
          </a:p>
          <a:p>
            <a:r>
              <a:rPr lang="en-US" altLang="ko-KR" sz="800" dirty="0"/>
              <a:t>3: BIN 3</a:t>
            </a:r>
          </a:p>
          <a:p>
            <a:r>
              <a:rPr lang="en-US" altLang="ko-KR" sz="800" dirty="0"/>
              <a:t>4: BIN 4</a:t>
            </a:r>
          </a:p>
          <a:p>
            <a:r>
              <a:rPr lang="en-US" altLang="ko-KR" sz="800" dirty="0"/>
              <a:t>5: BIN 5</a:t>
            </a:r>
          </a:p>
          <a:p>
            <a:r>
              <a:rPr lang="en-US" altLang="ko-KR" sz="800" dirty="0"/>
              <a:t>6: BIN 6</a:t>
            </a:r>
          </a:p>
          <a:p>
            <a:r>
              <a:rPr lang="en-US" altLang="ko-KR" sz="800" dirty="0"/>
              <a:t>7: TLA 1</a:t>
            </a:r>
          </a:p>
          <a:p>
            <a:r>
              <a:rPr lang="en-US" altLang="ko-KR" sz="800" dirty="0"/>
              <a:t>8: TLA 2 </a:t>
            </a:r>
          </a:p>
          <a:p>
            <a:r>
              <a:rPr lang="en-US" altLang="ko-KR" sz="800" dirty="0"/>
              <a:t>0: </a:t>
            </a:r>
            <a:r>
              <a:rPr lang="ko-KR" altLang="en-US" sz="800" dirty="0"/>
              <a:t>에러</a:t>
            </a:r>
          </a:p>
          <a:p>
            <a:r>
              <a:rPr lang="ko-KR" altLang="en-US" sz="800" dirty="0"/>
              <a:t>*</a:t>
            </a:r>
            <a:r>
              <a:rPr lang="en-US" altLang="ko-KR" sz="800" dirty="0"/>
              <a:t>/</a:t>
            </a:r>
          </a:p>
          <a:p>
            <a:r>
              <a:rPr lang="en-US" altLang="ko-KR" sz="800" dirty="0"/>
              <a:t>ACPT_GUBUN       --</a:t>
            </a:r>
            <a:r>
              <a:rPr lang="ko-KR" altLang="en-US" sz="800" dirty="0" err="1"/>
              <a:t>가접수</a:t>
            </a:r>
            <a:r>
              <a:rPr lang="ko-KR" altLang="en-US" sz="800" dirty="0"/>
              <a:t> 접수 구분 </a:t>
            </a:r>
            <a:r>
              <a:rPr lang="en-US" altLang="ko-KR" sz="800" dirty="0"/>
              <a:t>(A: </a:t>
            </a:r>
            <a:r>
              <a:rPr lang="ko-KR" altLang="en-US" sz="800" dirty="0" err="1"/>
              <a:t>가접수</a:t>
            </a:r>
            <a:r>
              <a:rPr lang="ko-KR" altLang="en-US" sz="800" dirty="0"/>
              <a:t> </a:t>
            </a:r>
            <a:r>
              <a:rPr lang="en-US" altLang="ko-KR" sz="800" dirty="0"/>
              <a:t>+ </a:t>
            </a:r>
            <a:r>
              <a:rPr lang="ko-KR" altLang="en-US" sz="800" dirty="0"/>
              <a:t>접수</a:t>
            </a:r>
            <a:r>
              <a:rPr lang="en-US" altLang="ko-KR" sz="800" dirty="0"/>
              <a:t>, B:</a:t>
            </a:r>
            <a:r>
              <a:rPr lang="ko-KR" altLang="en-US" sz="800" dirty="0" err="1"/>
              <a:t>가접수</a:t>
            </a:r>
            <a:r>
              <a:rPr lang="en-US" altLang="ko-KR" sz="800" dirty="0"/>
              <a:t>, C: </a:t>
            </a:r>
            <a:r>
              <a:rPr lang="ko-KR" altLang="en-US" sz="800" dirty="0"/>
              <a:t>접수</a:t>
            </a:r>
            <a:r>
              <a:rPr lang="en-US" altLang="ko-KR" sz="800" dirty="0"/>
              <a:t>) --MAX(SUBSTR(B.WRK_UNT_CD,2,1))</a:t>
            </a:r>
          </a:p>
          <a:p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--------------------------------------------------------------------------------------------------------</a:t>
            </a:r>
          </a:p>
          <a:p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17686540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247ACF-2637-4988-8B81-4277D25C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연동 </a:t>
            </a:r>
            <a:r>
              <a:rPr lang="en-US" altLang="ko-KR" dirty="0"/>
              <a:t>sample</a:t>
            </a:r>
            <a:r>
              <a:rPr lang="ko-KR" altLang="en-US" dirty="0"/>
              <a:t> </a:t>
            </a:r>
            <a:r>
              <a:rPr lang="en-US" altLang="ko-KR" dirty="0"/>
              <a:t>case 1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E140DD4E-9323-40CB-9E4A-C80AC91D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바닥글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100A3D5-031C-4E19-A2C4-0B0DBFAF08F6}"/>
              </a:ext>
            </a:extLst>
          </p:cNvPr>
          <p:cNvSpPr/>
          <p:nvPr/>
        </p:nvSpPr>
        <p:spPr>
          <a:xfrm>
            <a:off x="768271" y="836712"/>
            <a:ext cx="4953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/>
              <a:t>2. ATS2000(</a:t>
            </a:r>
            <a:r>
              <a:rPr lang="ko-KR" altLang="en-US" sz="800" dirty="0"/>
              <a:t>튜브분배장비</a:t>
            </a:r>
            <a:r>
              <a:rPr lang="en-US" altLang="ko-KR" sz="800" dirty="0"/>
              <a:t>) </a:t>
            </a:r>
            <a:r>
              <a:rPr lang="ko-KR" altLang="en-US" sz="800" dirty="0" err="1"/>
              <a:t>검체접수</a:t>
            </a:r>
            <a:endParaRPr lang="ko-KR" altLang="en-US" sz="800" dirty="0"/>
          </a:p>
          <a:p>
            <a:endParaRPr lang="ko-KR" altLang="en-US" sz="800" dirty="0"/>
          </a:p>
          <a:p>
            <a:r>
              <a:rPr lang="en-US" altLang="ko-KR" sz="800" dirty="0"/>
              <a:t>&lt;Table&gt;</a:t>
            </a:r>
          </a:p>
          <a:p>
            <a:r>
              <a:rPr lang="en-US" altLang="ko-KR" sz="800" dirty="0"/>
              <a:t>&lt;QID&gt;&lt;![CDATA[PG_SRL.INTERFACE_I19]]&gt;&lt;/QID&gt;</a:t>
            </a:r>
          </a:p>
          <a:p>
            <a:r>
              <a:rPr lang="en-US" altLang="ko-KR" sz="800" dirty="0"/>
              <a:t>&lt;QTYPE&gt;&lt;![CDATA[Package]]&gt;&lt;/QTYPE&gt;</a:t>
            </a:r>
          </a:p>
          <a:p>
            <a:r>
              <a:rPr lang="en-US" altLang="ko-KR" sz="800" dirty="0"/>
              <a:t>&lt;USERID&gt;&lt;![CDATA[LIS_PROD]]&gt;&lt;/USERID&gt;</a:t>
            </a:r>
          </a:p>
          <a:p>
            <a:r>
              <a:rPr lang="en-US" altLang="ko-KR" sz="800" dirty="0"/>
              <a:t>&lt;EXECTYPE&gt;&lt;![CDATA[FILL]]&gt;&lt;/EXECTYPE&gt;</a:t>
            </a:r>
          </a:p>
          <a:p>
            <a:r>
              <a:rPr lang="en-US" altLang="ko-KR" sz="800" dirty="0"/>
              <a:t>&lt;TABLENAME&gt;&lt;![CDATA[]]&gt;&lt;/TABLENAME&gt;</a:t>
            </a:r>
          </a:p>
          <a:p>
            <a:r>
              <a:rPr lang="en-US" altLang="ko-KR" sz="800" dirty="0"/>
              <a:t>&lt;P00&gt;&lt;![CDATA[</a:t>
            </a:r>
            <a:r>
              <a:rPr lang="ko-KR" altLang="en-US" sz="800" dirty="0"/>
              <a:t>병원구분 </a:t>
            </a:r>
            <a:r>
              <a:rPr lang="en-US" altLang="ko-KR" sz="800" dirty="0"/>
              <a:t>(7</a:t>
            </a:r>
            <a:r>
              <a:rPr lang="ko-KR" altLang="en-US" sz="800" dirty="0"/>
              <a:t>고정</a:t>
            </a:r>
            <a:r>
              <a:rPr lang="en-US" altLang="ko-KR" sz="800" dirty="0"/>
              <a:t>)]]&gt;&lt;/P00&gt;</a:t>
            </a:r>
          </a:p>
          <a:p>
            <a:r>
              <a:rPr lang="en-US" altLang="ko-KR" sz="800" dirty="0"/>
              <a:t>&lt;P01&gt;&lt;![CDATA[</a:t>
            </a:r>
            <a:r>
              <a:rPr lang="ko-KR" altLang="en-US" sz="800" dirty="0"/>
              <a:t>장비코드</a:t>
            </a:r>
            <a:r>
              <a:rPr lang="en-US" altLang="ko-KR" sz="800" dirty="0"/>
              <a:t>]]&gt;&lt;/P01&gt;</a:t>
            </a:r>
          </a:p>
          <a:p>
            <a:r>
              <a:rPr lang="en-US" altLang="ko-KR" sz="800" dirty="0"/>
              <a:t>&lt;P02&gt;&lt;![CDATA[</a:t>
            </a:r>
            <a:r>
              <a:rPr lang="ko-KR" altLang="en-US" sz="800" dirty="0" err="1"/>
              <a:t>검체번호</a:t>
            </a:r>
            <a:r>
              <a:rPr lang="en-US" altLang="ko-KR" sz="800" dirty="0"/>
              <a:t>]]&gt;&lt;/P02&gt;</a:t>
            </a:r>
          </a:p>
          <a:p>
            <a:r>
              <a:rPr lang="en-US" altLang="ko-KR" sz="800" dirty="0"/>
              <a:t>&lt;P03&gt;&lt;![CDATA[</a:t>
            </a:r>
            <a:r>
              <a:rPr lang="ko-KR" altLang="en-US" sz="800" dirty="0"/>
              <a:t>검사일자</a:t>
            </a:r>
            <a:r>
              <a:rPr lang="en-US" altLang="ko-KR" sz="800" dirty="0"/>
              <a:t>]]&gt;&lt;/P03&gt;</a:t>
            </a:r>
          </a:p>
          <a:p>
            <a:r>
              <a:rPr lang="en-US" altLang="ko-KR" sz="800" dirty="0"/>
              <a:t>&lt;P04&gt;&lt;![CDATA[</a:t>
            </a:r>
            <a:r>
              <a:rPr lang="ko-KR" altLang="en-US" sz="800" dirty="0" err="1"/>
              <a:t>최초입력자</a:t>
            </a:r>
            <a:r>
              <a:rPr lang="en-US" altLang="ko-KR" sz="800" dirty="0"/>
              <a:t>(</a:t>
            </a:r>
            <a:r>
              <a:rPr lang="ko-KR" altLang="en-US" sz="800" dirty="0"/>
              <a:t>사번</a:t>
            </a:r>
            <a:r>
              <a:rPr lang="en-US" altLang="ko-KR" sz="800" dirty="0"/>
              <a:t>)]]&gt;&lt;/P04&gt;</a:t>
            </a:r>
          </a:p>
          <a:p>
            <a:r>
              <a:rPr lang="en-US" altLang="ko-KR" sz="800" dirty="0"/>
              <a:t>&lt;P05&gt;&lt;![CDATA[24</a:t>
            </a:r>
            <a:r>
              <a:rPr lang="ko-KR" altLang="en-US" sz="800" dirty="0"/>
              <a:t>시간 유린 </a:t>
            </a:r>
            <a:r>
              <a:rPr lang="en-US" altLang="ko-KR" sz="800" dirty="0"/>
              <a:t>Time]]&gt;&lt;/P05&gt;</a:t>
            </a:r>
          </a:p>
          <a:p>
            <a:r>
              <a:rPr lang="en-US" altLang="ko-KR" sz="800" dirty="0"/>
              <a:t>&lt;P06&gt;&lt;![CDATA[24</a:t>
            </a:r>
            <a:r>
              <a:rPr lang="ko-KR" altLang="en-US" sz="800" dirty="0"/>
              <a:t>시간 유린 </a:t>
            </a:r>
            <a:r>
              <a:rPr lang="en-US" altLang="ko-KR" sz="800" dirty="0" err="1"/>
              <a:t>Volumn</a:t>
            </a:r>
            <a:r>
              <a:rPr lang="en-US" altLang="ko-KR" sz="800" dirty="0"/>
              <a:t> ]]&gt;&lt;/P06&gt;</a:t>
            </a:r>
          </a:p>
          <a:p>
            <a:r>
              <a:rPr lang="en-US" altLang="ko-KR" sz="800" dirty="0"/>
              <a:t>&lt;P07&gt;&lt;![CDATA[]]&gt;&lt;/P07&gt;</a:t>
            </a:r>
          </a:p>
          <a:p>
            <a:r>
              <a:rPr lang="en-US" altLang="ko-KR" sz="800" dirty="0"/>
              <a:t>&lt;P08&gt;&lt;![CDATA[]]&gt;&lt;/P08&gt;</a:t>
            </a:r>
          </a:p>
          <a:p>
            <a:r>
              <a:rPr lang="en-US" altLang="ko-KR" sz="800" dirty="0"/>
              <a:t>&lt;/Table&gt;</a:t>
            </a:r>
          </a:p>
          <a:p>
            <a:endParaRPr lang="en-US" altLang="ko-KR" sz="800" dirty="0"/>
          </a:p>
          <a:p>
            <a:r>
              <a:rPr lang="ko-KR" altLang="en-US" sz="800" dirty="0"/>
              <a:t>출력</a:t>
            </a:r>
          </a:p>
          <a:p>
            <a:r>
              <a:rPr lang="en-US" altLang="ko-KR" sz="800" dirty="0"/>
              <a:t>ERROR_YN         OUT       -- </a:t>
            </a:r>
            <a:r>
              <a:rPr lang="ko-KR" altLang="en-US" sz="800" dirty="0"/>
              <a:t>에러여부 리턴</a:t>
            </a:r>
          </a:p>
          <a:p>
            <a:r>
              <a:rPr lang="en-US" altLang="ko-KR" sz="800" dirty="0"/>
              <a:t>ERROR            OUT       -- </a:t>
            </a:r>
            <a:r>
              <a:rPr lang="ko-KR" altLang="en-US" sz="800" dirty="0"/>
              <a:t>에러메시지</a:t>
            </a:r>
          </a:p>
          <a:p>
            <a:r>
              <a:rPr lang="en-US" altLang="ko-KR" sz="800" dirty="0"/>
              <a:t>---------------------------------------------------------------------------------------------  </a:t>
            </a:r>
          </a:p>
          <a:p>
            <a:endParaRPr lang="en-US" altLang="ko-KR" sz="800" dirty="0"/>
          </a:p>
          <a:p>
            <a:r>
              <a:rPr lang="en-US" altLang="ko-KR" sz="800" dirty="0"/>
              <a:t>3. ATS2000(</a:t>
            </a:r>
            <a:r>
              <a:rPr lang="ko-KR" altLang="en-US" sz="800" dirty="0"/>
              <a:t>튜브분배장비</a:t>
            </a:r>
            <a:r>
              <a:rPr lang="en-US" altLang="ko-KR" sz="800" dirty="0"/>
              <a:t>) </a:t>
            </a:r>
            <a:r>
              <a:rPr lang="ko-KR" altLang="en-US" sz="800" dirty="0" err="1"/>
              <a:t>검체가접수</a:t>
            </a:r>
            <a:endParaRPr lang="ko-KR" altLang="en-US" sz="800" dirty="0"/>
          </a:p>
          <a:p>
            <a:endParaRPr lang="ko-KR" altLang="en-US" sz="800" dirty="0"/>
          </a:p>
          <a:p>
            <a:r>
              <a:rPr lang="en-US" altLang="ko-KR" sz="800" dirty="0"/>
              <a:t>&lt;Table&gt;</a:t>
            </a:r>
          </a:p>
          <a:p>
            <a:r>
              <a:rPr lang="en-US" altLang="ko-KR" sz="800" dirty="0"/>
              <a:t>&lt;QID&gt;&lt;![CDATA[PG_SRL.INTERFACE_U05]]&gt;&lt;/QID&gt;</a:t>
            </a:r>
          </a:p>
          <a:p>
            <a:r>
              <a:rPr lang="en-US" altLang="ko-KR" sz="800" dirty="0"/>
              <a:t>&lt;QTYPE&gt;&lt;![CDATA[Package]]&gt;&lt;/QTYPE&gt;</a:t>
            </a:r>
          </a:p>
          <a:p>
            <a:r>
              <a:rPr lang="en-US" altLang="ko-KR" sz="800" dirty="0"/>
              <a:t>&lt;USERID&gt;&lt;![CDATA[LIS_PROD]]&gt;&lt;/USERID&gt;</a:t>
            </a:r>
          </a:p>
          <a:p>
            <a:r>
              <a:rPr lang="en-US" altLang="ko-KR" sz="800" dirty="0"/>
              <a:t>&lt;EXECTYPE&gt;&lt;![CDATA[FILL]]&gt;&lt;/EXECTYPE&gt;</a:t>
            </a:r>
          </a:p>
          <a:p>
            <a:r>
              <a:rPr lang="en-US" altLang="ko-KR" sz="800" dirty="0"/>
              <a:t>&lt;TABLENAME&gt;&lt;![CDATA[]]&gt;&lt;/TABLENAME&gt;</a:t>
            </a:r>
          </a:p>
          <a:p>
            <a:r>
              <a:rPr lang="en-US" altLang="ko-KR" sz="800" dirty="0"/>
              <a:t>&lt;P00&gt;&lt;![CDATA[</a:t>
            </a:r>
            <a:r>
              <a:rPr lang="ko-KR" altLang="en-US" sz="800" dirty="0"/>
              <a:t>병원구분 </a:t>
            </a:r>
            <a:r>
              <a:rPr lang="en-US" altLang="ko-KR" sz="800" dirty="0"/>
              <a:t>(7</a:t>
            </a:r>
            <a:r>
              <a:rPr lang="ko-KR" altLang="en-US" sz="800" dirty="0"/>
              <a:t>고정</a:t>
            </a:r>
            <a:r>
              <a:rPr lang="en-US" altLang="ko-KR" sz="800" dirty="0"/>
              <a:t>)]]&gt;&lt;/P00&gt;</a:t>
            </a:r>
          </a:p>
          <a:p>
            <a:r>
              <a:rPr lang="en-US" altLang="ko-KR" sz="800" dirty="0"/>
              <a:t>&lt;P01&gt;&lt;![CDATA[</a:t>
            </a:r>
            <a:r>
              <a:rPr lang="ko-KR" altLang="en-US" sz="800" dirty="0" err="1"/>
              <a:t>검체번호</a:t>
            </a:r>
            <a:r>
              <a:rPr lang="en-US" altLang="ko-KR" sz="800" dirty="0"/>
              <a:t>]]&gt;&lt;/P01&gt;</a:t>
            </a:r>
          </a:p>
          <a:p>
            <a:r>
              <a:rPr lang="en-US" altLang="ko-KR" sz="800" dirty="0"/>
              <a:t>&lt;P02&gt;&lt;![CDATA[</a:t>
            </a:r>
            <a:r>
              <a:rPr lang="ko-KR" altLang="en-US" sz="800" dirty="0" err="1"/>
              <a:t>최초입력자</a:t>
            </a:r>
            <a:r>
              <a:rPr lang="en-US" altLang="ko-KR" sz="800" dirty="0"/>
              <a:t>(</a:t>
            </a:r>
            <a:r>
              <a:rPr lang="ko-KR" altLang="en-US" sz="800" dirty="0"/>
              <a:t>사번</a:t>
            </a:r>
            <a:r>
              <a:rPr lang="en-US" altLang="ko-KR" sz="800" dirty="0"/>
              <a:t>)]]&gt;&lt;/P02&gt;</a:t>
            </a:r>
          </a:p>
          <a:p>
            <a:r>
              <a:rPr lang="en-US" altLang="ko-KR" sz="800" dirty="0"/>
              <a:t>&lt;P03&gt;&lt;![CDATA[</a:t>
            </a:r>
            <a:r>
              <a:rPr lang="ko-KR" altLang="en-US" sz="800" dirty="0"/>
              <a:t>장비코드</a:t>
            </a:r>
            <a:r>
              <a:rPr lang="en-US" altLang="ko-KR" sz="800" dirty="0"/>
              <a:t>]]&gt;&lt;/P03&gt;</a:t>
            </a:r>
          </a:p>
          <a:p>
            <a:r>
              <a:rPr lang="en-US" altLang="ko-KR" sz="800" dirty="0"/>
              <a:t>&lt;P04&gt;&lt;![CDATA[]]&gt;&lt;/P04&gt;</a:t>
            </a:r>
          </a:p>
          <a:p>
            <a:r>
              <a:rPr lang="en-US" altLang="ko-KR" sz="800" dirty="0"/>
              <a:t>&lt;P05&gt;&lt;![CDATA[]]&gt;&lt;/P05&gt;</a:t>
            </a:r>
          </a:p>
          <a:p>
            <a:r>
              <a:rPr lang="en-US" altLang="ko-KR" sz="800" dirty="0"/>
              <a:t>&lt;/Table&gt;</a:t>
            </a:r>
          </a:p>
          <a:p>
            <a:endParaRPr lang="en-US" altLang="ko-KR" sz="800" dirty="0"/>
          </a:p>
          <a:p>
            <a:r>
              <a:rPr lang="ko-KR" altLang="en-US" sz="800" dirty="0"/>
              <a:t>출력</a:t>
            </a:r>
          </a:p>
          <a:p>
            <a:r>
              <a:rPr lang="en-US" altLang="ko-KR" sz="800" dirty="0"/>
              <a:t>ERROR_YN         OUT       -- </a:t>
            </a:r>
            <a:r>
              <a:rPr lang="ko-KR" altLang="en-US" sz="800" dirty="0"/>
              <a:t>에러여부 리턴</a:t>
            </a:r>
          </a:p>
          <a:p>
            <a:r>
              <a:rPr lang="en-US" altLang="ko-KR" sz="800" dirty="0"/>
              <a:t>ERROR            OUT       -- </a:t>
            </a:r>
            <a:r>
              <a:rPr lang="ko-KR" altLang="en-US" sz="800" dirty="0"/>
              <a:t>에러메시지</a:t>
            </a:r>
          </a:p>
        </p:txBody>
      </p:sp>
    </p:spTree>
    <p:extLst>
      <p:ext uri="{BB962C8B-B14F-4D97-AF65-F5344CB8AC3E}">
        <p14:creationId xmlns:p14="http://schemas.microsoft.com/office/powerpoint/2010/main" val="29116634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5DEC63-95CE-4AAF-81F6-396C8D32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연동 </a:t>
            </a:r>
            <a:r>
              <a:rPr lang="en-US" altLang="ko-KR" dirty="0"/>
              <a:t>sample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6E7E2F8-DF19-4602-A876-43D64505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바닥글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C0DE6BD-4F83-4F42-988E-4697C60C4D83}"/>
              </a:ext>
            </a:extLst>
          </p:cNvPr>
          <p:cNvSpPr/>
          <p:nvPr/>
        </p:nvSpPr>
        <p:spPr>
          <a:xfrm>
            <a:off x="632520" y="1268760"/>
            <a:ext cx="4953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 dirty="0"/>
              <a:t>1. 웹서비스 주소 </a:t>
            </a:r>
          </a:p>
          <a:p>
            <a:r>
              <a:rPr lang="ko-KR" altLang="en-US" sz="800" dirty="0"/>
              <a:t>http://bcwebstg.cbnuh.or.kr/MS/LM/LMWebService.asmx (</a:t>
            </a:r>
            <a:r>
              <a:rPr lang="ko-KR" altLang="en-US" sz="800" dirty="0" err="1"/>
              <a:t>개발기</a:t>
            </a:r>
            <a:r>
              <a:rPr lang="ko-KR" altLang="en-US" sz="800" dirty="0"/>
              <a:t>) </a:t>
            </a:r>
          </a:p>
          <a:p>
            <a:r>
              <a:rPr lang="ko-KR" altLang="en-US" sz="800" dirty="0"/>
              <a:t>http://bcinternal.cbnuh.or.kr/MS/LM/LMWebService.asmx (</a:t>
            </a:r>
            <a:r>
              <a:rPr lang="ko-KR" altLang="en-US" sz="800" dirty="0" err="1"/>
              <a:t>운영기</a:t>
            </a:r>
            <a:r>
              <a:rPr lang="ko-KR" altLang="en-US" sz="800" dirty="0"/>
              <a:t>)</a:t>
            </a:r>
          </a:p>
          <a:p>
            <a:endParaRPr lang="ko-KR" altLang="en-US" sz="800" dirty="0"/>
          </a:p>
          <a:p>
            <a:r>
              <a:rPr lang="ko-KR" altLang="en-US" sz="800" dirty="0"/>
              <a:t>2. 웹서비스 메소드</a:t>
            </a:r>
          </a:p>
          <a:p>
            <a:r>
              <a:rPr lang="ko-KR" altLang="en-US" sz="800" dirty="0" err="1"/>
              <a:t>LMService</a:t>
            </a:r>
            <a:r>
              <a:rPr lang="ko-KR" altLang="en-US" sz="800" dirty="0"/>
              <a:t>("GETQUERY", </a:t>
            </a:r>
            <a:r>
              <a:rPr lang="ko-KR" altLang="en-US" sz="800" dirty="0" err="1"/>
              <a:t>xml</a:t>
            </a:r>
            <a:r>
              <a:rPr lang="ko-KR" altLang="en-US" sz="800" dirty="0"/>
              <a:t>)</a:t>
            </a:r>
          </a:p>
          <a:p>
            <a:endParaRPr lang="ko-KR" altLang="en-US" sz="800" dirty="0"/>
          </a:p>
          <a:p>
            <a:r>
              <a:rPr lang="ko-KR" altLang="en-US" sz="800" dirty="0"/>
              <a:t>P0   </a:t>
            </a:r>
            <a:r>
              <a:rPr lang="ko-KR" altLang="en-US" sz="800" dirty="0" err="1"/>
              <a:t>검체번호</a:t>
            </a:r>
            <a:r>
              <a:rPr lang="ko-KR" altLang="en-US" sz="800" dirty="0"/>
              <a:t>(12자리)</a:t>
            </a:r>
          </a:p>
          <a:p>
            <a:r>
              <a:rPr lang="ko-KR" altLang="en-US" sz="800" dirty="0"/>
              <a:t>P1   병원구분(2자리)	  -- 01</a:t>
            </a:r>
          </a:p>
          <a:p>
            <a:endParaRPr lang="ko-KR" altLang="en-US" sz="800" dirty="0"/>
          </a:p>
          <a:p>
            <a:r>
              <a:rPr lang="ko-KR" altLang="en-US" sz="800" dirty="0"/>
              <a:t>3. </a:t>
            </a:r>
            <a:r>
              <a:rPr lang="ko-KR" altLang="en-US" sz="800" dirty="0" err="1"/>
              <a:t>xml</a:t>
            </a:r>
            <a:r>
              <a:rPr lang="ko-KR" altLang="en-US" sz="800" dirty="0"/>
              <a:t> 규격</a:t>
            </a:r>
          </a:p>
          <a:p>
            <a:endParaRPr lang="ko-KR" altLang="en-US" sz="800" dirty="0"/>
          </a:p>
          <a:p>
            <a:r>
              <a:rPr lang="ko-KR" altLang="en-US" sz="800" dirty="0"/>
              <a:t>샘플입니다.</a:t>
            </a:r>
          </a:p>
          <a:p>
            <a:endParaRPr lang="ko-KR" altLang="en-US" sz="800" dirty="0"/>
          </a:p>
          <a:p>
            <a:r>
              <a:rPr lang="ko-KR" altLang="en-US" sz="800" dirty="0"/>
              <a:t>================================================</a:t>
            </a:r>
          </a:p>
          <a:p>
            <a:endParaRPr lang="ko-KR" altLang="en-US" sz="800" dirty="0"/>
          </a:p>
          <a:p>
            <a:r>
              <a:rPr lang="ko-KR" altLang="en-US" sz="800" dirty="0"/>
              <a:t>GETQUERY 리스트 </a:t>
            </a:r>
            <a:r>
              <a:rPr lang="ko-KR" altLang="en-US" sz="800" dirty="0" err="1"/>
              <a:t>조회시</a:t>
            </a:r>
            <a:r>
              <a:rPr lang="ko-KR" altLang="en-US" sz="800" dirty="0"/>
              <a:t> </a:t>
            </a:r>
          </a:p>
          <a:p>
            <a:endParaRPr lang="ko-KR" altLang="en-US" sz="800" dirty="0"/>
          </a:p>
          <a:p>
            <a:r>
              <a:rPr lang="ko-KR" altLang="en-US" sz="800" dirty="0"/>
              <a:t>&lt;?</a:t>
            </a:r>
            <a:r>
              <a:rPr lang="ko-KR" altLang="en-US" sz="800" dirty="0" err="1"/>
              <a:t>xml</a:t>
            </a:r>
            <a:r>
              <a:rPr lang="ko-KR" altLang="en-US" sz="800" dirty="0"/>
              <a:t> </a:t>
            </a:r>
            <a:r>
              <a:rPr lang="ko-KR" altLang="en-US" sz="800" dirty="0" err="1"/>
              <a:t>version</a:t>
            </a:r>
            <a:r>
              <a:rPr lang="ko-KR" altLang="en-US" sz="800" dirty="0"/>
              <a:t>='1.0' </a:t>
            </a:r>
            <a:r>
              <a:rPr lang="ko-KR" altLang="en-US" sz="800" dirty="0" err="1"/>
              <a:t>encoding</a:t>
            </a:r>
            <a:r>
              <a:rPr lang="ko-KR" altLang="en-US" sz="800" dirty="0"/>
              <a:t>='UTF-8'?&gt;</a:t>
            </a:r>
          </a:p>
          <a:p>
            <a:r>
              <a:rPr lang="ko-KR" altLang="en-US" sz="800" dirty="0"/>
              <a:t>&lt;</a:t>
            </a:r>
            <a:r>
              <a:rPr lang="ko-KR" altLang="en-US" sz="800" dirty="0" err="1"/>
              <a:t>Table</a:t>
            </a:r>
            <a:r>
              <a:rPr lang="ko-KR" altLang="en-US" sz="800" dirty="0"/>
              <a:t>&gt;</a:t>
            </a:r>
          </a:p>
          <a:p>
            <a:r>
              <a:rPr lang="ko-KR" altLang="en-US" sz="800" dirty="0"/>
              <a:t>&lt;QID&gt;</a:t>
            </a:r>
          </a:p>
          <a:p>
            <a:r>
              <a:rPr lang="ko-KR" altLang="en-US" sz="800" dirty="0"/>
              <a:t>&lt;![CDATA[PKG_MSE_LM_INTERFACE.PC_MSE_BLCL_ATS_SELECT]]&gt;</a:t>
            </a:r>
          </a:p>
          <a:p>
            <a:r>
              <a:rPr lang="ko-KR" altLang="en-US" sz="800" dirty="0"/>
              <a:t>&lt;/QID&gt;</a:t>
            </a:r>
          </a:p>
          <a:p>
            <a:r>
              <a:rPr lang="ko-KR" altLang="en-US" sz="800" dirty="0"/>
              <a:t>&lt;QTYPE&gt;</a:t>
            </a:r>
          </a:p>
          <a:p>
            <a:r>
              <a:rPr lang="ko-KR" altLang="en-US" sz="800" dirty="0"/>
              <a:t>&lt;![CDATA[</a:t>
            </a:r>
            <a:r>
              <a:rPr lang="ko-KR" altLang="en-US" sz="800" dirty="0" err="1"/>
              <a:t>Package</a:t>
            </a:r>
            <a:r>
              <a:rPr lang="ko-KR" altLang="en-US" sz="800" dirty="0"/>
              <a:t>]]&gt;</a:t>
            </a:r>
          </a:p>
          <a:p>
            <a:r>
              <a:rPr lang="ko-KR" altLang="en-US" sz="800" dirty="0"/>
              <a:t>&lt;/QTYPE&gt;</a:t>
            </a:r>
          </a:p>
          <a:p>
            <a:r>
              <a:rPr lang="ko-KR" altLang="en-US" sz="800" dirty="0"/>
              <a:t>&lt;USERID&gt;</a:t>
            </a:r>
          </a:p>
          <a:p>
            <a:r>
              <a:rPr lang="ko-KR" altLang="en-US" sz="800" dirty="0"/>
              <a:t>&lt;![CDATA[RTE]]&gt;</a:t>
            </a:r>
          </a:p>
          <a:p>
            <a:r>
              <a:rPr lang="ko-KR" altLang="en-US" sz="800" dirty="0"/>
              <a:t>&lt;/USERID&gt;</a:t>
            </a:r>
          </a:p>
          <a:p>
            <a:r>
              <a:rPr lang="ko-KR" altLang="en-US" sz="800" dirty="0"/>
              <a:t>&lt;EXECTYPE&gt;</a:t>
            </a:r>
          </a:p>
          <a:p>
            <a:r>
              <a:rPr lang="ko-KR" altLang="en-US" sz="800" dirty="0"/>
              <a:t>&lt;![CDATA[FILL]]&gt;</a:t>
            </a:r>
          </a:p>
          <a:p>
            <a:r>
              <a:rPr lang="ko-KR" altLang="en-US" sz="800" dirty="0"/>
              <a:t>&lt;/EXECTYPE&gt;</a:t>
            </a:r>
          </a:p>
          <a:p>
            <a:r>
              <a:rPr lang="ko-KR" altLang="en-US" sz="800" dirty="0"/>
              <a:t>&lt;P0&gt;</a:t>
            </a:r>
          </a:p>
          <a:p>
            <a:r>
              <a:rPr lang="ko-KR" altLang="en-US" sz="800" dirty="0"/>
              <a:t>&lt;![CDATA[200504004031]]&gt;</a:t>
            </a:r>
          </a:p>
          <a:p>
            <a:r>
              <a:rPr lang="ko-KR" altLang="en-US" sz="800" dirty="0"/>
              <a:t>&lt;/P0&gt;</a:t>
            </a:r>
          </a:p>
          <a:p>
            <a:r>
              <a:rPr lang="ko-KR" altLang="en-US" sz="800" dirty="0"/>
              <a:t>&lt;P1&gt;</a:t>
            </a:r>
          </a:p>
          <a:p>
            <a:r>
              <a:rPr lang="ko-KR" altLang="en-US" sz="800" dirty="0"/>
              <a:t>&lt;![CDATA[01]]&gt;</a:t>
            </a:r>
          </a:p>
          <a:p>
            <a:r>
              <a:rPr lang="ko-KR" altLang="en-US" sz="800" dirty="0"/>
              <a:t>&lt;/P1&gt;</a:t>
            </a:r>
          </a:p>
          <a:p>
            <a:r>
              <a:rPr lang="ko-KR" altLang="en-US" sz="800" dirty="0"/>
              <a:t>&lt;/</a:t>
            </a:r>
            <a:r>
              <a:rPr lang="ko-KR" altLang="en-US" sz="800" dirty="0" err="1"/>
              <a:t>Table</a:t>
            </a:r>
            <a:r>
              <a:rPr lang="ko-KR" altLang="en-US" sz="800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7AFB715-DFAF-4B2D-A89F-EF5C38ECF91F}"/>
              </a:ext>
            </a:extLst>
          </p:cNvPr>
          <p:cNvSpPr txBox="1"/>
          <p:nvPr/>
        </p:nvSpPr>
        <p:spPr>
          <a:xfrm>
            <a:off x="632520" y="782983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200" dirty="0" err="1">
                <a:latin typeface="Verdana" pitchFamily="34" charset="0"/>
                <a:ea typeface="맑은 고딕" pitchFamily="50" charset="-127"/>
              </a:rPr>
              <a:t>검체번호</a:t>
            </a:r>
            <a:r>
              <a:rPr lang="en-US" altLang="ko-KR" sz="1200" dirty="0">
                <a:latin typeface="Verdana" pitchFamily="34" charset="0"/>
                <a:ea typeface="맑은 고딕" pitchFamily="50" charset="-127"/>
              </a:rPr>
              <a:t> </a:t>
            </a:r>
            <a:r>
              <a:rPr lang="ko-KR" altLang="en-US" sz="1200" dirty="0">
                <a:latin typeface="Verdana" pitchFamily="34" charset="0"/>
                <a:ea typeface="맑은 고딕" pitchFamily="50" charset="-127"/>
              </a:rPr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11660245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373408-759A-4AE4-B7FC-94A8426B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연동 </a:t>
            </a:r>
            <a:r>
              <a:rPr lang="en-US" altLang="ko-KR" dirty="0"/>
              <a:t>sample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4C8841A-A3DD-425E-910E-504993C18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바닥글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A0635A0-1793-4AD6-8AE8-62DF14C8AEE2}"/>
              </a:ext>
            </a:extLst>
          </p:cNvPr>
          <p:cNvSpPr/>
          <p:nvPr/>
        </p:nvSpPr>
        <p:spPr>
          <a:xfrm>
            <a:off x="632520" y="1124744"/>
            <a:ext cx="4953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 dirty="0"/>
              <a:t>1. 웹서비스 주소 </a:t>
            </a:r>
          </a:p>
          <a:p>
            <a:r>
              <a:rPr lang="ko-KR" altLang="en-US" sz="800" dirty="0"/>
              <a:t>http://bcwebstg.cbnuh.or.kr/MS/LM/LMWebService.asmx (</a:t>
            </a:r>
            <a:r>
              <a:rPr lang="ko-KR" altLang="en-US" sz="800" dirty="0" err="1"/>
              <a:t>개발기</a:t>
            </a:r>
            <a:r>
              <a:rPr lang="ko-KR" altLang="en-US" sz="800" dirty="0"/>
              <a:t>) </a:t>
            </a:r>
          </a:p>
          <a:p>
            <a:r>
              <a:rPr lang="ko-KR" altLang="en-US" sz="800" dirty="0"/>
              <a:t>http://bcinternal.cbnuh.or.kr/MS/LM/LMWebService.asmx (</a:t>
            </a:r>
            <a:r>
              <a:rPr lang="ko-KR" altLang="en-US" sz="800" dirty="0" err="1"/>
              <a:t>운영기</a:t>
            </a:r>
            <a:r>
              <a:rPr lang="ko-KR" altLang="en-US" sz="800" dirty="0"/>
              <a:t>)</a:t>
            </a:r>
          </a:p>
          <a:p>
            <a:endParaRPr lang="ko-KR" altLang="en-US" sz="800" dirty="0"/>
          </a:p>
          <a:p>
            <a:r>
              <a:rPr lang="ko-KR" altLang="en-US" sz="800" dirty="0"/>
              <a:t>2. 웹서비스 메소드 </a:t>
            </a:r>
            <a:r>
              <a:rPr lang="en-US" altLang="ko-KR" sz="800" dirty="0"/>
              <a:t>(</a:t>
            </a:r>
            <a:r>
              <a:rPr lang="ko-KR" altLang="en-US" sz="800" dirty="0" err="1"/>
              <a:t>검체번호</a:t>
            </a:r>
            <a:r>
              <a:rPr lang="en-US" altLang="ko-KR" sz="800" dirty="0"/>
              <a:t> </a:t>
            </a:r>
            <a:r>
              <a:rPr lang="ko-KR" altLang="en-US" sz="800" dirty="0"/>
              <a:t>호출</a:t>
            </a:r>
            <a:r>
              <a:rPr lang="en-US" altLang="ko-KR" sz="800" dirty="0"/>
              <a:t>)</a:t>
            </a:r>
            <a:endParaRPr lang="ko-KR" altLang="en-US" sz="800" dirty="0"/>
          </a:p>
          <a:p>
            <a:r>
              <a:rPr lang="ko-KR" altLang="en-US" sz="800" dirty="0" err="1"/>
              <a:t>LMService</a:t>
            </a:r>
            <a:r>
              <a:rPr lang="ko-KR" altLang="en-US" sz="800" dirty="0"/>
              <a:t>("SETQUERY", </a:t>
            </a:r>
            <a:r>
              <a:rPr lang="ko-KR" altLang="en-US" sz="800" dirty="0" err="1"/>
              <a:t>xml</a:t>
            </a:r>
            <a:r>
              <a:rPr lang="ko-KR" altLang="en-US" sz="800" dirty="0"/>
              <a:t>)</a:t>
            </a:r>
          </a:p>
          <a:p>
            <a:endParaRPr lang="ko-KR" altLang="en-US" sz="800" dirty="0"/>
          </a:p>
          <a:p>
            <a:r>
              <a:rPr lang="ko-KR" altLang="en-US" sz="800" dirty="0"/>
              <a:t>P0   병원구분</a:t>
            </a:r>
          </a:p>
          <a:p>
            <a:r>
              <a:rPr lang="ko-KR" altLang="en-US" sz="800" dirty="0"/>
              <a:t>P1   </a:t>
            </a:r>
            <a:r>
              <a:rPr lang="ko-KR" altLang="en-US" sz="800" dirty="0" err="1"/>
              <a:t>검체번호</a:t>
            </a:r>
            <a:endParaRPr lang="ko-KR" altLang="en-US" sz="800" dirty="0"/>
          </a:p>
          <a:p>
            <a:r>
              <a:rPr lang="ko-KR" altLang="en-US" sz="800" dirty="0"/>
              <a:t>P2   검사일자</a:t>
            </a:r>
          </a:p>
          <a:p>
            <a:r>
              <a:rPr lang="ko-KR" altLang="en-US" sz="800" dirty="0"/>
              <a:t>P3   </a:t>
            </a:r>
            <a:r>
              <a:rPr lang="ko-KR" altLang="en-US" sz="800" dirty="0" err="1"/>
              <a:t>입력자</a:t>
            </a:r>
            <a:endParaRPr lang="ko-KR" altLang="en-US" sz="800" dirty="0"/>
          </a:p>
          <a:p>
            <a:r>
              <a:rPr lang="ko-KR" altLang="en-US" sz="800" dirty="0"/>
              <a:t>P4   TIME</a:t>
            </a:r>
          </a:p>
          <a:p>
            <a:r>
              <a:rPr lang="ko-KR" altLang="en-US" sz="800" dirty="0"/>
              <a:t>P5   VOLUME</a:t>
            </a:r>
          </a:p>
          <a:p>
            <a:r>
              <a:rPr lang="ko-KR" altLang="en-US" sz="800" dirty="0"/>
              <a:t>P6   </a:t>
            </a:r>
            <a:r>
              <a:rPr lang="ko-KR" altLang="en-US" sz="800" dirty="0" err="1"/>
              <a:t>장비명</a:t>
            </a:r>
            <a:endParaRPr lang="ko-KR" altLang="en-US" sz="800" dirty="0"/>
          </a:p>
          <a:p>
            <a:endParaRPr lang="ko-KR" altLang="en-US" sz="800" dirty="0"/>
          </a:p>
          <a:p>
            <a:endParaRPr lang="ko-KR" altLang="en-US" sz="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BBA21D5-94B0-4450-98B4-341BB222A3D2}"/>
              </a:ext>
            </a:extLst>
          </p:cNvPr>
          <p:cNvSpPr/>
          <p:nvPr/>
        </p:nvSpPr>
        <p:spPr>
          <a:xfrm>
            <a:off x="4664968" y="854998"/>
            <a:ext cx="4953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 dirty="0"/>
              <a:t>3. </a:t>
            </a:r>
            <a:r>
              <a:rPr lang="ko-KR" altLang="en-US" sz="800" dirty="0" err="1"/>
              <a:t>xml</a:t>
            </a:r>
            <a:r>
              <a:rPr lang="ko-KR" altLang="en-US" sz="800" dirty="0"/>
              <a:t> 규격</a:t>
            </a:r>
          </a:p>
          <a:p>
            <a:endParaRPr lang="ko-KR" altLang="en-US" sz="800" dirty="0"/>
          </a:p>
          <a:p>
            <a:r>
              <a:rPr lang="ko-KR" altLang="en-US" sz="800" dirty="0"/>
              <a:t>샘플입니다.</a:t>
            </a:r>
          </a:p>
          <a:p>
            <a:endParaRPr lang="ko-KR" altLang="en-US" sz="800" dirty="0"/>
          </a:p>
          <a:p>
            <a:r>
              <a:rPr lang="ko-KR" altLang="en-US" sz="800" dirty="0"/>
              <a:t>================================================</a:t>
            </a:r>
          </a:p>
          <a:p>
            <a:endParaRPr lang="ko-KR" altLang="en-US" sz="800" dirty="0"/>
          </a:p>
          <a:p>
            <a:r>
              <a:rPr lang="ko-KR" altLang="en-US" sz="800" dirty="0"/>
              <a:t>SETQUERY 리스트 </a:t>
            </a:r>
            <a:r>
              <a:rPr lang="ko-KR" altLang="en-US" sz="800" dirty="0" err="1"/>
              <a:t>조회시</a:t>
            </a:r>
            <a:r>
              <a:rPr lang="ko-KR" altLang="en-US" sz="800" dirty="0"/>
              <a:t> </a:t>
            </a:r>
          </a:p>
          <a:p>
            <a:endParaRPr lang="ko-KR" altLang="en-US" sz="800" dirty="0"/>
          </a:p>
          <a:p>
            <a:r>
              <a:rPr lang="ko-KR" altLang="en-US" sz="800" dirty="0"/>
              <a:t>&lt;?</a:t>
            </a:r>
            <a:r>
              <a:rPr lang="ko-KR" altLang="en-US" sz="800" dirty="0" err="1"/>
              <a:t>xml</a:t>
            </a:r>
            <a:r>
              <a:rPr lang="ko-KR" altLang="en-US" sz="800" dirty="0"/>
              <a:t> </a:t>
            </a:r>
            <a:r>
              <a:rPr lang="ko-KR" altLang="en-US" sz="800" dirty="0" err="1"/>
              <a:t>version</a:t>
            </a:r>
            <a:r>
              <a:rPr lang="ko-KR" altLang="en-US" sz="800" dirty="0"/>
              <a:t>='1.0' </a:t>
            </a:r>
            <a:r>
              <a:rPr lang="ko-KR" altLang="en-US" sz="800" dirty="0" err="1"/>
              <a:t>encoding</a:t>
            </a:r>
            <a:r>
              <a:rPr lang="ko-KR" altLang="en-US" sz="800" dirty="0"/>
              <a:t>='UTF-8'?&gt;</a:t>
            </a:r>
          </a:p>
          <a:p>
            <a:r>
              <a:rPr lang="ko-KR" altLang="en-US" sz="800" dirty="0"/>
              <a:t>&lt;</a:t>
            </a:r>
            <a:r>
              <a:rPr lang="ko-KR" altLang="en-US" sz="800" dirty="0" err="1"/>
              <a:t>Table</a:t>
            </a:r>
            <a:r>
              <a:rPr lang="ko-KR" altLang="en-US" sz="800" dirty="0"/>
              <a:t>&gt;</a:t>
            </a:r>
          </a:p>
          <a:p>
            <a:r>
              <a:rPr lang="ko-KR" altLang="en-US" sz="800" dirty="0"/>
              <a:t>&lt;QID&gt;</a:t>
            </a:r>
          </a:p>
          <a:p>
            <a:r>
              <a:rPr lang="ko-KR" altLang="en-US" sz="800" dirty="0"/>
              <a:t>&lt;![CDATA[PKG_MSE_LM_INTERFACE.PC_MSE_INS_ATS_SPNO]]&gt;       </a:t>
            </a:r>
          </a:p>
          <a:p>
            <a:r>
              <a:rPr lang="ko-KR" altLang="en-US" sz="800" dirty="0"/>
              <a:t>&lt;/QID&gt;</a:t>
            </a:r>
          </a:p>
          <a:p>
            <a:r>
              <a:rPr lang="ko-KR" altLang="en-US" sz="800" dirty="0"/>
              <a:t>&lt;QTYPE&gt;</a:t>
            </a:r>
          </a:p>
          <a:p>
            <a:r>
              <a:rPr lang="ko-KR" altLang="en-US" sz="800" dirty="0"/>
              <a:t>&lt;![CDATA[</a:t>
            </a:r>
            <a:r>
              <a:rPr lang="ko-KR" altLang="en-US" sz="800" dirty="0" err="1"/>
              <a:t>Package</a:t>
            </a:r>
            <a:r>
              <a:rPr lang="ko-KR" altLang="en-US" sz="800" dirty="0"/>
              <a:t>]]&gt;</a:t>
            </a:r>
          </a:p>
          <a:p>
            <a:r>
              <a:rPr lang="ko-KR" altLang="en-US" sz="800" dirty="0"/>
              <a:t>&lt;/QTYPE&gt;</a:t>
            </a:r>
          </a:p>
          <a:p>
            <a:r>
              <a:rPr lang="ko-KR" altLang="en-US" sz="800" dirty="0"/>
              <a:t>&lt;USERID&gt;</a:t>
            </a:r>
          </a:p>
          <a:p>
            <a:r>
              <a:rPr lang="ko-KR" altLang="en-US" sz="800" dirty="0"/>
              <a:t>&lt;![CDATA[RTE]]&gt;</a:t>
            </a:r>
          </a:p>
          <a:p>
            <a:r>
              <a:rPr lang="ko-KR" altLang="en-US" sz="800" dirty="0"/>
              <a:t>&lt;/USERID&gt;</a:t>
            </a:r>
          </a:p>
          <a:p>
            <a:r>
              <a:rPr lang="ko-KR" altLang="en-US" sz="800" dirty="0"/>
              <a:t>&lt;EXECTYPE&gt;</a:t>
            </a:r>
          </a:p>
          <a:p>
            <a:r>
              <a:rPr lang="ko-KR" altLang="en-US" sz="800" dirty="0"/>
              <a:t>&lt;![CDATA[FILL]]&gt;</a:t>
            </a:r>
          </a:p>
          <a:p>
            <a:r>
              <a:rPr lang="ko-KR" altLang="en-US" sz="800" dirty="0"/>
              <a:t>&lt;/EXECTYPE&gt;</a:t>
            </a:r>
          </a:p>
          <a:p>
            <a:r>
              <a:rPr lang="ko-KR" altLang="en-US" sz="800" dirty="0"/>
              <a:t>&lt;P0&gt;</a:t>
            </a:r>
          </a:p>
          <a:p>
            <a:r>
              <a:rPr lang="ko-KR" altLang="en-US" sz="800" dirty="0"/>
              <a:t>&lt;![CDATA[01]]&gt;</a:t>
            </a:r>
          </a:p>
          <a:p>
            <a:r>
              <a:rPr lang="ko-KR" altLang="en-US" sz="800" dirty="0"/>
              <a:t>&lt;/P0&gt;</a:t>
            </a:r>
          </a:p>
          <a:p>
            <a:r>
              <a:rPr lang="ko-KR" altLang="en-US" sz="800" dirty="0"/>
              <a:t>&lt;P1&gt;</a:t>
            </a:r>
          </a:p>
          <a:p>
            <a:r>
              <a:rPr lang="ko-KR" altLang="en-US" sz="800" dirty="0"/>
              <a:t>&lt;![CDATA[200504004031]]&gt;</a:t>
            </a:r>
          </a:p>
          <a:p>
            <a:r>
              <a:rPr lang="ko-KR" altLang="en-US" sz="800" dirty="0"/>
              <a:t>&lt;/P1&gt;</a:t>
            </a:r>
          </a:p>
          <a:p>
            <a:r>
              <a:rPr lang="ko-KR" altLang="en-US" sz="800" dirty="0"/>
              <a:t>&lt;P2&gt;</a:t>
            </a:r>
          </a:p>
          <a:p>
            <a:r>
              <a:rPr lang="ko-KR" altLang="en-US" sz="800" dirty="0"/>
              <a:t>&lt;![CDATA[2020-05-27]]&gt;</a:t>
            </a:r>
          </a:p>
          <a:p>
            <a:r>
              <a:rPr lang="ko-KR" altLang="en-US" sz="800" dirty="0"/>
              <a:t>&lt;/P2&gt;</a:t>
            </a:r>
          </a:p>
          <a:p>
            <a:r>
              <a:rPr lang="ko-KR" altLang="en-US" sz="800" dirty="0"/>
              <a:t>&lt;P3&gt;</a:t>
            </a:r>
          </a:p>
          <a:p>
            <a:r>
              <a:rPr lang="ko-KR" altLang="en-US" sz="800" dirty="0"/>
              <a:t>&lt;![CDATA[C0EMR]]&gt;</a:t>
            </a:r>
          </a:p>
          <a:p>
            <a:r>
              <a:rPr lang="ko-KR" altLang="en-US" sz="800" dirty="0"/>
              <a:t>&lt;/P3&gt;</a:t>
            </a:r>
          </a:p>
          <a:p>
            <a:r>
              <a:rPr lang="ko-KR" altLang="en-US" sz="800" dirty="0"/>
              <a:t>&lt;P4&gt;</a:t>
            </a:r>
          </a:p>
          <a:p>
            <a:r>
              <a:rPr lang="ko-KR" altLang="en-US" sz="800" dirty="0"/>
              <a:t>&lt;![CDATA[24]]&gt;</a:t>
            </a:r>
          </a:p>
          <a:p>
            <a:r>
              <a:rPr lang="ko-KR" altLang="en-US" sz="800" dirty="0"/>
              <a:t>&lt;/P4&gt;</a:t>
            </a:r>
          </a:p>
          <a:p>
            <a:r>
              <a:rPr lang="ko-KR" altLang="en-US" sz="800" dirty="0"/>
              <a:t>&lt;P5&gt;</a:t>
            </a:r>
          </a:p>
          <a:p>
            <a:r>
              <a:rPr lang="ko-KR" altLang="en-US" sz="800" dirty="0"/>
              <a:t>&lt;![CDATA[0]]&gt;</a:t>
            </a:r>
          </a:p>
          <a:p>
            <a:r>
              <a:rPr lang="ko-KR" altLang="en-US" sz="800" dirty="0"/>
              <a:t>&lt;/P5&gt;</a:t>
            </a:r>
          </a:p>
          <a:p>
            <a:r>
              <a:rPr lang="ko-KR" altLang="en-US" sz="800" dirty="0"/>
              <a:t>&lt;P6&gt;</a:t>
            </a:r>
          </a:p>
          <a:p>
            <a:r>
              <a:rPr lang="ko-KR" altLang="en-US" sz="800" dirty="0"/>
              <a:t>&lt;![CDATA[ATS2000]]&gt;</a:t>
            </a:r>
          </a:p>
          <a:p>
            <a:r>
              <a:rPr lang="ko-KR" altLang="en-US" sz="800" dirty="0"/>
              <a:t>&lt;/P6&gt;</a:t>
            </a:r>
          </a:p>
          <a:p>
            <a:endParaRPr lang="ko-KR" altLang="en-US" sz="800" dirty="0"/>
          </a:p>
          <a:p>
            <a:r>
              <a:rPr lang="ko-KR" altLang="en-US" sz="800" dirty="0"/>
              <a:t>&lt;/</a:t>
            </a:r>
            <a:r>
              <a:rPr lang="ko-KR" altLang="en-US" sz="800" dirty="0" err="1"/>
              <a:t>Table</a:t>
            </a:r>
            <a:r>
              <a:rPr lang="ko-KR" altLang="en-US" sz="800" dirty="0"/>
              <a:t>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B461FEF-4017-4F93-BAF9-2D34BC8F27CC}"/>
              </a:ext>
            </a:extLst>
          </p:cNvPr>
          <p:cNvSpPr txBox="1"/>
          <p:nvPr/>
        </p:nvSpPr>
        <p:spPr>
          <a:xfrm>
            <a:off x="632520" y="782983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200" dirty="0" err="1">
                <a:latin typeface="Verdana" pitchFamily="34" charset="0"/>
                <a:ea typeface="맑은 고딕" pitchFamily="50" charset="-127"/>
              </a:rPr>
              <a:t>검체체</a:t>
            </a:r>
            <a:r>
              <a:rPr lang="ko-KR" altLang="en-US" sz="1200" dirty="0">
                <a:latin typeface="Verdana" pitchFamily="34" charset="0"/>
                <a:ea typeface="맑은 고딕" pitchFamily="50" charset="-127"/>
              </a:rPr>
              <a:t> 접수</a:t>
            </a:r>
          </a:p>
        </p:txBody>
      </p:sp>
    </p:spTree>
    <p:extLst>
      <p:ext uri="{BB962C8B-B14F-4D97-AF65-F5344CB8AC3E}">
        <p14:creationId xmlns:p14="http://schemas.microsoft.com/office/powerpoint/2010/main" val="19118736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AA6C2F-EE73-4D35-9B88-C49A80E9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연동 </a:t>
            </a:r>
            <a:r>
              <a:rPr lang="en-US" altLang="ko-KR" dirty="0"/>
              <a:t>sample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DAAAB31-E074-4374-8CEE-33F9C0110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바닥글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15BE442-5D0A-4651-BAFD-E233FC7A2578}"/>
              </a:ext>
            </a:extLst>
          </p:cNvPr>
          <p:cNvSpPr txBox="1"/>
          <p:nvPr/>
        </p:nvSpPr>
        <p:spPr>
          <a:xfrm>
            <a:off x="761939" y="764704"/>
            <a:ext cx="5703229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1. </a:t>
            </a:r>
            <a:r>
              <a:rPr lang="en-US" altLang="ko-KR" sz="800" dirty="0"/>
              <a:t>AST2000</a:t>
            </a:r>
            <a:r>
              <a:rPr lang="ko-KR" altLang="en-US" sz="800" dirty="0"/>
              <a:t> 검체 분류기 - 검체 조회</a:t>
            </a:r>
          </a:p>
          <a:p>
            <a:r>
              <a:rPr lang="ko-KR" altLang="en-US" sz="800" dirty="0"/>
              <a:t>PC_MSE_MUT_INTERFACE_ATS2000( IN_SPC_NO       IN   VARCHAR2</a:t>
            </a:r>
          </a:p>
          <a:p>
            <a:r>
              <a:rPr lang="ko-KR" altLang="en-US" sz="800" dirty="0"/>
              <a:t>                                          , OUT_CURSOR      OUT RETURNCURSOR );</a:t>
            </a:r>
          </a:p>
          <a:p>
            <a:r>
              <a:rPr lang="ko-KR" altLang="en-US" sz="800" dirty="0"/>
              <a:t>                                         </a:t>
            </a:r>
          </a:p>
          <a:p>
            <a:r>
              <a:rPr lang="ko-KR" altLang="en-US" sz="800" dirty="0"/>
              <a:t>@output</a:t>
            </a:r>
          </a:p>
          <a:p>
            <a:r>
              <a:rPr lang="ko-KR" altLang="en-US" sz="800" dirty="0"/>
              <a:t>SPCM_PTHL_NO          -- </a:t>
            </a:r>
            <a:r>
              <a:rPr lang="ko-KR" altLang="en-US" sz="800" dirty="0" err="1"/>
              <a:t>검체번호</a:t>
            </a:r>
            <a:endParaRPr lang="ko-KR" altLang="en-US" sz="800" dirty="0"/>
          </a:p>
          <a:p>
            <a:r>
              <a:rPr lang="ko-KR" altLang="en-US" sz="800" dirty="0"/>
              <a:t>PT_NO                 -- 환자번호</a:t>
            </a:r>
          </a:p>
          <a:p>
            <a:r>
              <a:rPr lang="ko-KR" altLang="en-US" sz="800" dirty="0"/>
              <a:t>PT_NM                 -- </a:t>
            </a:r>
            <a:r>
              <a:rPr lang="ko-KR" altLang="en-US" sz="800" dirty="0" err="1"/>
              <a:t>환자명</a:t>
            </a:r>
            <a:endParaRPr lang="ko-KR" altLang="en-US" sz="800" dirty="0"/>
          </a:p>
          <a:p>
            <a:r>
              <a:rPr lang="ko-KR" altLang="en-US" sz="800" dirty="0"/>
              <a:t>PACT_TP_CD            -- 진료형태(</a:t>
            </a:r>
            <a:r>
              <a:rPr lang="ko-KR" altLang="en-US" sz="800" dirty="0" err="1"/>
              <a:t>O:외래</a:t>
            </a:r>
            <a:r>
              <a:rPr lang="ko-KR" altLang="en-US" sz="800" dirty="0"/>
              <a:t>, E:응급, I:입원)</a:t>
            </a:r>
          </a:p>
          <a:p>
            <a:r>
              <a:rPr lang="ko-KR" altLang="en-US" sz="800" dirty="0"/>
              <a:t>PT_HME_DEPT_CD        -- </a:t>
            </a:r>
            <a:r>
              <a:rPr lang="ko-KR" altLang="en-US" sz="800" dirty="0" err="1"/>
              <a:t>진료과</a:t>
            </a:r>
            <a:endParaRPr lang="ko-KR" altLang="en-US" sz="800" dirty="0"/>
          </a:p>
          <a:p>
            <a:r>
              <a:rPr lang="ko-KR" altLang="en-US" sz="800" dirty="0"/>
              <a:t>WD_DEPT_CD            -- 병동</a:t>
            </a:r>
          </a:p>
          <a:p>
            <a:r>
              <a:rPr lang="ko-KR" altLang="en-US" sz="800" dirty="0"/>
              <a:t>BLCL_DT               -- 채취일</a:t>
            </a:r>
          </a:p>
          <a:p>
            <a:r>
              <a:rPr lang="ko-KR" altLang="en-US" sz="800" dirty="0"/>
              <a:t>BLCL_TM               -- 튜브 배출 라인 번호</a:t>
            </a:r>
          </a:p>
          <a:p>
            <a:r>
              <a:rPr lang="ko-KR" altLang="en-US" sz="800" dirty="0"/>
              <a:t>EMRG_YN               -- 응급여부</a:t>
            </a:r>
          </a:p>
          <a:p>
            <a:r>
              <a:rPr lang="ko-KR" altLang="en-US" sz="800" dirty="0"/>
              <a:t>​</a:t>
            </a:r>
          </a:p>
          <a:p>
            <a:r>
              <a:rPr lang="ko-KR" altLang="en-US" sz="800" dirty="0"/>
              <a:t>&lt;</a:t>
            </a:r>
            <a:r>
              <a:rPr lang="ko-KR" altLang="en-US" sz="800" dirty="0" err="1"/>
              <a:t>Table</a:t>
            </a:r>
            <a:r>
              <a:rPr lang="ko-KR" altLang="en-US" sz="800" dirty="0"/>
              <a:t>&gt;</a:t>
            </a:r>
          </a:p>
          <a:p>
            <a:r>
              <a:rPr lang="ko-KR" altLang="en-US" sz="800" dirty="0"/>
              <a:t>&lt;QID&gt;Pk_Lab.Interface_S146&lt;/QID&gt;</a:t>
            </a:r>
          </a:p>
          <a:p>
            <a:r>
              <a:rPr lang="ko-KR" altLang="en-US" sz="800" dirty="0"/>
              <a:t>&lt;QTYPE&gt;</a:t>
            </a:r>
            <a:r>
              <a:rPr lang="ko-KR" altLang="en-US" sz="800" dirty="0" err="1"/>
              <a:t>Package</a:t>
            </a:r>
            <a:r>
              <a:rPr lang="ko-KR" altLang="en-US" sz="800" dirty="0"/>
              <a:t>&lt;/QTYPE&gt;</a:t>
            </a:r>
          </a:p>
          <a:p>
            <a:r>
              <a:rPr lang="ko-KR" altLang="en-US" sz="800" dirty="0"/>
              <a:t>&lt;USERID&gt;LIS_DEV&lt;/USERID&gt;</a:t>
            </a:r>
          </a:p>
          <a:p>
            <a:r>
              <a:rPr lang="ko-KR" altLang="en-US" sz="800" dirty="0"/>
              <a:t>&lt;EXECTYPE&gt;FILL&lt;/EXECTYPE&gt;</a:t>
            </a:r>
          </a:p>
          <a:p>
            <a:r>
              <a:rPr lang="ko-KR" altLang="en-US" sz="800" dirty="0"/>
              <a:t>&lt;TABLENAME&gt;&lt;/TABLENAME&gt;</a:t>
            </a:r>
          </a:p>
          <a:p>
            <a:r>
              <a:rPr lang="ko-KR" altLang="en-US" sz="800" dirty="0"/>
              <a:t>&lt;P00&gt;200724503319&lt;/P00&gt;</a:t>
            </a:r>
          </a:p>
          <a:p>
            <a:r>
              <a:rPr lang="ko-KR" altLang="en-US" sz="800" dirty="0"/>
              <a:t>&lt;P01&gt;&lt;/P01&gt;</a:t>
            </a:r>
          </a:p>
          <a:p>
            <a:r>
              <a:rPr lang="ko-KR" altLang="en-US" sz="800" dirty="0"/>
              <a:t>&lt;/</a:t>
            </a:r>
            <a:r>
              <a:rPr lang="ko-KR" altLang="en-US" sz="800" dirty="0" err="1"/>
              <a:t>Table</a:t>
            </a:r>
            <a:r>
              <a:rPr lang="ko-KR" altLang="en-US" sz="800" dirty="0"/>
              <a:t>&gt;</a:t>
            </a:r>
          </a:p>
          <a:p>
            <a:r>
              <a:rPr lang="ko-KR" altLang="en-US" sz="800" dirty="0"/>
              <a:t>​</a:t>
            </a:r>
          </a:p>
          <a:p>
            <a:r>
              <a:rPr lang="ko-KR" altLang="en-US" sz="800" dirty="0"/>
              <a:t>-----------------------------------------------------------------</a:t>
            </a:r>
          </a:p>
          <a:p>
            <a:r>
              <a:rPr lang="ko-KR" altLang="en-US" sz="800" dirty="0"/>
              <a:t>2. </a:t>
            </a:r>
            <a:r>
              <a:rPr lang="en-US" altLang="ko-KR" sz="800" dirty="0"/>
              <a:t>AST2000  </a:t>
            </a:r>
            <a:r>
              <a:rPr lang="ko-KR" altLang="en-US" sz="800" dirty="0"/>
              <a:t>검체 분류기 인터페이스 : 분류 결과 저장</a:t>
            </a:r>
          </a:p>
          <a:p>
            <a:r>
              <a:rPr lang="ko-KR" altLang="en-US" sz="800" dirty="0"/>
              <a:t>PKG_MSE_INTERFACE.PC_MSE_MUT_EQUP_UPDATE_NEW('200724503319'        -- </a:t>
            </a:r>
            <a:r>
              <a:rPr lang="ko-KR" altLang="en-US" sz="800" dirty="0" err="1"/>
              <a:t>검체번호</a:t>
            </a:r>
            <a:endParaRPr lang="ko-KR" altLang="en-US" sz="800" dirty="0"/>
          </a:p>
          <a:p>
            <a:r>
              <a:rPr lang="ko-KR" altLang="en-US" sz="800" dirty="0"/>
              <a:t>                                          , '2020-07-28 08:35:55'    -- MUT 일시 ('YYYY-MM-DD HH24:MI:SS')</a:t>
            </a:r>
          </a:p>
          <a:p>
            <a:r>
              <a:rPr lang="ko-KR" altLang="en-US" sz="800" dirty="0"/>
              <a:t>                                          , '6'                   -- 튜브 배출 라인 번호            </a:t>
            </a:r>
          </a:p>
          <a:p>
            <a:r>
              <a:rPr lang="ko-KR" altLang="en-US" sz="800" dirty="0"/>
              <a:t>                                          , :</a:t>
            </a:r>
            <a:r>
              <a:rPr lang="ko-KR" altLang="en-US" sz="800" dirty="0" err="1"/>
              <a:t>aa</a:t>
            </a:r>
            <a:endParaRPr lang="ko-KR" altLang="en-US" sz="800" dirty="0"/>
          </a:p>
          <a:p>
            <a:r>
              <a:rPr lang="ko-KR" altLang="en-US" sz="800" dirty="0"/>
              <a:t>                                          , :</a:t>
            </a:r>
            <a:r>
              <a:rPr lang="ko-KR" altLang="en-US" sz="800" dirty="0" err="1"/>
              <a:t>bb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/>
              <a:t>​</a:t>
            </a:r>
          </a:p>
          <a:p>
            <a:r>
              <a:rPr lang="ko-KR" altLang="en-US" sz="800" dirty="0"/>
              <a:t>​</a:t>
            </a:r>
          </a:p>
          <a:p>
            <a:r>
              <a:rPr lang="ko-KR" altLang="en-US" sz="800" dirty="0"/>
              <a:t>&lt;</a:t>
            </a:r>
            <a:r>
              <a:rPr lang="ko-KR" altLang="en-US" sz="800" dirty="0" err="1"/>
              <a:t>Table</a:t>
            </a:r>
            <a:r>
              <a:rPr lang="ko-KR" altLang="en-US" sz="800" dirty="0"/>
              <a:t>&gt;</a:t>
            </a:r>
          </a:p>
          <a:p>
            <a:r>
              <a:rPr lang="ko-KR" altLang="en-US" sz="800" dirty="0"/>
              <a:t>&lt;QID&gt;Pk_Lab.Interface_U23&lt;/QID&gt;</a:t>
            </a:r>
          </a:p>
          <a:p>
            <a:r>
              <a:rPr lang="ko-KR" altLang="en-US" sz="800" dirty="0"/>
              <a:t>&lt;QTYPE&gt;</a:t>
            </a:r>
            <a:r>
              <a:rPr lang="ko-KR" altLang="en-US" sz="800" dirty="0" err="1"/>
              <a:t>Package</a:t>
            </a:r>
            <a:r>
              <a:rPr lang="ko-KR" altLang="en-US" sz="800" dirty="0"/>
              <a:t>&lt;/QTYPE&gt;</a:t>
            </a:r>
          </a:p>
          <a:p>
            <a:r>
              <a:rPr lang="ko-KR" altLang="en-US" sz="800" dirty="0"/>
              <a:t>&lt;USERID&gt;LIS_DEV&lt;/USERID&gt;</a:t>
            </a:r>
          </a:p>
          <a:p>
            <a:r>
              <a:rPr lang="ko-KR" altLang="en-US" sz="800" dirty="0"/>
              <a:t>&lt;EXECTYPE&gt;NONQUERY&lt;/EXECTYPE&gt;</a:t>
            </a:r>
          </a:p>
          <a:p>
            <a:r>
              <a:rPr lang="ko-KR" altLang="en-US" sz="800" dirty="0"/>
              <a:t>&lt;TABLENAME&gt;&lt;/TABLENAME&gt;</a:t>
            </a:r>
          </a:p>
          <a:p>
            <a:r>
              <a:rPr lang="ko-KR" altLang="en-US" sz="800" dirty="0"/>
              <a:t>&lt;P00&gt;200724503319&lt;/P00&gt;</a:t>
            </a:r>
          </a:p>
          <a:p>
            <a:r>
              <a:rPr lang="ko-KR" altLang="en-US" sz="800" dirty="0"/>
              <a:t>&lt;P01&gt;2020-07-28 08:35&lt;/P01&gt;</a:t>
            </a:r>
          </a:p>
          <a:p>
            <a:r>
              <a:rPr lang="ko-KR" altLang="en-US" sz="800" dirty="0"/>
              <a:t>&lt;P02&gt;6&lt;/P02&gt;</a:t>
            </a:r>
          </a:p>
          <a:p>
            <a:r>
              <a:rPr lang="ko-KR" altLang="en-US" sz="800" dirty="0"/>
              <a:t>&lt;P03&gt;&lt;/P03&gt;</a:t>
            </a:r>
          </a:p>
          <a:p>
            <a:r>
              <a:rPr lang="ko-KR" altLang="en-US" sz="800" dirty="0"/>
              <a:t>&lt;P04&gt;&lt;/P04&gt;</a:t>
            </a:r>
          </a:p>
          <a:p>
            <a:r>
              <a:rPr lang="ko-KR" altLang="en-US" sz="800" dirty="0"/>
              <a:t>&lt;/</a:t>
            </a:r>
            <a:r>
              <a:rPr lang="ko-KR" altLang="en-US" sz="800" dirty="0" err="1"/>
              <a:t>Table</a:t>
            </a:r>
            <a:r>
              <a:rPr lang="ko-KR" altLang="en-US" sz="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998271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383F4C1-A1F3-4007-BA28-7E7C5C9D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준비사항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3D87A2D-62CE-4162-A4EA-9CC0C23E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바닥글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BD1F1E3-9B40-421D-8014-980AE03DC088}"/>
              </a:ext>
            </a:extLst>
          </p:cNvPr>
          <p:cNvSpPr txBox="1"/>
          <p:nvPr/>
        </p:nvSpPr>
        <p:spPr>
          <a:xfrm>
            <a:off x="776536" y="1340768"/>
            <a:ext cx="84125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>
                <a:latin typeface="Verdana" pitchFamily="34" charset="0"/>
                <a:ea typeface="맑은 고딕" pitchFamily="50" charset="-127"/>
              </a:rPr>
              <a:t>진단검사의학과</a:t>
            </a:r>
            <a:r>
              <a:rPr lang="en-US" altLang="ko-KR" sz="1200" dirty="0">
                <a:latin typeface="Verdana" pitchFamily="34" charset="0"/>
                <a:ea typeface="맑은 고딕" pitchFamily="50" charset="-127"/>
              </a:rPr>
              <a:t/>
            </a:r>
            <a:br>
              <a:rPr lang="en-US" altLang="ko-KR" sz="1200" dirty="0">
                <a:latin typeface="Verdana" pitchFamily="34" charset="0"/>
                <a:ea typeface="맑은 고딕" pitchFamily="50" charset="-127"/>
              </a:rPr>
            </a:br>
            <a:r>
              <a:rPr lang="en-US" altLang="ko-KR" sz="1200" dirty="0">
                <a:latin typeface="Verdana" pitchFamily="34" charset="0"/>
                <a:ea typeface="맑은 고딕" pitchFamily="50" charset="-127"/>
              </a:rPr>
              <a:t>- </a:t>
            </a:r>
            <a:r>
              <a:rPr lang="ko-KR" altLang="en-US" sz="1200" dirty="0">
                <a:latin typeface="Verdana" pitchFamily="34" charset="0"/>
                <a:ea typeface="맑은 고딕" pitchFamily="50" charset="-127"/>
              </a:rPr>
              <a:t>분류기준 설정</a:t>
            </a:r>
            <a:r>
              <a:rPr lang="en-US" altLang="ko-KR" sz="1200" dirty="0">
                <a:latin typeface="Verdana" pitchFamily="34" charset="0"/>
                <a:ea typeface="맑은 고딕" pitchFamily="50" charset="-127"/>
              </a:rPr>
              <a:t/>
            </a:r>
            <a:br>
              <a:rPr lang="en-US" altLang="ko-KR" sz="1200" dirty="0">
                <a:latin typeface="Verdana" pitchFamily="34" charset="0"/>
                <a:ea typeface="맑은 고딕" pitchFamily="50" charset="-127"/>
              </a:rPr>
            </a:br>
            <a:r>
              <a:rPr lang="en-US" altLang="ko-KR" sz="1200" dirty="0">
                <a:latin typeface="Verdana" pitchFamily="34" charset="0"/>
                <a:ea typeface="맑은 고딕" pitchFamily="50" charset="-127"/>
              </a:rPr>
              <a:t>- </a:t>
            </a:r>
            <a:r>
              <a:rPr lang="ko-KR" altLang="en-US" sz="1200" dirty="0" err="1">
                <a:latin typeface="Verdana" pitchFamily="34" charset="0"/>
                <a:ea typeface="맑은 고딕" pitchFamily="50" charset="-127"/>
              </a:rPr>
              <a:t>분류기준이란</a:t>
            </a:r>
            <a:r>
              <a:rPr lang="ko-KR" altLang="en-US" sz="1200" dirty="0">
                <a:latin typeface="Verdana" pitchFamily="34" charset="0"/>
                <a:ea typeface="맑은 고딕" pitchFamily="50" charset="-127"/>
              </a:rPr>
              <a:t> </a:t>
            </a:r>
            <a:r>
              <a:rPr lang="en-US" altLang="ko-KR" sz="1200" dirty="0">
                <a:latin typeface="Verdana" pitchFamily="34" charset="0"/>
                <a:ea typeface="맑은 고딕" pitchFamily="50" charset="-127"/>
              </a:rPr>
              <a:t>ATS2000</a:t>
            </a:r>
            <a:r>
              <a:rPr lang="ko-KR" altLang="en-US" sz="1200" dirty="0">
                <a:latin typeface="Verdana" pitchFamily="34" charset="0"/>
                <a:ea typeface="맑은 고딕" pitchFamily="50" charset="-127"/>
              </a:rPr>
              <a:t>의 </a:t>
            </a:r>
            <a:r>
              <a:rPr lang="en-US" altLang="ko-KR" sz="1200" dirty="0">
                <a:latin typeface="Verdana" pitchFamily="34" charset="0"/>
                <a:ea typeface="맑은 고딕" pitchFamily="50" charset="-127"/>
              </a:rPr>
              <a:t>8</a:t>
            </a:r>
            <a:r>
              <a:rPr lang="ko-KR" altLang="en-US" sz="1200" dirty="0">
                <a:latin typeface="Verdana" pitchFamily="34" charset="0"/>
                <a:ea typeface="맑은 고딕" pitchFamily="50" charset="-127"/>
              </a:rPr>
              <a:t>개 </a:t>
            </a:r>
            <a:r>
              <a:rPr lang="en-US" altLang="ko-KR" sz="1200" dirty="0">
                <a:latin typeface="Verdana" pitchFamily="34" charset="0"/>
                <a:ea typeface="맑은 고딕" pitchFamily="50" charset="-127"/>
              </a:rPr>
              <a:t>BIN</a:t>
            </a:r>
            <a:r>
              <a:rPr lang="ko-KR" altLang="en-US" sz="1200" dirty="0">
                <a:latin typeface="Verdana" pitchFamily="34" charset="0"/>
                <a:ea typeface="맑은 고딕" pitchFamily="50" charset="-127"/>
              </a:rPr>
              <a:t>으로 분류를 할 때 </a:t>
            </a:r>
            <a:r>
              <a:rPr lang="en-US" altLang="ko-KR" sz="1200" dirty="0">
                <a:latin typeface="Verdana" pitchFamily="34" charset="0"/>
                <a:ea typeface="맑은 고딕" pitchFamily="50" charset="-127"/>
              </a:rPr>
              <a:t>1,2,,,,,8</a:t>
            </a:r>
            <a:r>
              <a:rPr lang="ko-KR" altLang="en-US" sz="1200" dirty="0">
                <a:latin typeface="Verdana" pitchFamily="34" charset="0"/>
                <a:ea typeface="맑은 고딕" pitchFamily="50" charset="-127"/>
              </a:rPr>
              <a:t>번까지 각각의 </a:t>
            </a:r>
            <a:r>
              <a:rPr lang="en-US" altLang="ko-KR" sz="1200" dirty="0">
                <a:latin typeface="Verdana" pitchFamily="34" charset="0"/>
                <a:ea typeface="맑은 고딕" pitchFamily="50" charset="-127"/>
              </a:rPr>
              <a:t>BIN</a:t>
            </a:r>
            <a:r>
              <a:rPr lang="ko-KR" altLang="en-US" sz="1200" dirty="0">
                <a:latin typeface="Verdana" pitchFamily="34" charset="0"/>
                <a:ea typeface="맑은 고딕" pitchFamily="50" charset="-127"/>
              </a:rPr>
              <a:t>으로 분류해야 하는 슬립코드</a:t>
            </a:r>
            <a:r>
              <a:rPr lang="en-US" altLang="ko-KR" sz="1200" dirty="0">
                <a:latin typeface="Verdana" pitchFamily="34" charset="0"/>
                <a:ea typeface="맑은 고딕" pitchFamily="50" charset="-127"/>
              </a:rPr>
              <a:t/>
            </a:r>
            <a:br>
              <a:rPr lang="en-US" altLang="ko-KR" sz="1200" dirty="0">
                <a:latin typeface="Verdana" pitchFamily="34" charset="0"/>
                <a:ea typeface="맑은 고딕" pitchFamily="50" charset="-127"/>
              </a:rPr>
            </a:br>
            <a:r>
              <a:rPr lang="en-US" altLang="ko-KR" sz="1200" dirty="0">
                <a:latin typeface="Verdana" pitchFamily="34" charset="0"/>
                <a:ea typeface="맑은 고딕" pitchFamily="50" charset="-127"/>
              </a:rPr>
              <a:t> </a:t>
            </a:r>
            <a:r>
              <a:rPr lang="ko-KR" altLang="en-US" sz="1200" dirty="0">
                <a:latin typeface="Verdana" pitchFamily="34" charset="0"/>
                <a:ea typeface="맑은 고딕" pitchFamily="50" charset="-127"/>
              </a:rPr>
              <a:t>혹은 검사코드를 정리하여야 합니다</a:t>
            </a:r>
            <a:r>
              <a:rPr lang="en-US" altLang="ko-KR" sz="1200" dirty="0">
                <a:latin typeface="Verdana" pitchFamily="34" charset="0"/>
                <a:ea typeface="맑은 고딕" pitchFamily="50" charset="-127"/>
              </a:rPr>
              <a:t>.</a:t>
            </a:r>
            <a:br>
              <a:rPr lang="en-US" altLang="ko-KR" sz="1200" dirty="0">
                <a:latin typeface="Verdana" pitchFamily="34" charset="0"/>
                <a:ea typeface="맑은 고딕" pitchFamily="50" charset="-127"/>
              </a:rPr>
            </a:br>
            <a:r>
              <a:rPr lang="en-US" altLang="ko-KR" sz="1200" dirty="0">
                <a:latin typeface="Verdana" pitchFamily="34" charset="0"/>
                <a:ea typeface="맑은 고딕" pitchFamily="50" charset="-127"/>
              </a:rPr>
              <a:t>- </a:t>
            </a:r>
            <a:r>
              <a:rPr lang="ko-KR" altLang="en-US" sz="1200" dirty="0">
                <a:latin typeface="Verdana" pitchFamily="34" charset="0"/>
                <a:ea typeface="맑은 고딕" pitchFamily="50" charset="-127"/>
              </a:rPr>
              <a:t>어떤 코드가 각 </a:t>
            </a:r>
            <a:r>
              <a:rPr lang="en-US" altLang="ko-KR" sz="1200" dirty="0">
                <a:latin typeface="Verdana" pitchFamily="34" charset="0"/>
                <a:ea typeface="맑은 고딕" pitchFamily="50" charset="-127"/>
              </a:rPr>
              <a:t>BIN</a:t>
            </a:r>
            <a:r>
              <a:rPr lang="ko-KR" altLang="en-US" sz="1200" dirty="0">
                <a:latin typeface="Verdana" pitchFamily="34" charset="0"/>
                <a:ea typeface="맑은 고딕" pitchFamily="50" charset="-127"/>
              </a:rPr>
              <a:t>으로</a:t>
            </a:r>
            <a:r>
              <a:rPr lang="en-US" altLang="ko-KR" sz="1200" dirty="0">
                <a:latin typeface="Verdana" pitchFamily="34" charset="0"/>
                <a:ea typeface="맑은 고딕" pitchFamily="50" charset="-127"/>
              </a:rPr>
              <a:t> </a:t>
            </a:r>
            <a:r>
              <a:rPr lang="ko-KR" altLang="en-US" sz="1200" dirty="0">
                <a:latin typeface="Verdana" pitchFamily="34" charset="0"/>
                <a:ea typeface="맑은 고딕" pitchFamily="50" charset="-127"/>
              </a:rPr>
              <a:t>분류가 되어야 하는지 정리가 필요합니다</a:t>
            </a:r>
            <a:r>
              <a:rPr lang="en-US" altLang="ko-KR" sz="1200" dirty="0">
                <a:latin typeface="Verdana" pitchFamily="34" charset="0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Verdana" pitchFamily="34" charset="0"/>
                <a:ea typeface="맑은 고딕" pitchFamily="50" charset="-127"/>
              </a:rPr>
              <a:t>전산실</a:t>
            </a:r>
            <a:r>
              <a:rPr lang="en-US" altLang="ko-KR" sz="1200" dirty="0">
                <a:latin typeface="Verdana" pitchFamily="34" charset="0"/>
                <a:ea typeface="맑은 고딕" pitchFamily="50" charset="-127"/>
              </a:rPr>
              <a:t/>
            </a:r>
            <a:br>
              <a:rPr lang="en-US" altLang="ko-KR" sz="1200" dirty="0">
                <a:latin typeface="Verdana" pitchFamily="34" charset="0"/>
                <a:ea typeface="맑은 고딕" pitchFamily="50" charset="-127"/>
              </a:rPr>
            </a:br>
            <a:r>
              <a:rPr lang="en-US" altLang="ko-KR" sz="1200" dirty="0">
                <a:latin typeface="Verdana" pitchFamily="34" charset="0"/>
                <a:ea typeface="맑은 고딕" pitchFamily="50" charset="-127"/>
              </a:rPr>
              <a:t>- </a:t>
            </a:r>
            <a:r>
              <a:rPr lang="ko-KR" altLang="en-US" sz="1200" dirty="0">
                <a:latin typeface="Verdana" pitchFamily="34" charset="0"/>
                <a:ea typeface="맑은 고딕" pitchFamily="50" charset="-127"/>
              </a:rPr>
              <a:t>진단검사의학과에서 분류 기준에 따른 </a:t>
            </a:r>
            <a:r>
              <a:rPr lang="en-US" altLang="ko-KR" sz="1200" dirty="0">
                <a:latin typeface="Verdana" pitchFamily="34" charset="0"/>
                <a:ea typeface="맑은 고딕" pitchFamily="50" charset="-127"/>
              </a:rPr>
              <a:t>BIN</a:t>
            </a:r>
            <a:r>
              <a:rPr lang="ko-KR" altLang="en-US" sz="1200" dirty="0">
                <a:latin typeface="Verdana" pitchFamily="34" charset="0"/>
                <a:ea typeface="맑은 고딕" pitchFamily="50" charset="-127"/>
              </a:rPr>
              <a:t>번호를 </a:t>
            </a:r>
            <a:r>
              <a:rPr lang="en-US" altLang="ko-KR" sz="1200" dirty="0">
                <a:latin typeface="Verdana" pitchFamily="34" charset="0"/>
                <a:ea typeface="맑은 고딕" pitchFamily="50" charset="-127"/>
              </a:rPr>
              <a:t>ATS2000</a:t>
            </a:r>
            <a:r>
              <a:rPr lang="ko-KR" altLang="en-US" sz="1200" dirty="0">
                <a:latin typeface="Verdana" pitchFamily="34" charset="0"/>
                <a:ea typeface="맑은 고딕" pitchFamily="50" charset="-127"/>
              </a:rPr>
              <a:t>에서 받을 수 있도록 해야 합니다</a:t>
            </a:r>
            <a:r>
              <a:rPr lang="en-US" altLang="ko-KR" sz="1200" dirty="0">
                <a:latin typeface="Verdana" pitchFamily="34" charset="0"/>
                <a:ea typeface="맑은 고딕" pitchFamily="50" charset="-127"/>
              </a:rPr>
              <a:t>.</a:t>
            </a:r>
            <a:br>
              <a:rPr lang="en-US" altLang="ko-KR" sz="1200" dirty="0">
                <a:latin typeface="Verdana" pitchFamily="34" charset="0"/>
                <a:ea typeface="맑은 고딕" pitchFamily="50" charset="-127"/>
              </a:rPr>
            </a:br>
            <a:r>
              <a:rPr lang="en-US" altLang="ko-KR" sz="1200" dirty="0">
                <a:latin typeface="Verdana" pitchFamily="34" charset="0"/>
                <a:ea typeface="맑은 고딕" pitchFamily="50" charset="-127"/>
              </a:rPr>
              <a:t>- </a:t>
            </a:r>
            <a:r>
              <a:rPr lang="ko-KR" altLang="en-US" sz="1200" dirty="0">
                <a:latin typeface="Verdana" pitchFamily="34" charset="0"/>
                <a:ea typeface="맑은 고딕" pitchFamily="50" charset="-127"/>
              </a:rPr>
              <a:t>시스템 연동 방식이 무엇인지 파악해야 합니다</a:t>
            </a:r>
            <a:r>
              <a:rPr lang="en-US" altLang="ko-KR" sz="1200" dirty="0">
                <a:latin typeface="Verdana" pitchFamily="34" charset="0"/>
                <a:ea typeface="맑은 고딕" pitchFamily="50" charset="-127"/>
              </a:rPr>
              <a:t>.(</a:t>
            </a:r>
            <a:r>
              <a:rPr lang="ko-KR" altLang="en-US" sz="1200" dirty="0">
                <a:latin typeface="Verdana" pitchFamily="34" charset="0"/>
                <a:ea typeface="맑은 고딕" pitchFamily="50" charset="-127"/>
              </a:rPr>
              <a:t>예</a:t>
            </a:r>
            <a:r>
              <a:rPr lang="en-US" altLang="ko-KR" sz="1200" dirty="0">
                <a:latin typeface="Verdana" pitchFamily="34" charset="0"/>
                <a:ea typeface="맑은 고딕" pitchFamily="50" charset="-127"/>
              </a:rPr>
              <a:t>, </a:t>
            </a:r>
            <a:r>
              <a:rPr lang="en-US" altLang="ko-KR" sz="1200" dirty="0" err="1">
                <a:latin typeface="Verdana" pitchFamily="34" charset="0"/>
                <a:ea typeface="맑은 고딕" pitchFamily="50" charset="-127"/>
              </a:rPr>
              <a:t>WebService</a:t>
            </a:r>
            <a:r>
              <a:rPr lang="en-US" altLang="ko-KR" sz="1200" dirty="0">
                <a:latin typeface="Verdana" pitchFamily="34" charset="0"/>
                <a:ea typeface="맑은 고딕" pitchFamily="50" charset="-127"/>
              </a:rPr>
              <a:t> </a:t>
            </a:r>
            <a:r>
              <a:rPr lang="ko-KR" altLang="en-US" sz="1200" dirty="0">
                <a:latin typeface="Verdana" pitchFamily="34" charset="0"/>
                <a:ea typeface="맑은 고딕" pitchFamily="50" charset="-127"/>
              </a:rPr>
              <a:t>호출</a:t>
            </a:r>
            <a:r>
              <a:rPr lang="en-US" altLang="ko-KR" sz="1200" dirty="0">
                <a:latin typeface="Verdana" pitchFamily="34" charset="0"/>
                <a:ea typeface="맑은 고딕" pitchFamily="50" charset="-127"/>
              </a:rPr>
              <a:t>)</a:t>
            </a:r>
            <a:endParaRPr lang="ko-KR" altLang="en-US" sz="1200" dirty="0">
              <a:latin typeface="Verdana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7297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바닥글</a:t>
            </a:r>
            <a:endParaRPr lang="ko-KR" altLang="en-US" dirty="0"/>
          </a:p>
        </p:txBody>
      </p:sp>
      <p:pic>
        <p:nvPicPr>
          <p:cNvPr id="1026" name="Picture 2" descr="http://wisemeditech.com/new/resource/img/sub/02/002/product_02_wise-ATS2000_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79" y="1419950"/>
            <a:ext cx="9624009" cy="431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7948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제품소개서">
      <a:majorFont>
        <a:latin typeface="HY헤드라인M"/>
        <a:ea typeface="HY헤드라인M"/>
        <a:cs typeface=""/>
      </a:majorFont>
      <a:minorFont>
        <a:latin typeface="Microsoft Sans Serif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FFFFFF">
            <a:alpha val="69804"/>
          </a:srgbClr>
        </a:solidFill>
        <a:ln w="9525">
          <a:solidFill>
            <a:schemeClr val="accent2">
              <a:lumMod val="60000"/>
              <a:lumOff val="40000"/>
            </a:schemeClr>
          </a:solidFill>
          <a:miter lim="800000"/>
          <a:headEnd/>
          <a:tailEnd/>
        </a:ln>
      </a:spPr>
      <a:bodyPr lIns="36000" tIns="36000" rIns="36000" bIns="36000" rtlCol="0" anchor="ctr" anchorCtr="0"/>
      <a:lstStyle>
        <a:defPPr algn="ctr" latinLnBrk="0">
          <a:lnSpc>
            <a:spcPct val="150000"/>
          </a:lnSpc>
          <a:defRPr sz="1200" dirty="0">
            <a:latin typeface="Verdana" panose="020B0604030504040204" pitchFamily="34" charset="0"/>
            <a:ea typeface="맑은 고딕" panose="020B0503020000020004" pitchFamily="50" charset="-127"/>
          </a:defRPr>
        </a:defPPr>
      </a:lstStyle>
    </a:spDef>
    <a:lnDef>
      <a:spPr>
        <a:ln>
          <a:solidFill>
            <a:schemeClr val="tx2">
              <a:lumMod val="75000"/>
            </a:schemeClr>
          </a:solidFill>
          <a:headEnd type="triangl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>
            <a:latin typeface="Verdana" pitchFamily="34" charset="0"/>
            <a:ea typeface="맑은 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41496</TotalTime>
  <Words>1026</Words>
  <Application>Microsoft Office PowerPoint</Application>
  <PresentationFormat>A4 용지(210x297mm)</PresentationFormat>
  <Paragraphs>262</Paragraphs>
  <Slides>8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  <vt:variant>
        <vt:lpstr>재구성한 쇼</vt:lpstr>
      </vt:variant>
      <vt:variant>
        <vt:i4>2</vt:i4>
      </vt:variant>
    </vt:vector>
  </HeadingPairs>
  <TitlesOfParts>
    <vt:vector size="11" baseType="lpstr">
      <vt:lpstr>1_디자인 사용자 지정</vt:lpstr>
      <vt:lpstr>ATS2000 전산 협의</vt:lpstr>
      <vt:lpstr>연동 sample case 1</vt:lpstr>
      <vt:lpstr>연동 sample case 1</vt:lpstr>
      <vt:lpstr>연동 sample case 2</vt:lpstr>
      <vt:lpstr>연동 sample case 2</vt:lpstr>
      <vt:lpstr>연동 sample case 3</vt:lpstr>
      <vt:lpstr>사전 준비사항</vt:lpstr>
      <vt:lpstr>PowerPoint 프레젠테이션</vt:lpstr>
      <vt:lpstr>재구성한 쇼 1</vt:lpstr>
      <vt:lpstr>재구성한 쇼 2</vt:lpstr>
    </vt:vector>
  </TitlesOfParts>
  <Company>(주)사람들과사람들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PNP PPT Template</dc:title>
  <dc:creator>baikhee.lee@pnpeople.com</dc:creator>
  <cp:lastModifiedBy>오세원</cp:lastModifiedBy>
  <cp:revision>2480</cp:revision>
  <cp:lastPrinted>2018-07-26T09:40:40Z</cp:lastPrinted>
  <dcterms:created xsi:type="dcterms:W3CDTF">2008-05-09T02:27:25Z</dcterms:created>
  <dcterms:modified xsi:type="dcterms:W3CDTF">2021-11-11T09:11:17Z</dcterms:modified>
</cp:coreProperties>
</file>