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8D56-B3C5-4F16-8907-EF5657420A3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F006-F834-437C-AAD3-BA40CC64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9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8D56-B3C5-4F16-8907-EF5657420A3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F006-F834-437C-AAD3-BA40CC64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4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8D56-B3C5-4F16-8907-EF5657420A3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F006-F834-437C-AAD3-BA40CC64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00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694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7968"/>
            <a:ext cx="10515600" cy="547816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F006-F834-437C-AAD3-BA40CC64B5C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365126"/>
            <a:ext cx="0" cy="6225144"/>
          </a:xfrm>
          <a:prstGeom prst="line">
            <a:avLst/>
          </a:prstGeom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733168" y="972066"/>
            <a:ext cx="1071742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4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8D56-B3C5-4F16-8907-EF5657420A3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F006-F834-437C-AAD3-BA40CC64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0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8D56-B3C5-4F16-8907-EF5657420A3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F006-F834-437C-AAD3-BA40CC64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83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8D56-B3C5-4F16-8907-EF5657420A3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F006-F834-437C-AAD3-BA40CC64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6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8D56-B3C5-4F16-8907-EF5657420A3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F006-F834-437C-AAD3-BA40CC64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9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8D56-B3C5-4F16-8907-EF5657420A3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F006-F834-437C-AAD3-BA40CC64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0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8D56-B3C5-4F16-8907-EF5657420A3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F006-F834-437C-AAD3-BA40CC64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8D56-B3C5-4F16-8907-EF5657420A3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F006-F834-437C-AAD3-BA40CC64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8D56-B3C5-4F16-8907-EF5657420A3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F006-F834-437C-AAD3-BA40CC64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2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InnoCareLab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Interface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2019.03.21</a:t>
            </a:r>
          </a:p>
          <a:p>
            <a:r>
              <a:rPr lang="en-US" altLang="ko-KR" dirty="0" err="1" smtClean="0"/>
              <a:t>sugentech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36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InnoCareLab</a:t>
            </a:r>
            <a:r>
              <a:rPr lang="en-US" altLang="ko-KR" dirty="0" smtClean="0"/>
              <a:t> Host Interface workflow</a:t>
            </a:r>
            <a:endParaRPr lang="ko-KR" altLang="en-US" dirty="0"/>
          </a:p>
        </p:txBody>
      </p:sp>
      <p:grpSp>
        <p:nvGrpSpPr>
          <p:cNvPr id="70" name="그룹 69"/>
          <p:cNvGrpSpPr/>
          <p:nvPr/>
        </p:nvGrpSpPr>
        <p:grpSpPr>
          <a:xfrm>
            <a:off x="2441002" y="1804890"/>
            <a:ext cx="4809008" cy="3715317"/>
            <a:chOff x="2336481" y="1850234"/>
            <a:chExt cx="4809008" cy="3715317"/>
          </a:xfrm>
        </p:grpSpPr>
        <p:sp>
          <p:nvSpPr>
            <p:cNvPr id="4" name="AutoShape 24"/>
            <p:cNvSpPr>
              <a:spLocks noChangeArrowheads="1"/>
            </p:cNvSpPr>
            <p:nvPr/>
          </p:nvSpPr>
          <p:spPr bwMode="auto">
            <a:xfrm rot="10800000" flipH="1" flipV="1">
              <a:off x="2354632" y="1850234"/>
              <a:ext cx="4772705" cy="384860"/>
            </a:xfrm>
            <a:prstGeom prst="roundRect">
              <a:avLst>
                <a:gd name="adj" fmla="val 24481"/>
              </a:avLst>
            </a:prstGeom>
            <a:gradFill rotWithShape="0">
              <a:gsLst>
                <a:gs pos="0">
                  <a:srgbClr val="6471CE"/>
                </a:gs>
                <a:gs pos="100000">
                  <a:srgbClr val="6471CE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285EA6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 algn="ctr"/>
              <a:r>
                <a:rPr lang="en-US" altLang="ko-KR" sz="1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Control PC</a:t>
              </a:r>
              <a:endParaRPr lang="ko-KR" altLang="en-US" sz="1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336481" y="2163086"/>
              <a:ext cx="4809008" cy="3402465"/>
            </a:xfrm>
            <a:prstGeom prst="roundRect">
              <a:avLst>
                <a:gd name="adj" fmla="val 4818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dirty="0"/>
            </a:p>
          </p:txBody>
        </p:sp>
      </p:grpSp>
      <p:pic>
        <p:nvPicPr>
          <p:cNvPr id="7" name="Picture 3" descr="C:\Users\Yesman\AppData\Local\Microsoft\Windows\Temporary Internet Files\Content.IE5\U0ZSR2LN\Server-DB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037" y="2281630"/>
            <a:ext cx="1648955" cy="164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>
            <a:stCxn id="19" idx="2"/>
            <a:endCxn id="42" idx="2"/>
          </p:cNvCxnSpPr>
          <p:nvPr/>
        </p:nvCxnSpPr>
        <p:spPr>
          <a:xfrm flipH="1" flipV="1">
            <a:off x="3717064" y="4235656"/>
            <a:ext cx="11707" cy="2386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2" idx="3"/>
            <a:endCxn id="55" idx="1"/>
          </p:cNvCxnSpPr>
          <p:nvPr/>
        </p:nvCxnSpPr>
        <p:spPr>
          <a:xfrm>
            <a:off x="4719839" y="3281025"/>
            <a:ext cx="193923" cy="64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5" idx="2"/>
            <a:endCxn id="69" idx="2"/>
          </p:cNvCxnSpPr>
          <p:nvPr/>
        </p:nvCxnSpPr>
        <p:spPr>
          <a:xfrm>
            <a:off x="6042100" y="3844301"/>
            <a:ext cx="0" cy="3462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65246" y="4923451"/>
            <a:ext cx="1284326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5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1) Save Patient List</a:t>
            </a:r>
            <a:endParaRPr lang="ko-KR" altLang="en-US" sz="1000" dirty="0">
              <a:solidFill>
                <a:schemeClr val="accent5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44502" y="4680297"/>
            <a:ext cx="4172956" cy="106945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Cloud"/>
          <p:cNvSpPr>
            <a:spLocks noChangeAspect="1" noEditPoints="1" noChangeArrowheads="1"/>
          </p:cNvSpPr>
          <p:nvPr/>
        </p:nvSpPr>
        <p:spPr bwMode="auto">
          <a:xfrm>
            <a:off x="8117845" y="4857052"/>
            <a:ext cx="1165341" cy="68617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latin typeface="굴림체" pitchFamily="49" charset="-127"/>
                <a:ea typeface="굴림체" pitchFamily="49" charset="-127"/>
              </a:rPr>
              <a:t>Network</a:t>
            </a:r>
          </a:p>
        </p:txBody>
      </p:sp>
      <p:pic>
        <p:nvPicPr>
          <p:cNvPr id="19" name="Picture 6" descr="C:\Users\Yesman\AppData\Local\Microsoft\Windows\Temporary Internet Files\Content.IE5\5BVVYRH0\document-309065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64911" y="4474296"/>
            <a:ext cx="527720" cy="52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9035619" y="4222588"/>
            <a:ext cx="1580882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6) Send Result to Server</a:t>
            </a:r>
            <a:endParaRPr lang="ko-KR" altLang="en-US" sz="1000" dirty="0">
              <a:solidFill>
                <a:srgbClr val="C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70759" y="4923451"/>
            <a:ext cx="936104" cy="55337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Interface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SW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16" idx="0"/>
            <a:endCxn id="25" idx="3"/>
          </p:cNvCxnSpPr>
          <p:nvPr/>
        </p:nvCxnSpPr>
        <p:spPr>
          <a:xfrm flipH="1">
            <a:off x="6506863" y="5200138"/>
            <a:ext cx="161459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8862421" y="3930586"/>
            <a:ext cx="20632" cy="8902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288" y="2326394"/>
            <a:ext cx="2005551" cy="1909262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62" y="2730737"/>
            <a:ext cx="2256676" cy="1113564"/>
          </a:xfrm>
          <a:prstGeom prst="rect">
            <a:avLst/>
          </a:prstGeom>
        </p:spPr>
      </p:pic>
      <p:pic>
        <p:nvPicPr>
          <p:cNvPr id="69" name="Picture 6" descr="C:\Users\Yesman\AppData\Local\Microsoft\Windows\Temporary Internet Files\Content.IE5\5BVVYRH0\document-309065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78240" y="4190502"/>
            <a:ext cx="527720" cy="52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꺾인 연결선 94"/>
          <p:cNvCxnSpPr>
            <a:stCxn id="25" idx="1"/>
            <a:endCxn id="19" idx="0"/>
          </p:cNvCxnSpPr>
          <p:nvPr/>
        </p:nvCxnSpPr>
        <p:spPr>
          <a:xfrm rot="10800000">
            <a:off x="3728771" y="5002016"/>
            <a:ext cx="1841988" cy="198122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69" idx="0"/>
            <a:endCxn id="25" idx="0"/>
          </p:cNvCxnSpPr>
          <p:nvPr/>
        </p:nvCxnSpPr>
        <p:spPr>
          <a:xfrm flipH="1">
            <a:off x="6038811" y="4718222"/>
            <a:ext cx="3289" cy="2052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6593077" y="5333156"/>
            <a:ext cx="1524768" cy="29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" idx="2"/>
            <a:endCxn id="16" idx="3"/>
          </p:cNvCxnSpPr>
          <p:nvPr/>
        </p:nvCxnSpPr>
        <p:spPr>
          <a:xfrm>
            <a:off x="8700515" y="3930585"/>
            <a:ext cx="1" cy="965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867887" y="4282969"/>
            <a:ext cx="1298753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5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2) Read Patient List</a:t>
            </a:r>
            <a:endParaRPr lang="ko-KR" altLang="en-US" sz="1000" dirty="0">
              <a:solidFill>
                <a:schemeClr val="accent5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764055" y="2320515"/>
            <a:ext cx="1160895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5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3) Test =&gt; Result</a:t>
            </a:r>
            <a:endParaRPr lang="ko-KR" altLang="en-US" sz="1000" dirty="0">
              <a:solidFill>
                <a:schemeClr val="accent5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10190" y="4574615"/>
            <a:ext cx="532518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*.XML</a:t>
            </a:r>
            <a:endParaRPr lang="ko-KR" altLang="en-US" sz="1000" b="1" dirty="0">
              <a:solidFill>
                <a:srgbClr val="0070C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201606" y="4318966"/>
            <a:ext cx="532518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*.XML</a:t>
            </a:r>
            <a:endParaRPr lang="ko-KR" altLang="en-US" sz="1000" b="1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200419" y="4663385"/>
            <a:ext cx="1032655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5) Read Result</a:t>
            </a:r>
            <a:endParaRPr lang="ko-KR" altLang="en-US" sz="1000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70344" y="3918607"/>
            <a:ext cx="1061509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4) Write Result</a:t>
            </a:r>
            <a:endParaRPr lang="ko-KR" altLang="en-US" sz="1000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43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Patient List Read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Interface SW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환자목록을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에 저장한다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검사자는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열기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버턴을 이용하여 </a:t>
            </a:r>
            <a:r>
              <a:rPr lang="ko-KR" altLang="en-US" dirty="0" err="1" smtClean="0"/>
              <a:t>환자목록을</a:t>
            </a:r>
            <a:r>
              <a:rPr lang="ko-KR" altLang="en-US" dirty="0" smtClean="0"/>
              <a:t> 불러온다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041" y="2009490"/>
            <a:ext cx="4171804" cy="245815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10725" y="1932528"/>
            <a:ext cx="5044791" cy="4774794"/>
            <a:chOff x="1110725" y="1932528"/>
            <a:chExt cx="5044791" cy="477479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0725" y="2009490"/>
              <a:ext cx="5044791" cy="4697832"/>
            </a:xfrm>
            <a:prstGeom prst="rect">
              <a:avLst/>
            </a:prstGeom>
          </p:spPr>
        </p:pic>
        <p:sp>
          <p:nvSpPr>
            <p:cNvPr id="7" name="타원 6"/>
            <p:cNvSpPr/>
            <p:nvPr/>
          </p:nvSpPr>
          <p:spPr>
            <a:xfrm>
              <a:off x="5716988" y="1932528"/>
              <a:ext cx="438528" cy="421419"/>
            </a:xfrm>
            <a:prstGeom prst="ellips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오른쪽 화살표 7"/>
          <p:cNvSpPr/>
          <p:nvPr/>
        </p:nvSpPr>
        <p:spPr>
          <a:xfrm>
            <a:off x="6217920" y="2052508"/>
            <a:ext cx="210121" cy="2305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5838554" y="4116014"/>
            <a:ext cx="906449" cy="48478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4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Patient List Save (XML)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Patient List</a:t>
            </a:r>
          </a:p>
          <a:p>
            <a:pPr lvl="1"/>
            <a:r>
              <a:rPr lang="en-US" altLang="ko-KR" dirty="0" smtClean="0"/>
              <a:t>Interface SW </a:t>
            </a:r>
            <a:r>
              <a:rPr lang="ko-KR" altLang="en-US" dirty="0" smtClean="0"/>
              <a:t>는 병원 서버에서 환자 목록을 받아와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파일로 저장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내문서</a:t>
            </a:r>
            <a:r>
              <a:rPr lang="en-US" altLang="ko-KR" dirty="0" smtClean="0"/>
              <a:t>\\InnoCareLab\\*.xml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5491" y="2194001"/>
            <a:ext cx="3355738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5"/>
                </a:solidFill>
              </a:rPr>
              <a:t>&lt;?xml version="1.0" encoding="UTF-8"?&gt;</a:t>
            </a:r>
          </a:p>
          <a:p>
            <a:r>
              <a:rPr lang="en-US" altLang="ko-KR" sz="1200" dirty="0" smtClean="0">
                <a:solidFill>
                  <a:schemeClr val="accent5"/>
                </a:solidFill>
              </a:rPr>
              <a:t>&lt;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Patient_List</a:t>
            </a:r>
            <a:r>
              <a:rPr lang="en-US" altLang="ko-KR" sz="1200" dirty="0" smtClean="0">
                <a:solidFill>
                  <a:schemeClr val="accent5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accent5"/>
                </a:solidFill>
              </a:rPr>
              <a:t>&lt;Main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Test_Complete</a:t>
            </a:r>
            <a:r>
              <a:rPr lang="en-US" altLang="ko-KR" sz="1200" dirty="0" smtClean="0">
                <a:solidFill>
                  <a:schemeClr val="accent5"/>
                </a:solidFill>
              </a:rPr>
              <a:t>=“”</a:t>
            </a:r>
          </a:p>
          <a:p>
            <a:r>
              <a:rPr lang="en-US" altLang="ko-KR" sz="1200" dirty="0" smtClean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Number_Of_Patient</a:t>
            </a:r>
            <a:r>
              <a:rPr lang="en-US" altLang="ko-KR" sz="1200" dirty="0" smtClean="0">
                <a:solidFill>
                  <a:schemeClr val="accent5"/>
                </a:solidFill>
              </a:rPr>
              <a:t>=“1”/&gt;</a:t>
            </a:r>
          </a:p>
          <a:p>
            <a:r>
              <a:rPr lang="en-US" altLang="ko-KR" sz="1200" dirty="0" smtClean="0">
                <a:solidFill>
                  <a:schemeClr val="accent5"/>
                </a:solidFill>
              </a:rPr>
              <a:t>&lt;Patient 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Test_Num</a:t>
            </a:r>
            <a:r>
              <a:rPr lang="en-US" altLang="ko-KR" sz="1200" dirty="0" smtClean="0">
                <a:solidFill>
                  <a:schemeClr val="accent5"/>
                </a:solidFill>
              </a:rPr>
              <a:t>=“”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smtClean="0">
                <a:solidFill>
                  <a:schemeClr val="accent5"/>
                </a:solidFill>
              </a:rPr>
              <a:t>Client=“”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smtClean="0">
                <a:solidFill>
                  <a:schemeClr val="accent5"/>
                </a:solidFill>
              </a:rPr>
              <a:t>Tester=“”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smtClean="0">
                <a:solidFill>
                  <a:schemeClr val="accent5"/>
                </a:solidFill>
              </a:rPr>
              <a:t>Confirmer=“”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SampleDate</a:t>
            </a:r>
            <a:r>
              <a:rPr lang="en-US" altLang="ko-KR" sz="1200" dirty="0" smtClean="0">
                <a:solidFill>
                  <a:schemeClr val="accent5"/>
                </a:solidFill>
              </a:rPr>
              <a:t>=“”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TestDate</a:t>
            </a:r>
            <a:r>
              <a:rPr lang="en-US" altLang="ko-KR" sz="1200" dirty="0" smtClean="0">
                <a:solidFill>
                  <a:schemeClr val="accent5"/>
                </a:solidFill>
              </a:rPr>
              <a:t>=“”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SampleName</a:t>
            </a:r>
            <a:r>
              <a:rPr lang="en-US" altLang="ko-KR" sz="1200" dirty="0" smtClean="0">
                <a:solidFill>
                  <a:schemeClr val="accent5"/>
                </a:solidFill>
              </a:rPr>
              <a:t>=“ANA-17S”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PatientName</a:t>
            </a:r>
            <a:r>
              <a:rPr lang="en-US" altLang="ko-KR" sz="1200" dirty="0" smtClean="0">
                <a:solidFill>
                  <a:schemeClr val="accent5"/>
                </a:solidFill>
              </a:rPr>
              <a:t>=“” 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PatientNum</a:t>
            </a:r>
            <a:r>
              <a:rPr lang="en-US" altLang="ko-KR" sz="1200" dirty="0" smtClean="0">
                <a:solidFill>
                  <a:schemeClr val="accent5"/>
                </a:solidFill>
              </a:rPr>
              <a:t>=“111111” 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PatientSex</a:t>
            </a:r>
            <a:r>
              <a:rPr lang="en-US" altLang="ko-KR" sz="1200" dirty="0" smtClean="0">
                <a:solidFill>
                  <a:schemeClr val="accent5"/>
                </a:solidFill>
              </a:rPr>
              <a:t>=“Male” 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PatientBirthday</a:t>
            </a:r>
            <a:r>
              <a:rPr lang="en-US" altLang="ko-KR" sz="1200" dirty="0" smtClean="0">
                <a:solidFill>
                  <a:schemeClr val="accent5"/>
                </a:solidFill>
              </a:rPr>
              <a:t>=”” 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PatientDepartment</a:t>
            </a:r>
            <a:r>
              <a:rPr lang="en-US" altLang="ko-KR" sz="1200" dirty="0" smtClean="0">
                <a:solidFill>
                  <a:schemeClr val="accent5"/>
                </a:solidFill>
              </a:rPr>
              <a:t>=“” 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smtClean="0">
                <a:solidFill>
                  <a:schemeClr val="accent5"/>
                </a:solidFill>
              </a:rPr>
              <a:t>Comment=“” /&gt;</a:t>
            </a:r>
          </a:p>
          <a:p>
            <a:r>
              <a:rPr lang="en-US" altLang="ko-KR" sz="1200" dirty="0" smtClean="0">
                <a:solidFill>
                  <a:schemeClr val="accent5"/>
                </a:solidFill>
              </a:rPr>
              <a:t>&lt;/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Patient_List</a:t>
            </a:r>
            <a:r>
              <a:rPr lang="en-US" altLang="ko-KR" sz="1200" dirty="0" smtClean="0">
                <a:solidFill>
                  <a:schemeClr val="accent5"/>
                </a:solidFill>
              </a:rPr>
              <a:t>&gt;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1228" y="2194001"/>
            <a:ext cx="4953661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5"/>
                </a:solidFill>
              </a:rPr>
              <a:t>&lt;?xml version="1.0" encoding="UTF-8"?&gt;</a:t>
            </a:r>
          </a:p>
          <a:p>
            <a:r>
              <a:rPr lang="en-US" altLang="ko-KR" sz="1200" dirty="0" smtClean="0">
                <a:solidFill>
                  <a:schemeClr val="accent5"/>
                </a:solidFill>
              </a:rPr>
              <a:t>&lt;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Patient_List</a:t>
            </a:r>
            <a:r>
              <a:rPr lang="en-US" altLang="ko-KR" sz="1200" dirty="0" smtClean="0">
                <a:solidFill>
                  <a:schemeClr val="accent5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accent5"/>
                </a:solidFill>
              </a:rPr>
              <a:t>&lt;Main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Test_Complete</a:t>
            </a:r>
            <a:r>
              <a:rPr lang="en-US" altLang="ko-KR" sz="1200" dirty="0" smtClean="0">
                <a:solidFill>
                  <a:schemeClr val="accent5"/>
                </a:solidFill>
              </a:rPr>
              <a:t> =</a:t>
            </a:r>
            <a:r>
              <a:rPr lang="en-US" altLang="ko-KR" sz="1200" dirty="0" smtClean="0">
                <a:solidFill>
                  <a:srgbClr val="FF0000"/>
                </a:solidFill>
              </a:rPr>
              <a:t>“” </a:t>
            </a:r>
            <a:r>
              <a:rPr lang="ko-KR" altLang="en-US" sz="1200" dirty="0" smtClean="0">
                <a:solidFill>
                  <a:srgbClr val="FF0000"/>
                </a:solidFill>
              </a:rPr>
              <a:t>공란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Number_Of_Patient</a:t>
            </a:r>
            <a:r>
              <a:rPr lang="en-US" altLang="ko-KR" sz="1200" dirty="0" smtClean="0">
                <a:solidFill>
                  <a:schemeClr val="accent5"/>
                </a:solidFill>
              </a:rPr>
              <a:t>=</a:t>
            </a:r>
            <a:r>
              <a:rPr lang="en-US" altLang="ko-KR" sz="1200" dirty="0" smtClean="0">
                <a:solidFill>
                  <a:srgbClr val="FF0000"/>
                </a:solidFill>
              </a:rPr>
              <a:t>“1”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환자명수</a:t>
            </a:r>
            <a:r>
              <a:rPr lang="en-US" altLang="ko-KR" sz="1200" dirty="0" smtClean="0">
                <a:solidFill>
                  <a:schemeClr val="accent5"/>
                </a:solidFill>
              </a:rPr>
              <a:t>/&gt;</a:t>
            </a:r>
          </a:p>
          <a:p>
            <a:r>
              <a:rPr lang="en-US" altLang="ko-KR" sz="1200" dirty="0" smtClean="0">
                <a:solidFill>
                  <a:schemeClr val="accent5"/>
                </a:solidFill>
              </a:rPr>
              <a:t>&lt;Patient 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Test_Num</a:t>
            </a:r>
            <a:r>
              <a:rPr lang="en-US" altLang="ko-KR" sz="1200" dirty="0" smtClean="0">
                <a:solidFill>
                  <a:schemeClr val="accent5"/>
                </a:solidFill>
              </a:rPr>
              <a:t>=</a:t>
            </a:r>
            <a:r>
              <a:rPr lang="en-US" altLang="ko-KR" sz="1200" dirty="0" smtClean="0">
                <a:solidFill>
                  <a:srgbClr val="FF0000"/>
                </a:solidFill>
              </a:rPr>
              <a:t>“01”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환자순서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스트립 번호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smtClean="0">
                <a:solidFill>
                  <a:schemeClr val="accent5"/>
                </a:solidFill>
              </a:rPr>
              <a:t>Client=</a:t>
            </a:r>
            <a:r>
              <a:rPr lang="en-US" altLang="ko-KR" sz="1200" dirty="0" smtClean="0">
                <a:solidFill>
                  <a:srgbClr val="FF0000"/>
                </a:solidFill>
              </a:rPr>
              <a:t>“”</a:t>
            </a:r>
            <a:endParaRPr lang="en-US" altLang="ko-KR" sz="1200" dirty="0" smtClean="0">
              <a:solidFill>
                <a:schemeClr val="accent5"/>
              </a:solidFill>
            </a:endParaRP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smtClean="0">
                <a:solidFill>
                  <a:schemeClr val="accent5"/>
                </a:solidFill>
              </a:rPr>
              <a:t>Tester=</a:t>
            </a:r>
            <a:r>
              <a:rPr lang="en-US" altLang="ko-KR" sz="1200" dirty="0" smtClean="0">
                <a:solidFill>
                  <a:srgbClr val="FF0000"/>
                </a:solidFill>
              </a:rPr>
              <a:t>“”</a:t>
            </a:r>
            <a:endParaRPr lang="en-US" altLang="ko-KR" sz="1200" dirty="0" smtClean="0">
              <a:solidFill>
                <a:schemeClr val="accent5"/>
              </a:solidFill>
            </a:endParaRP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smtClean="0">
                <a:solidFill>
                  <a:schemeClr val="accent5"/>
                </a:solidFill>
              </a:rPr>
              <a:t>Confirmer=</a:t>
            </a:r>
            <a:r>
              <a:rPr lang="en-US" altLang="ko-KR" sz="1200" dirty="0" smtClean="0">
                <a:solidFill>
                  <a:srgbClr val="FF0000"/>
                </a:solidFill>
              </a:rPr>
              <a:t>“”</a:t>
            </a:r>
            <a:endParaRPr lang="en-US" altLang="ko-KR" sz="1200" dirty="0" smtClean="0">
              <a:solidFill>
                <a:schemeClr val="accent5"/>
              </a:solidFill>
            </a:endParaRP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SampleDate</a:t>
            </a:r>
            <a:r>
              <a:rPr lang="en-US" altLang="ko-KR" sz="1200" dirty="0" smtClean="0">
                <a:solidFill>
                  <a:schemeClr val="accent5"/>
                </a:solidFill>
              </a:rPr>
              <a:t>=</a:t>
            </a:r>
            <a:r>
              <a:rPr lang="en-US" altLang="ko-KR" sz="1200" dirty="0" smtClean="0">
                <a:solidFill>
                  <a:srgbClr val="FF0000"/>
                </a:solidFill>
              </a:rPr>
              <a:t>“2019-01-01” YYYY-mm-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dd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TestDate</a:t>
            </a:r>
            <a:r>
              <a:rPr lang="en-US" altLang="ko-KR" sz="1200" dirty="0" smtClean="0">
                <a:solidFill>
                  <a:schemeClr val="accent5"/>
                </a:solidFill>
              </a:rPr>
              <a:t>=</a:t>
            </a:r>
            <a:r>
              <a:rPr lang="en-US" altLang="ko-KR" sz="1200" dirty="0" smtClean="0">
                <a:solidFill>
                  <a:srgbClr val="FF0000"/>
                </a:solidFill>
              </a:rPr>
              <a:t>“2019-01-01” YYYY-mm-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dd</a:t>
            </a:r>
            <a:endParaRPr lang="en-US" altLang="ko-KR" sz="1200" dirty="0" smtClean="0">
              <a:solidFill>
                <a:schemeClr val="accent5"/>
              </a:solidFill>
            </a:endParaRP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SampleName</a:t>
            </a:r>
            <a:r>
              <a:rPr lang="en-US" altLang="ko-KR" sz="1200" dirty="0" smtClean="0">
                <a:solidFill>
                  <a:schemeClr val="accent5"/>
                </a:solidFill>
              </a:rPr>
              <a:t>=</a:t>
            </a:r>
            <a:r>
              <a:rPr lang="en-US" altLang="ko-KR" sz="1200" dirty="0" smtClean="0">
                <a:solidFill>
                  <a:srgbClr val="FF0000"/>
                </a:solidFill>
              </a:rPr>
              <a:t>“ANA-17S” </a:t>
            </a:r>
            <a:r>
              <a:rPr lang="ko-KR" altLang="en-US" sz="1200" dirty="0" smtClean="0">
                <a:solidFill>
                  <a:srgbClr val="FF0000"/>
                </a:solidFill>
              </a:rPr>
              <a:t>고정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PatientName</a:t>
            </a:r>
            <a:r>
              <a:rPr lang="en-US" altLang="ko-KR" sz="1200" dirty="0" smtClean="0">
                <a:solidFill>
                  <a:schemeClr val="accent5"/>
                </a:solidFill>
              </a:rPr>
              <a:t>=</a:t>
            </a:r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smtClean="0">
                <a:solidFill>
                  <a:srgbClr val="FF0000"/>
                </a:solidFill>
              </a:rPr>
              <a:t>홍길동</a:t>
            </a:r>
            <a:r>
              <a:rPr lang="en-US" altLang="ko-KR" sz="1200" dirty="0" smtClean="0">
                <a:solidFill>
                  <a:srgbClr val="FF0000"/>
                </a:solidFill>
              </a:rPr>
              <a:t>”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환자이름</a:t>
            </a:r>
            <a:r>
              <a:rPr lang="en-US" altLang="ko-KR" sz="1200" dirty="0" smtClean="0">
                <a:solidFill>
                  <a:schemeClr val="accent5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PatientNum</a:t>
            </a:r>
            <a:r>
              <a:rPr lang="en-US" altLang="ko-KR" sz="1200" dirty="0" smtClean="0">
                <a:solidFill>
                  <a:schemeClr val="accent5"/>
                </a:solidFill>
              </a:rPr>
              <a:t>=</a:t>
            </a:r>
            <a:r>
              <a:rPr lang="en-US" altLang="ko-KR" sz="1200" dirty="0" smtClean="0">
                <a:solidFill>
                  <a:srgbClr val="FF0000"/>
                </a:solidFill>
              </a:rPr>
              <a:t>“123456789”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환자아이디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PatientSex</a:t>
            </a:r>
            <a:r>
              <a:rPr lang="en-US" altLang="ko-KR" sz="1200" dirty="0" smtClean="0">
                <a:solidFill>
                  <a:schemeClr val="accent5"/>
                </a:solidFill>
              </a:rPr>
              <a:t>=</a:t>
            </a:r>
            <a:r>
              <a:rPr lang="en-US" altLang="ko-KR" sz="1200" dirty="0" smtClean="0">
                <a:solidFill>
                  <a:srgbClr val="FF0000"/>
                </a:solidFill>
              </a:rPr>
              <a:t>“Male” </a:t>
            </a:r>
            <a:r>
              <a:rPr lang="ko-KR" altLang="en-US" sz="1200" dirty="0" smtClean="0">
                <a:solidFill>
                  <a:srgbClr val="FF0000"/>
                </a:solidFill>
              </a:rPr>
              <a:t>성별 </a:t>
            </a:r>
            <a:r>
              <a:rPr lang="en-US" altLang="ko-KR" sz="1200" dirty="0" smtClean="0">
                <a:solidFill>
                  <a:srgbClr val="FF0000"/>
                </a:solidFill>
              </a:rPr>
              <a:t>(Male/Female)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PatientBirthday</a:t>
            </a:r>
            <a:r>
              <a:rPr lang="en-US" altLang="ko-KR" sz="1200" dirty="0" smtClean="0">
                <a:solidFill>
                  <a:schemeClr val="accent5"/>
                </a:solidFill>
              </a:rPr>
              <a:t>=</a:t>
            </a:r>
            <a:r>
              <a:rPr lang="en-US" altLang="ko-KR" sz="1200" dirty="0" smtClean="0">
                <a:solidFill>
                  <a:srgbClr val="FF0000"/>
                </a:solidFill>
              </a:rPr>
              <a:t>“” </a:t>
            </a:r>
            <a:r>
              <a:rPr lang="ko-KR" altLang="en-US" sz="1200" dirty="0" smtClean="0">
                <a:solidFill>
                  <a:srgbClr val="FF0000"/>
                </a:solidFill>
              </a:rPr>
              <a:t>나이 또는 생일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PatientDepartment</a:t>
            </a:r>
            <a:r>
              <a:rPr lang="en-US" altLang="ko-KR" sz="1200" dirty="0" smtClean="0">
                <a:solidFill>
                  <a:schemeClr val="accent5"/>
                </a:solidFill>
              </a:rPr>
              <a:t>=</a:t>
            </a:r>
            <a:r>
              <a:rPr lang="en-US" altLang="ko-KR" sz="1200" dirty="0" smtClean="0">
                <a:solidFill>
                  <a:srgbClr val="FF0000"/>
                </a:solidFill>
              </a:rPr>
              <a:t>“” </a:t>
            </a:r>
            <a:r>
              <a:rPr lang="ko-KR" altLang="en-US" sz="1200" dirty="0" smtClean="0">
                <a:solidFill>
                  <a:srgbClr val="FF0000"/>
                </a:solidFill>
              </a:rPr>
              <a:t>병과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	</a:t>
            </a:r>
            <a:r>
              <a:rPr lang="en-US" altLang="ko-KR" sz="1200" dirty="0" smtClean="0">
                <a:solidFill>
                  <a:schemeClr val="accent5"/>
                </a:solidFill>
              </a:rPr>
              <a:t>Comment=</a:t>
            </a:r>
            <a:r>
              <a:rPr lang="en-US" altLang="ko-KR" sz="1200" dirty="0" smtClean="0">
                <a:solidFill>
                  <a:srgbClr val="FF0000"/>
                </a:solidFill>
              </a:rPr>
              <a:t>“”</a:t>
            </a:r>
            <a:r>
              <a:rPr lang="en-US" altLang="ko-KR" sz="1200" dirty="0" smtClean="0">
                <a:solidFill>
                  <a:schemeClr val="accent5"/>
                </a:solidFill>
              </a:rPr>
              <a:t> /&gt;</a:t>
            </a:r>
          </a:p>
          <a:p>
            <a:r>
              <a:rPr lang="en-US" altLang="ko-KR" sz="1200" dirty="0" smtClean="0">
                <a:solidFill>
                  <a:schemeClr val="accent5"/>
                </a:solidFill>
              </a:rPr>
              <a:t>&lt;/</a:t>
            </a:r>
            <a:r>
              <a:rPr lang="en-US" altLang="ko-KR" sz="1200" dirty="0" err="1" smtClean="0">
                <a:solidFill>
                  <a:schemeClr val="accent5"/>
                </a:solidFill>
              </a:rPr>
              <a:t>Patient_List</a:t>
            </a:r>
            <a:r>
              <a:rPr lang="en-US" altLang="ko-KR" sz="1200" dirty="0" smtClean="0">
                <a:solidFill>
                  <a:schemeClr val="accent5"/>
                </a:solidFill>
              </a:rPr>
              <a:t>&gt;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9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Patient List Save (XML)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Patient List XML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4830" y="2468998"/>
            <a:ext cx="9683164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/>
                </a:solidFill>
              </a:rPr>
              <a:t>&lt;?xml version="1.0" encoding="UTF-8"?&gt;</a:t>
            </a:r>
          </a:p>
          <a:p>
            <a:r>
              <a:rPr lang="en-US" altLang="ko-KR" sz="1600" dirty="0" smtClean="0">
                <a:solidFill>
                  <a:schemeClr val="accent5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Patient_List</a:t>
            </a:r>
            <a:r>
              <a:rPr lang="en-US" altLang="ko-KR" sz="1600" dirty="0" smtClean="0">
                <a:solidFill>
                  <a:schemeClr val="accent5"/>
                </a:solidFill>
              </a:rPr>
              <a:t>&gt;</a:t>
            </a:r>
          </a:p>
          <a:p>
            <a:r>
              <a:rPr lang="en-US" altLang="ko-KR" sz="1600" dirty="0" smtClean="0">
                <a:solidFill>
                  <a:schemeClr val="accent5"/>
                </a:solidFill>
              </a:rPr>
              <a:t>&lt;Main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Test_Complete</a:t>
            </a:r>
            <a:r>
              <a:rPr lang="en-US" altLang="ko-KR" sz="1600" dirty="0" smtClean="0">
                <a:solidFill>
                  <a:schemeClr val="accent5"/>
                </a:solidFill>
              </a:rPr>
              <a:t>=""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Number_Of_Patient</a:t>
            </a:r>
            <a:r>
              <a:rPr lang="en-US" altLang="ko-KR" sz="1600" dirty="0" smtClean="0">
                <a:solidFill>
                  <a:schemeClr val="accent5"/>
                </a:solidFill>
              </a:rPr>
              <a:t>="</a:t>
            </a:r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r>
              <a:rPr lang="en-US" altLang="ko-KR" sz="1600" dirty="0" smtClean="0">
                <a:solidFill>
                  <a:schemeClr val="accent5"/>
                </a:solidFill>
              </a:rPr>
              <a:t>"/&gt;</a:t>
            </a:r>
          </a:p>
          <a:p>
            <a:r>
              <a:rPr lang="en-US" altLang="ko-KR" sz="1600" dirty="0" smtClean="0">
                <a:solidFill>
                  <a:schemeClr val="accent5"/>
                </a:solidFill>
              </a:rPr>
              <a:t>&lt;Patient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Test_Num</a:t>
            </a:r>
            <a:r>
              <a:rPr lang="en-US" altLang="ko-KR" sz="1600" dirty="0" smtClean="0">
                <a:solidFill>
                  <a:schemeClr val="accent5"/>
                </a:solidFill>
              </a:rPr>
              <a:t>="</a:t>
            </a:r>
            <a:r>
              <a:rPr lang="en-US" altLang="ko-KR" sz="1600" dirty="0" smtClean="0">
                <a:solidFill>
                  <a:srgbClr val="FF0000"/>
                </a:solidFill>
              </a:rPr>
              <a:t>01</a:t>
            </a:r>
            <a:r>
              <a:rPr lang="en-US" altLang="ko-KR" sz="1600" dirty="0" smtClean="0">
                <a:solidFill>
                  <a:schemeClr val="accent5"/>
                </a:solidFill>
              </a:rPr>
              <a:t>" Client="" Tester=""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SampleDate</a:t>
            </a:r>
            <a:r>
              <a:rPr lang="en-US" altLang="ko-KR" sz="1600" dirty="0" smtClean="0">
                <a:solidFill>
                  <a:schemeClr val="accent5"/>
                </a:solidFill>
              </a:rPr>
              <a:t>="2018-12-19"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TestDate</a:t>
            </a:r>
            <a:r>
              <a:rPr lang="en-US" altLang="ko-KR" sz="1600" dirty="0" smtClean="0">
                <a:solidFill>
                  <a:schemeClr val="accent5"/>
                </a:solidFill>
              </a:rPr>
              <a:t>="2019-01-01" </a:t>
            </a:r>
          </a:p>
          <a:p>
            <a:r>
              <a:rPr lang="en-US" altLang="ko-KR" sz="1600" dirty="0" err="1" smtClean="0">
                <a:solidFill>
                  <a:schemeClr val="accent5"/>
                </a:solidFill>
              </a:rPr>
              <a:t>SampleName</a:t>
            </a:r>
            <a:r>
              <a:rPr lang="en-US" altLang="ko-KR" sz="1600" dirty="0" smtClean="0">
                <a:solidFill>
                  <a:schemeClr val="accent5"/>
                </a:solidFill>
              </a:rPr>
              <a:t>="ANA-17S" Confirmer=""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PatientName</a:t>
            </a:r>
            <a:r>
              <a:rPr lang="en-US" altLang="ko-KR" sz="1600" dirty="0" smtClean="0">
                <a:solidFill>
                  <a:schemeClr val="accent5"/>
                </a:solidFill>
              </a:rPr>
              <a:t>=""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PatientNum</a:t>
            </a:r>
            <a:r>
              <a:rPr lang="en-US" altLang="ko-KR" sz="1600" dirty="0" smtClean="0">
                <a:solidFill>
                  <a:schemeClr val="accent5"/>
                </a:solidFill>
              </a:rPr>
              <a:t>="111111"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PatientSex</a:t>
            </a:r>
            <a:r>
              <a:rPr lang="en-US" altLang="ko-KR" sz="1600" dirty="0" smtClean="0">
                <a:solidFill>
                  <a:schemeClr val="accent5"/>
                </a:solidFill>
              </a:rPr>
              <a:t>="Male" </a:t>
            </a:r>
          </a:p>
          <a:p>
            <a:r>
              <a:rPr lang="en-US" altLang="ko-KR" sz="1600" dirty="0" err="1" smtClean="0">
                <a:solidFill>
                  <a:schemeClr val="accent5"/>
                </a:solidFill>
              </a:rPr>
              <a:t>PatientBirthday</a:t>
            </a:r>
            <a:r>
              <a:rPr lang="en-US" altLang="ko-KR" sz="1600" dirty="0" smtClean="0">
                <a:solidFill>
                  <a:schemeClr val="accent5"/>
                </a:solidFill>
              </a:rPr>
              <a:t>=""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PatientDepartment</a:t>
            </a:r>
            <a:r>
              <a:rPr lang="en-US" altLang="ko-KR" sz="1600" dirty="0" smtClean="0">
                <a:solidFill>
                  <a:schemeClr val="accent5"/>
                </a:solidFill>
              </a:rPr>
              <a:t>="" Comment=""/&gt;</a:t>
            </a:r>
          </a:p>
          <a:p>
            <a:r>
              <a:rPr lang="en-US" altLang="ko-KR" sz="1600" dirty="0" smtClean="0">
                <a:solidFill>
                  <a:schemeClr val="accent5"/>
                </a:solidFill>
              </a:rPr>
              <a:t>&lt;Patient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Test_Num</a:t>
            </a:r>
            <a:r>
              <a:rPr lang="en-US" altLang="ko-KR" sz="1600" dirty="0" smtClean="0">
                <a:solidFill>
                  <a:schemeClr val="accent5"/>
                </a:solidFill>
              </a:rPr>
              <a:t>="</a:t>
            </a:r>
            <a:r>
              <a:rPr lang="en-US" altLang="ko-KR" sz="1600" dirty="0" smtClean="0">
                <a:solidFill>
                  <a:srgbClr val="FF0000"/>
                </a:solidFill>
              </a:rPr>
              <a:t>02</a:t>
            </a:r>
            <a:r>
              <a:rPr lang="en-US" altLang="ko-KR" sz="1600" dirty="0" smtClean="0">
                <a:solidFill>
                  <a:schemeClr val="accent5"/>
                </a:solidFill>
              </a:rPr>
              <a:t>" Client="" Tester=""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SampleDate</a:t>
            </a:r>
            <a:r>
              <a:rPr lang="en-US" altLang="ko-KR" sz="1600" dirty="0" smtClean="0">
                <a:solidFill>
                  <a:schemeClr val="accent5"/>
                </a:solidFill>
              </a:rPr>
              <a:t>="2018-12-19"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TestDate</a:t>
            </a:r>
            <a:r>
              <a:rPr lang="en-US" altLang="ko-KR" sz="1600" dirty="0" smtClean="0">
                <a:solidFill>
                  <a:schemeClr val="accent5"/>
                </a:solidFill>
              </a:rPr>
              <a:t>="2019-01-01" </a:t>
            </a:r>
          </a:p>
          <a:p>
            <a:r>
              <a:rPr lang="en-US" altLang="ko-KR" sz="1600" dirty="0" err="1" smtClean="0">
                <a:solidFill>
                  <a:schemeClr val="accent5"/>
                </a:solidFill>
              </a:rPr>
              <a:t>SampleName</a:t>
            </a:r>
            <a:r>
              <a:rPr lang="en-US" altLang="ko-KR" sz="1600" dirty="0" smtClean="0">
                <a:solidFill>
                  <a:schemeClr val="accent5"/>
                </a:solidFill>
              </a:rPr>
              <a:t>="ANA-17S" Confirmer=""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PatientName</a:t>
            </a:r>
            <a:r>
              <a:rPr lang="en-US" altLang="ko-KR" sz="1600" dirty="0" smtClean="0">
                <a:solidFill>
                  <a:schemeClr val="accent5"/>
                </a:solidFill>
              </a:rPr>
              <a:t>=""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PatientNum</a:t>
            </a:r>
            <a:r>
              <a:rPr lang="en-US" altLang="ko-KR" sz="1600" dirty="0" smtClean="0">
                <a:solidFill>
                  <a:schemeClr val="accent5"/>
                </a:solidFill>
              </a:rPr>
              <a:t>=“222222"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PatientSex</a:t>
            </a:r>
            <a:r>
              <a:rPr lang="en-US" altLang="ko-KR" sz="1600" dirty="0" smtClean="0">
                <a:solidFill>
                  <a:schemeClr val="accent5"/>
                </a:solidFill>
              </a:rPr>
              <a:t>=“Female" </a:t>
            </a:r>
          </a:p>
          <a:p>
            <a:r>
              <a:rPr lang="en-US" altLang="ko-KR" sz="1600" dirty="0" err="1" smtClean="0">
                <a:solidFill>
                  <a:schemeClr val="accent5"/>
                </a:solidFill>
              </a:rPr>
              <a:t>PatientBirthday</a:t>
            </a:r>
            <a:r>
              <a:rPr lang="en-US" altLang="ko-KR" sz="1600" dirty="0" smtClean="0">
                <a:solidFill>
                  <a:schemeClr val="accent5"/>
                </a:solidFill>
              </a:rPr>
              <a:t>=""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PatientDepartment</a:t>
            </a:r>
            <a:r>
              <a:rPr lang="en-US" altLang="ko-KR" sz="1600" dirty="0" smtClean="0">
                <a:solidFill>
                  <a:schemeClr val="accent5"/>
                </a:solidFill>
              </a:rPr>
              <a:t>="" Comment=""/&gt;</a:t>
            </a:r>
          </a:p>
          <a:p>
            <a:r>
              <a:rPr lang="en-US" altLang="ko-KR" sz="1600" dirty="0" smtClean="0">
                <a:solidFill>
                  <a:schemeClr val="accent5"/>
                </a:solidFill>
              </a:rPr>
              <a:t>&lt;/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Patient_List</a:t>
            </a:r>
            <a:r>
              <a:rPr lang="en-US" altLang="ko-KR" sz="1600" dirty="0" smtClean="0">
                <a:solidFill>
                  <a:schemeClr val="accent5"/>
                </a:solidFill>
              </a:rPr>
              <a:t>&gt;</a:t>
            </a:r>
            <a:endParaRPr lang="ko-KR" altLang="en-US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0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Read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검사가 완료되면 각각의 환자 </a:t>
            </a:r>
            <a:r>
              <a:rPr lang="en-US" altLang="ko-KR" dirty="0" smtClean="0"/>
              <a:t>(Strip) </a:t>
            </a:r>
            <a:r>
              <a:rPr lang="ko-KR" altLang="en-US" dirty="0" smtClean="0"/>
              <a:t>에 대하여 결과를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파일로 저장한다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자동으로 저장됨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>
                <a:solidFill>
                  <a:srgbClr val="002060"/>
                </a:solidFill>
              </a:rPr>
              <a:t>C:\\ProgramData\\InnoCareLab\\XmlFiles\\yyyymm\\*.xml</a:t>
            </a: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 smtClean="0"/>
              <a:t>Interface SW </a:t>
            </a:r>
            <a:r>
              <a:rPr lang="ko-KR" altLang="en-US" dirty="0" smtClean="0"/>
              <a:t>는 저장된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파일을 읽어 병원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에 전송한다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3" descr="C:\Users\Yesman\AppData\Local\Microsoft\Windows\Temporary Internet Files\Content.IE5\U0ZSR2LN\Server-DB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34" y="3077531"/>
            <a:ext cx="1648955" cy="164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>
            <a:stCxn id="20" idx="2"/>
            <a:endCxn id="21" idx="2"/>
          </p:cNvCxnSpPr>
          <p:nvPr/>
        </p:nvCxnSpPr>
        <p:spPr>
          <a:xfrm>
            <a:off x="4778566" y="4500908"/>
            <a:ext cx="0" cy="3462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080968" y="5336904"/>
            <a:ext cx="4172956" cy="106945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Cloud"/>
          <p:cNvSpPr>
            <a:spLocks noChangeAspect="1" noEditPoints="1" noChangeArrowheads="1"/>
          </p:cNvSpPr>
          <p:nvPr/>
        </p:nvSpPr>
        <p:spPr bwMode="auto">
          <a:xfrm>
            <a:off x="6854311" y="5513659"/>
            <a:ext cx="1165341" cy="68617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 smtClean="0">
                <a:latin typeface="굴림체" pitchFamily="49" charset="-127"/>
                <a:ea typeface="굴림체" pitchFamily="49" charset="-127"/>
              </a:rPr>
              <a:t>Network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72085" y="4879195"/>
            <a:ext cx="1580882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6) Send Result to Server</a:t>
            </a:r>
            <a:endParaRPr lang="ko-KR" altLang="en-US" sz="1000" dirty="0">
              <a:solidFill>
                <a:srgbClr val="C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07225" y="5580058"/>
            <a:ext cx="936104" cy="55337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Interface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SW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7436980" y="4623409"/>
            <a:ext cx="20632" cy="8902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228" y="3387344"/>
            <a:ext cx="2256676" cy="1113564"/>
          </a:xfrm>
          <a:prstGeom prst="rect">
            <a:avLst/>
          </a:prstGeom>
        </p:spPr>
      </p:pic>
      <p:pic>
        <p:nvPicPr>
          <p:cNvPr id="21" name="Picture 6" descr="C:\Users\Yesman\AppData\Local\Microsoft\Windows\Temporary Internet Files\Content.IE5\5BVVYRH0\document-309065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514706" y="4847109"/>
            <a:ext cx="527720" cy="52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화살표 연결선 22"/>
          <p:cNvCxnSpPr>
            <a:stCxn id="21" idx="0"/>
            <a:endCxn id="16" idx="0"/>
          </p:cNvCxnSpPr>
          <p:nvPr/>
        </p:nvCxnSpPr>
        <p:spPr>
          <a:xfrm flipH="1">
            <a:off x="4775277" y="5374829"/>
            <a:ext cx="3289" cy="2052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5329543" y="5871631"/>
            <a:ext cx="1524768" cy="29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8072" y="4975573"/>
            <a:ext cx="532518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*.XML</a:t>
            </a:r>
            <a:endParaRPr lang="ko-KR" altLang="en-US" sz="1000" b="1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6885" y="5319992"/>
            <a:ext cx="1032655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5) Read Result</a:t>
            </a:r>
            <a:endParaRPr lang="ko-KR" altLang="en-US" sz="1000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22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Read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7968"/>
            <a:ext cx="10515600" cy="168137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Result XML</a:t>
            </a:r>
          </a:p>
          <a:p>
            <a:pPr lvl="1"/>
            <a:r>
              <a:rPr lang="en-US" altLang="ko-KR" dirty="0" smtClean="0"/>
              <a:t>C:\\ProgramData\\InnoCareLab\\XmlFiles\\yyyymm</a:t>
            </a:r>
          </a:p>
          <a:p>
            <a:pPr lvl="2"/>
            <a:r>
              <a:rPr lang="en-US" altLang="ko-KR" dirty="0" err="1" smtClean="0"/>
              <a:t>yyyy</a:t>
            </a:r>
            <a:r>
              <a:rPr lang="en-US" altLang="ko-KR" dirty="0" smtClean="0"/>
              <a:t>-mm-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_</a:t>
            </a:r>
            <a:r>
              <a:rPr lang="ko-KR" altLang="en-US" dirty="0" err="1" smtClean="0">
                <a:solidFill>
                  <a:srgbClr val="FF0000"/>
                </a:solidFill>
              </a:rPr>
              <a:t>테스트번호</a:t>
            </a:r>
            <a:r>
              <a:rPr lang="en-US" altLang="ko-KR" dirty="0" smtClean="0"/>
              <a:t>_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환자순서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스트립 번호</a:t>
            </a:r>
            <a:r>
              <a:rPr lang="en-US" altLang="ko-KR" dirty="0" smtClean="0">
                <a:solidFill>
                  <a:srgbClr val="FF0000"/>
                </a:solidFill>
              </a:rPr>
              <a:t>)4</a:t>
            </a:r>
            <a:r>
              <a:rPr lang="ko-KR" altLang="en-US" dirty="0" smtClean="0">
                <a:solidFill>
                  <a:srgbClr val="FF0000"/>
                </a:solidFill>
              </a:rPr>
              <a:t>자리</a:t>
            </a:r>
            <a:r>
              <a:rPr lang="en-US" altLang="ko-KR" dirty="0" smtClean="0"/>
              <a:t>.xml (2019-03-18_001_0001.xml)</a:t>
            </a:r>
          </a:p>
          <a:p>
            <a:pPr lvl="3"/>
            <a:r>
              <a:rPr lang="ko-KR" altLang="en-US" dirty="0" smtClean="0"/>
              <a:t>테스트번호는 같은 날짜에 여러 번 검사하면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6417" y="2560320"/>
            <a:ext cx="7255512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&lt;?xml version="1.0" encoding="UTF-8"?&gt;</a:t>
            </a:r>
          </a:p>
          <a:p>
            <a:r>
              <a:rPr lang="en-US" altLang="ko-KR" sz="1400" dirty="0" smtClean="0"/>
              <a:t>&lt;Result&gt;</a:t>
            </a:r>
          </a:p>
          <a:p>
            <a:r>
              <a:rPr lang="en-US" altLang="ko-KR" sz="1400" dirty="0" smtClean="0"/>
              <a:t>&lt;Result 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Serial=“01“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환자순서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스트립 번호</a:t>
            </a:r>
            <a:r>
              <a:rPr lang="en-US" altLang="ko-KR" sz="1400" dirty="0" smtClean="0">
                <a:solidFill>
                  <a:srgbClr val="FF0000"/>
                </a:solidFill>
              </a:rPr>
              <a:t>)-</a:t>
            </a:r>
            <a:r>
              <a:rPr lang="ko-KR" altLang="en-US" sz="1400" dirty="0" smtClean="0">
                <a:solidFill>
                  <a:srgbClr val="FF0000"/>
                </a:solidFill>
              </a:rPr>
              <a:t>환자목록에서 저장됨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err="1" smtClean="0"/>
              <a:t>PatientID</a:t>
            </a:r>
            <a:r>
              <a:rPr lang="en-US" altLang="ko-KR" sz="1400" dirty="0" smtClean="0"/>
              <a:t>=““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환자아이디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/>
              <a:t>	</a:t>
            </a:r>
            <a:r>
              <a:rPr lang="en-US" altLang="ko-KR" sz="1400" dirty="0" err="1" smtClean="0"/>
              <a:t>ItemCode</a:t>
            </a:r>
            <a:r>
              <a:rPr lang="en-US" altLang="ko-KR" sz="1400" dirty="0" smtClean="0"/>
              <a:t>=“18“ </a:t>
            </a:r>
            <a:r>
              <a:rPr lang="ko-KR" altLang="en-US" sz="1400" dirty="0" smtClean="0">
                <a:solidFill>
                  <a:srgbClr val="FF0000"/>
                </a:solidFill>
              </a:rPr>
              <a:t>컨텐츠 번호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고정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 smtClean="0"/>
              <a:t>ContentsName</a:t>
            </a:r>
            <a:r>
              <a:rPr lang="en-US" altLang="ko-KR" sz="1400" dirty="0" smtClean="0"/>
              <a:t>=“ANA-17S“ </a:t>
            </a:r>
            <a:r>
              <a:rPr lang="ko-KR" altLang="en-US" sz="1400" dirty="0" smtClean="0">
                <a:solidFill>
                  <a:srgbClr val="FF0000"/>
                </a:solidFill>
              </a:rPr>
              <a:t>컨텐츠 이름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고정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Date="2019-03-18"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검사날짜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B_71="91.40(+++)" </a:t>
            </a:r>
            <a:r>
              <a:rPr lang="en-US" altLang="ko-KR" sz="1400" dirty="0" smtClean="0">
                <a:solidFill>
                  <a:srgbClr val="FF0000"/>
                </a:solidFill>
              </a:rPr>
              <a:t>Band 71</a:t>
            </a:r>
            <a:r>
              <a:rPr lang="ko-KR" altLang="en-US" sz="1400" dirty="0" smtClean="0">
                <a:solidFill>
                  <a:srgbClr val="FF0000"/>
                </a:solidFill>
              </a:rPr>
              <a:t>번 </a:t>
            </a:r>
            <a:r>
              <a:rPr lang="en-US" altLang="ko-KR" sz="1400" dirty="0" smtClean="0">
                <a:solidFill>
                  <a:srgbClr val="FF0000"/>
                </a:solidFill>
              </a:rPr>
              <a:t>= Value(</a:t>
            </a:r>
            <a:r>
              <a:rPr lang="ko-KR" altLang="en-US" sz="1400" dirty="0" smtClean="0">
                <a:solidFill>
                  <a:srgbClr val="FF0000"/>
                </a:solidFill>
              </a:rPr>
              <a:t>결과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dirty="0" smtClean="0"/>
              <a:t>	B_72="43.11(++)" </a:t>
            </a:r>
          </a:p>
          <a:p>
            <a:r>
              <a:rPr lang="en-US" altLang="ko-KR" sz="1400" dirty="0" smtClean="0"/>
              <a:t>	B_73="3.87(+)" </a:t>
            </a:r>
          </a:p>
          <a:p>
            <a:r>
              <a:rPr lang="en-US" altLang="ko-KR" sz="1400" dirty="0" smtClean="0"/>
              <a:t>	B_27="4.59(+)" B_28="4.09(+)" B_29="4.50(+)" B_30="4.37(+)" 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B_38="4.16(+)" B_32="4.11(+)" B_31="3.29(-)" B_33="3.58(-)" 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B_34="2.98(-)" B_35="3.20(-)" B_36="3.77(-)" B_37="3.33(-)" </a:t>
            </a:r>
          </a:p>
          <a:p>
            <a:r>
              <a:rPr lang="en-US" altLang="ko-KR" sz="1400" dirty="0" smtClean="0"/>
              <a:t>	B_40="3.38(-)" B_41="3.56(-)" B_39="3.72(-)" B_42="3.60(-)" B_43="3.71(-)" </a:t>
            </a:r>
          </a:p>
          <a:p>
            <a:r>
              <a:rPr lang="en-US" altLang="ko-KR" sz="1400" dirty="0" smtClean="0"/>
              <a:t>	Result="Complete“ </a:t>
            </a:r>
            <a:r>
              <a:rPr lang="ko-KR" altLang="en-US" sz="1400" dirty="0" smtClean="0">
                <a:solidFill>
                  <a:srgbClr val="FF0000"/>
                </a:solidFill>
              </a:rPr>
              <a:t>결과</a:t>
            </a:r>
            <a:r>
              <a:rPr lang="en-US" altLang="ko-KR" sz="1400" dirty="0" smtClean="0">
                <a:solidFill>
                  <a:srgbClr val="FF0000"/>
                </a:solidFill>
              </a:rPr>
              <a:t>(Complete/Invalidation)</a:t>
            </a:r>
          </a:p>
          <a:p>
            <a:r>
              <a:rPr lang="en-US" altLang="ko-KR" sz="1400" dirty="0" smtClean="0"/>
              <a:t>/&gt;</a:t>
            </a:r>
          </a:p>
          <a:p>
            <a:r>
              <a:rPr lang="en-US" altLang="ko-KR" sz="1400" dirty="0" smtClean="0"/>
              <a:t>&lt;/Result&gt;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812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Read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Band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en-US" altLang="ko-KR" dirty="0"/>
              <a:t>B_27="4.59(+)"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27 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Band </a:t>
            </a:r>
            <a:r>
              <a:rPr lang="ko-KR" altLang="en-US" dirty="0" err="1">
                <a:solidFill>
                  <a:srgbClr val="0070C0"/>
                </a:solidFill>
              </a:rPr>
              <a:t>dsDNA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값</a:t>
            </a:r>
            <a:r>
              <a:rPr lang="en-US" altLang="ko-KR" dirty="0" smtClean="0"/>
              <a:t> : </a:t>
            </a:r>
            <a:r>
              <a:rPr lang="en-US" altLang="ko-KR" dirty="0" smtClean="0">
                <a:solidFill>
                  <a:srgbClr val="FF0000"/>
                </a:solidFill>
              </a:rPr>
              <a:t>4.59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altLang="ko-KR" dirty="0"/>
              <a:t>B_43="3.71</a:t>
            </a:r>
            <a:r>
              <a:rPr lang="en-US" altLang="ko-KR" dirty="0" smtClean="0"/>
              <a:t>(-)“</a:t>
            </a:r>
          </a:p>
          <a:p>
            <a:pPr lvl="2"/>
            <a:r>
              <a:rPr lang="en-US" altLang="ko-KR" dirty="0" smtClean="0"/>
              <a:t>43 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Band </a:t>
            </a:r>
            <a:r>
              <a:rPr lang="ko-KR" altLang="en-US" dirty="0" err="1" smtClean="0">
                <a:solidFill>
                  <a:srgbClr val="0070C0"/>
                </a:solidFill>
              </a:rPr>
              <a:t>Ku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값</a:t>
            </a:r>
            <a:r>
              <a:rPr lang="en-US" altLang="ko-KR" dirty="0" smtClean="0"/>
              <a:t> : </a:t>
            </a:r>
            <a:r>
              <a:rPr lang="en-US" altLang="ko-KR" dirty="0" smtClean="0">
                <a:solidFill>
                  <a:srgbClr val="FF0000"/>
                </a:solidFill>
              </a:rPr>
              <a:t>3.71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-</a:t>
            </a:r>
          </a:p>
          <a:p>
            <a:pPr lvl="2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결과 종류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X, -, +, ++, +++, 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32535" y="1455683"/>
            <a:ext cx="1873857" cy="41549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Band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번호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71, HIGH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72, MEDIUM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73, LOW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27,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dsDNA</a:t>
            </a:r>
            <a:endParaRPr lang="ko-KR" altLang="en-US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28,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Nucleosomes</a:t>
            </a:r>
            <a:endParaRPr lang="ko-KR" altLang="en-US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29,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Histones</a:t>
            </a:r>
            <a:endParaRPr lang="ko-KR" altLang="en-US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30, SmD1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38, U1-snRNP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32, RPP/P0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31, PCNA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33, SS-A/Ro60kD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34, SS-A/Ro52kD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35, SS-B/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La</a:t>
            </a:r>
            <a:endParaRPr lang="ko-KR" altLang="en-US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36, CENP-B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37, Scl70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40, Jo-1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41, PM-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Scl</a:t>
            </a:r>
            <a:endParaRPr lang="ko-KR" altLang="en-US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39, AMA-M2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42, Mi-2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43,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Ku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452</Words>
  <Application>Microsoft Office PowerPoint</Application>
  <PresentationFormat>와이드스크린</PresentationFormat>
  <Paragraphs>142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 Unicode MS</vt:lpstr>
      <vt:lpstr>굴림체</vt:lpstr>
      <vt:lpstr>맑은 고딕</vt:lpstr>
      <vt:lpstr>Arial</vt:lpstr>
      <vt:lpstr>Office 테마</vt:lpstr>
      <vt:lpstr>InnoCareLab</vt:lpstr>
      <vt:lpstr>InnoCareLab Host Interface workflow</vt:lpstr>
      <vt:lpstr>Patient List Read</vt:lpstr>
      <vt:lpstr>Patient List Save (XML)</vt:lpstr>
      <vt:lpstr>Patient List Save (XML)</vt:lpstr>
      <vt:lpstr>Result Read</vt:lpstr>
      <vt:lpstr>Result Read</vt:lpstr>
      <vt:lpstr>Result 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InnoCareLab</dc:title>
  <dc:creator>Windows 사용자</dc:creator>
  <cp:lastModifiedBy>Windows 사용자</cp:lastModifiedBy>
  <cp:revision>18</cp:revision>
  <dcterms:created xsi:type="dcterms:W3CDTF">2019-03-21T04:25:55Z</dcterms:created>
  <dcterms:modified xsi:type="dcterms:W3CDTF">2019-03-22T02:15:41Z</dcterms:modified>
</cp:coreProperties>
</file>