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029mThaUs5dgZRgbaTH40NfPZW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9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DF5F3E-7417-487F-99EA-22782DE16BA4}">
  <a:tblStyle styleId="{5ADF5F3E-7417-487F-99EA-22782DE16BA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sp>
        <p:nvSpPr>
          <p:cNvPr id="17" name="Google Shape;17;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nbanca.c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www.sabermassermas.com/por-que-mantener-un-buen-perfil-crediticio/" TargetMode="External"/><Relationship Id="rId3" Type="http://schemas.openxmlformats.org/officeDocument/2006/relationships/hyperlink" Target="https://www.aflore.co/" TargetMode="External"/><Relationship Id="rId7" Type="http://schemas.openxmlformats.org/officeDocument/2006/relationships/hyperlink" Target="https://www.midatacredito.com/faq" TargetMode="External"/><Relationship Id="rId12" Type="http://schemas.openxmlformats.org/officeDocument/2006/relationships/hyperlink" Target="https://www.bbva.com/es/manual-para-organizar-las-finanzas-personal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transunion.co/score-de-credito" TargetMode="External"/><Relationship Id="rId11" Type="http://schemas.openxmlformats.org/officeDocument/2006/relationships/hyperlink" Target="https://www.youneedabudget.com/about-us/" TargetMode="External"/><Relationship Id="rId5" Type="http://schemas.openxmlformats.org/officeDocument/2006/relationships/hyperlink" Target="https://www.bancofinandina.com/finanblog/noticias/2019/12/23/como-te-evaluan-las-centrales-de-riesgo-en-colombia" TargetMode="External"/><Relationship Id="rId10" Type="http://schemas.openxmlformats.org/officeDocument/2006/relationships/hyperlink" Target="https://www.goodhousekeeping.com/life/money/g36572608/best-budgeting-apps/?slide=36" TargetMode="External"/><Relationship Id="rId4" Type="http://schemas.openxmlformats.org/officeDocument/2006/relationships/hyperlink" Target="https://www.grupobancolombia.com/personas/productos-servicios/canales-servicio/movil/bancolombia-app/finanzas-dia-a-dia" TargetMode="External"/><Relationship Id="rId9" Type="http://schemas.openxmlformats.org/officeDocument/2006/relationships/hyperlink" Target="https://portal.skandia.com.co/sites/simuladores/simulator.php?simulator=perfilDeInvers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enbanca.c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3253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RETO 3 Perfil de crédito</a:t>
            </a:r>
            <a:endParaRPr dirty="0">
              <a:solidFill>
                <a:srgbClr val="7030A0"/>
              </a:solidFill>
              <a:latin typeface="Segoe UI Light" panose="020B0502040204020203" pitchFamily="34" charset="0"/>
              <a:cs typeface="Segoe UI Light" panose="020B0502040204020203" pitchFamily="34" charset="0"/>
            </a:endParaRPr>
          </a:p>
        </p:txBody>
      </p:sp>
      <p:sp>
        <p:nvSpPr>
          <p:cNvPr id="85" name="Google Shape;85;p1"/>
          <p:cNvSpPr txBox="1"/>
          <p:nvPr/>
        </p:nvSpPr>
        <p:spPr>
          <a:xfrm>
            <a:off x="838200" y="1773272"/>
            <a:ext cx="11211339"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400" b="0" i="0" u="none" strike="noStrike" cap="none">
                <a:solidFill>
                  <a:schemeClr val="dk1"/>
                </a:solidFill>
                <a:latin typeface="Segoe UI Light" panose="020B0502040204020203" pitchFamily="34" charset="0"/>
                <a:cs typeface="Segoe UI Light" panose="020B0502040204020203" pitchFamily="34" charset="0"/>
                <a:sym typeface="Arial"/>
              </a:rPr>
              <a:t>Requerimiento: </a:t>
            </a:r>
            <a:br>
              <a:rPr lang="es-ES" sz="4400" b="0" i="0" u="none" strike="noStrike" cap="none">
                <a:solidFill>
                  <a:schemeClr val="dk1"/>
                </a:solidFill>
                <a:latin typeface="Segoe UI Light" panose="020B0502040204020203" pitchFamily="34" charset="0"/>
                <a:cs typeface="Segoe UI Light" panose="020B0502040204020203" pitchFamily="34" charset="0"/>
                <a:sym typeface="Arial"/>
              </a:rPr>
            </a:br>
            <a:r>
              <a:rPr lang="es-ES" sz="4400" b="0" i="0" u="none" strike="noStrike" cap="none">
                <a:solidFill>
                  <a:schemeClr val="dk1"/>
                </a:solidFill>
                <a:latin typeface="Segoe UI Light" panose="020B0502040204020203" pitchFamily="34" charset="0"/>
                <a:cs typeface="Segoe UI Light" panose="020B0502040204020203" pitchFamily="34" charset="0"/>
                <a:sym typeface="Arial"/>
              </a:rPr>
              <a:t>Construye una solución que le ayude a entender a los usuarios cómo mejorar su perfil de crédito en centrales de riesgo a partir de la organización de sus finanzas personales.</a:t>
            </a:r>
            <a:br>
              <a:rPr lang="es-ES" sz="4400" b="0" i="0" u="none" strike="noStrike" cap="none">
                <a:solidFill>
                  <a:schemeClr val="dk1"/>
                </a:solidFill>
                <a:latin typeface="Segoe UI Light" panose="020B0502040204020203" pitchFamily="34" charset="0"/>
                <a:cs typeface="Segoe UI Light" panose="020B0502040204020203" pitchFamily="34" charset="0"/>
                <a:sym typeface="Arial"/>
              </a:rPr>
            </a:br>
            <a:br>
              <a:rPr lang="es-ES" sz="1800" b="0" i="0" u="none" strike="noStrike" cap="none">
                <a:solidFill>
                  <a:schemeClr val="dk1"/>
                </a:solidFill>
                <a:latin typeface="Segoe UI Light" panose="020B0502040204020203" pitchFamily="34" charset="0"/>
                <a:cs typeface="Segoe UI Light" panose="020B0502040204020203" pitchFamily="34" charset="0"/>
                <a:sym typeface="Arial"/>
              </a:rPr>
            </a:br>
            <a:endParaRPr sz="180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373240" y="230494"/>
            <a:ext cx="9812919" cy="66275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Arial"/>
              <a:buNone/>
            </a:pPr>
            <a:r>
              <a:rPr lang="es-ES" sz="2600" b="1" dirty="0">
                <a:solidFill>
                  <a:schemeClr val="dk1"/>
                </a:solidFill>
                <a:latin typeface="Segoe UI Light" panose="020B0502040204020203" pitchFamily="34" charset="0"/>
                <a:cs typeface="Segoe UI Light" panose="020B0502040204020203" pitchFamily="34" charset="0"/>
                <a:sym typeface="Arial"/>
              </a:rPr>
              <a:t>Aplicación de estudio de Perfil crediticio:</a:t>
            </a:r>
            <a:br>
              <a:rPr lang="es-ES" sz="2600" dirty="0">
                <a:solidFill>
                  <a:schemeClr val="dk1"/>
                </a:solidFill>
                <a:latin typeface="Segoe UI Light" panose="020B0502040204020203" pitchFamily="34" charset="0"/>
                <a:cs typeface="Segoe UI Light" panose="020B0502040204020203" pitchFamily="34" charset="0"/>
                <a:sym typeface="Arial"/>
              </a:rPr>
            </a:br>
            <a:r>
              <a:rPr lang="es-ES" sz="2600" dirty="0">
                <a:solidFill>
                  <a:schemeClr val="dk1"/>
                </a:solidFill>
                <a:latin typeface="Segoe UI Light" panose="020B0502040204020203" pitchFamily="34" charset="0"/>
                <a:cs typeface="Segoe UI Light" panose="020B0502040204020203" pitchFamily="34" charset="0"/>
                <a:sym typeface="Arial"/>
              </a:rPr>
              <a:t>Identificación  </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br>
              <a:rPr lang="es-ES" sz="2600" dirty="0">
                <a:solidFill>
                  <a:schemeClr val="dk1"/>
                </a:solidFill>
                <a:latin typeface="Segoe UI Light" panose="020B0502040204020203" pitchFamily="34" charset="0"/>
                <a:cs typeface="Segoe UI Light" panose="020B0502040204020203" pitchFamily="34" charset="0"/>
                <a:sym typeface="Arial"/>
              </a:rPr>
            </a:br>
            <a:r>
              <a:rPr lang="es-ES" sz="2600" dirty="0">
                <a:solidFill>
                  <a:schemeClr val="dk1"/>
                </a:solidFill>
                <a:latin typeface="Segoe UI Light" panose="020B0502040204020203" pitchFamily="34" charset="0"/>
                <a:cs typeface="Segoe UI Light" panose="020B0502040204020203" pitchFamily="34" charset="0"/>
                <a:sym typeface="Arial"/>
              </a:rPr>
              <a:t>Ubicación demográfica</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endParaRPr sz="26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Capacidad de endeudamiento.</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	(Ingresos/ Egresos)*100 &lt;=40%</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endParaRPr sz="26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Comportamiento de pago (por cada obligación)</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	Cupos aprobados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	Cuotas pagadas </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	Cuotas pendientes.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endParaRPr sz="26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Pagos extemporáneos de cuotas crediticias (por cada obligación)</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endParaRPr sz="26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Incumplimiento de obligaciones con el sector real (por cada obligación)</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600"/>
              <a:buFont typeface="Arial"/>
              <a:buNone/>
            </a:pPr>
            <a:r>
              <a:rPr lang="es-ES" sz="2600" dirty="0">
                <a:solidFill>
                  <a:schemeClr val="dk1"/>
                </a:solidFill>
                <a:latin typeface="Segoe UI Light" panose="020B0502040204020203" pitchFamily="34" charset="0"/>
                <a:cs typeface="Segoe UI Light" panose="020B0502040204020203" pitchFamily="34" charset="0"/>
                <a:sym typeface="Arial"/>
              </a:rPr>
              <a:t>Calificación</a:t>
            </a:r>
            <a:endParaRPr sz="2600" dirty="0">
              <a:solidFill>
                <a:schemeClr val="dk1"/>
              </a:solidFill>
              <a:latin typeface="Segoe UI Light" panose="020B0502040204020203" pitchFamily="34" charset="0"/>
              <a:cs typeface="Segoe UI Light" panose="020B0502040204020203" pitchFamily="34" charset="0"/>
              <a:sym typeface="Arial"/>
            </a:endParaRPr>
          </a:p>
        </p:txBody>
      </p:sp>
      <p:sp>
        <p:nvSpPr>
          <p:cNvPr id="148" name="Google Shape;148;p10"/>
          <p:cNvSpPr/>
          <p:nvPr/>
        </p:nvSpPr>
        <p:spPr>
          <a:xfrm>
            <a:off x="0" y="-164485"/>
            <a:ext cx="1187719"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3800" b="1">
                <a:solidFill>
                  <a:srgbClr val="D5DBE5"/>
                </a:solidFill>
                <a:latin typeface="Arial"/>
                <a:ea typeface="Arial"/>
                <a:cs typeface="Arial"/>
                <a:sym typeface="Arial"/>
              </a:rPr>
              <a:t>3</a:t>
            </a:r>
            <a:endParaRPr sz="5400" b="1" cap="none">
              <a:solidFill>
                <a:srgbClr val="D5DBE5"/>
              </a:solidFill>
              <a:latin typeface="Arial"/>
              <a:ea typeface="Arial"/>
              <a:cs typeface="Arial"/>
              <a:sym typeface="Arial"/>
            </a:endParaRPr>
          </a:p>
        </p:txBody>
      </p:sp>
      <p:sp>
        <p:nvSpPr>
          <p:cNvPr id="149" name="Google Shape;149;p10"/>
          <p:cNvSpPr txBox="1"/>
          <p:nvPr/>
        </p:nvSpPr>
        <p:spPr>
          <a:xfrm>
            <a:off x="7774619" y="1583095"/>
            <a:ext cx="4233175" cy="61923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s-ES" sz="1600" i="1" dirty="0">
                <a:solidFill>
                  <a:srgbClr val="1F3864"/>
                </a:solidFill>
                <a:latin typeface="Segoe UI Light" panose="020B0502040204020203" pitchFamily="34" charset="0"/>
                <a:cs typeface="Segoe UI Light" panose="020B0502040204020203" pitchFamily="34" charset="0"/>
                <a:sym typeface="Arial"/>
              </a:rPr>
              <a:t>Cuestionarios para calificación</a:t>
            </a:r>
            <a:endParaRPr dirty="0">
              <a:latin typeface="Segoe UI Light" panose="020B0502040204020203" pitchFamily="34" charset="0"/>
              <a:cs typeface="Segoe UI Light" panose="020B0502040204020203" pitchFamily="34" charset="0"/>
            </a:endParaRPr>
          </a:p>
          <a:p>
            <a:pPr marL="0" marR="0" lvl="0" indent="0" algn="just" rtl="0">
              <a:lnSpc>
                <a:spcPct val="107000"/>
              </a:lnSpc>
              <a:spcBef>
                <a:spcPts val="0"/>
              </a:spcBef>
              <a:spcAft>
                <a:spcPts val="0"/>
              </a:spcAft>
              <a:buNone/>
            </a:pPr>
            <a:r>
              <a:rPr lang="es-ES" sz="1600" i="1" dirty="0">
                <a:solidFill>
                  <a:srgbClr val="1F3864"/>
                </a:solidFill>
                <a:latin typeface="Segoe UI Light" panose="020B0502040204020203" pitchFamily="34" charset="0"/>
                <a:cs typeface="Segoe UI Light" panose="020B0502040204020203" pitchFamily="34" charset="0"/>
                <a:sym typeface="Arial"/>
              </a:rPr>
              <a:t>Ponderado de resultados para consolidación</a:t>
            </a:r>
            <a:endParaRPr dirty="0">
              <a:latin typeface="Segoe UI Light" panose="020B0502040204020203" pitchFamily="34" charset="0"/>
              <a:cs typeface="Segoe UI Light" panose="020B0502040204020203" pitchFamily="34" charset="0"/>
            </a:endParaRPr>
          </a:p>
        </p:txBody>
      </p:sp>
      <p:sp>
        <p:nvSpPr>
          <p:cNvPr id="150" name="Google Shape;150;p10"/>
          <p:cNvSpPr txBox="1"/>
          <p:nvPr/>
        </p:nvSpPr>
        <p:spPr>
          <a:xfrm>
            <a:off x="3871812" y="614407"/>
            <a:ext cx="5150110"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i="1">
                <a:solidFill>
                  <a:srgbClr val="1F3864"/>
                </a:solidFill>
                <a:latin typeface="Segoe UI Light" panose="020B0502040204020203" pitchFamily="34" charset="0"/>
                <a:cs typeface="Segoe UI Light" panose="020B0502040204020203" pitchFamily="34" charset="0"/>
                <a:sym typeface="Arial"/>
              </a:rPr>
              <a:t>(a1) Para desea utilizar una aplicación similar Producto gratis de enbanca </a:t>
            </a:r>
            <a:r>
              <a:rPr lang="es-ES" sz="1600" i="1" u="sng">
                <a:solidFill>
                  <a:srgbClr val="1F3864"/>
                </a:solidFill>
                <a:latin typeface="Segoe UI Light" panose="020B0502040204020203" pitchFamily="34" charset="0"/>
                <a:cs typeface="Segoe UI Light" panose="020B0502040204020203" pitchFamily="34" charset="0"/>
                <a:sym typeface="Arial"/>
                <a:hlinkClick r:id="rId3">
                  <a:extLst>
                    <a:ext uri="{A12FA001-AC4F-418D-AE19-62706E023703}">
                      <ahyp:hlinkClr xmlns:ahyp="http://schemas.microsoft.com/office/drawing/2018/hyperlinkcolor" val="tx"/>
                    </a:ext>
                  </a:extLst>
                </a:hlinkClick>
              </a:rPr>
              <a:t>https://www.enbanca.co/</a:t>
            </a:r>
            <a:r>
              <a:rPr lang="es-ES" sz="1600" i="1">
                <a:solidFill>
                  <a:srgbClr val="1F3864"/>
                </a:solidFill>
                <a:latin typeface="Segoe UI Light" panose="020B0502040204020203" pitchFamily="34" charset="0"/>
                <a:cs typeface="Segoe UI Light" panose="020B0502040204020203" pitchFamily="34" charset="0"/>
                <a:sym typeface="Arial"/>
              </a:rPr>
              <a:t> </a:t>
            </a:r>
            <a:endParaRPr>
              <a:latin typeface="Segoe UI Light" panose="020B0502040204020203" pitchFamily="34" charset="0"/>
              <a:cs typeface="Segoe UI Ligh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p:nvPr/>
        </p:nvSpPr>
        <p:spPr>
          <a:xfrm>
            <a:off x="999593" y="119669"/>
            <a:ext cx="3477157" cy="661866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s-ES" sz="2800" b="1" dirty="0">
                <a:solidFill>
                  <a:schemeClr val="dk1"/>
                </a:solidFill>
                <a:latin typeface="Segoe UI Light" panose="020B0502040204020203" pitchFamily="34" charset="0"/>
                <a:cs typeface="Segoe UI Light" panose="020B0502040204020203" pitchFamily="34" charset="0"/>
                <a:sym typeface="Arial"/>
              </a:rPr>
              <a:t>Análisis de resultado</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rgbClr val="7030A0"/>
              </a:buClr>
              <a:buSzPts val="2800"/>
              <a:buFont typeface="Arial"/>
              <a:buNone/>
            </a:pPr>
            <a:r>
              <a:rPr lang="es-ES" sz="2800" b="1" dirty="0">
                <a:solidFill>
                  <a:srgbClr val="7030A0"/>
                </a:solidFill>
                <a:latin typeface="Segoe UI Light" panose="020B0502040204020203" pitchFamily="34" charset="0"/>
                <a:cs typeface="Segoe UI Light" panose="020B0502040204020203" pitchFamily="34" charset="0"/>
                <a:sym typeface="Arial"/>
              </a:rPr>
              <a:t>Personal</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rgbClr val="7030A0"/>
              </a:buClr>
              <a:buSzPts val="2800"/>
              <a:buFont typeface="Arial"/>
              <a:buNone/>
            </a:pPr>
            <a:r>
              <a:rPr lang="es-ES" sz="2800" b="1" dirty="0">
                <a:solidFill>
                  <a:srgbClr val="7030A0"/>
                </a:solidFill>
                <a:latin typeface="Segoe UI Light" panose="020B0502040204020203" pitchFamily="34" charset="0"/>
                <a:cs typeface="Segoe UI Light" panose="020B0502040204020203" pitchFamily="34" charset="0"/>
                <a:sym typeface="Arial"/>
              </a:rPr>
              <a:t>De cada crédito</a:t>
            </a:r>
            <a:endParaRPr sz="2800" dirty="0">
              <a:solidFill>
                <a:srgbClr val="7030A0"/>
              </a:solidFill>
              <a:latin typeface="Segoe UI Light" panose="020B0502040204020203" pitchFamily="34" charset="0"/>
              <a:cs typeface="Segoe UI Light" panose="020B0502040204020203" pitchFamily="34" charset="0"/>
              <a:sym typeface="Arial"/>
            </a:endParaRPr>
          </a:p>
          <a:p>
            <a:pPr marL="0" marR="0" lvl="0" indent="0" algn="just" rtl="0">
              <a:lnSpc>
                <a:spcPct val="90000"/>
              </a:lnSpc>
              <a:spcBef>
                <a:spcPts val="0"/>
              </a:spcBef>
              <a:spcAft>
                <a:spcPts val="0"/>
              </a:spcAft>
              <a:buClr>
                <a:schemeClr val="dk1"/>
              </a:buClr>
              <a:buSzPts val="1800"/>
              <a:buFont typeface="Arial"/>
              <a:buNone/>
            </a:pPr>
            <a:endParaRPr sz="1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ts val="2800"/>
              <a:buFont typeface="Arial"/>
              <a:buNone/>
            </a:pPr>
            <a:endParaRPr sz="2800" dirty="0">
              <a:solidFill>
                <a:schemeClr val="dk1"/>
              </a:solidFill>
              <a:latin typeface="Segoe UI Light" panose="020B0502040204020203" pitchFamily="34" charset="0"/>
              <a:cs typeface="Segoe UI Light" panose="020B0502040204020203" pitchFamily="34" charset="0"/>
              <a:sym typeface="Arial"/>
            </a:endParaRPr>
          </a:p>
        </p:txBody>
      </p:sp>
      <p:sp>
        <p:nvSpPr>
          <p:cNvPr id="156" name="Google Shape;156;p11"/>
          <p:cNvSpPr/>
          <p:nvPr/>
        </p:nvSpPr>
        <p:spPr>
          <a:xfrm>
            <a:off x="0" y="-164485"/>
            <a:ext cx="1187719"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3800" b="1">
                <a:solidFill>
                  <a:srgbClr val="D5DBE5"/>
                </a:solidFill>
                <a:latin typeface="Arial"/>
                <a:ea typeface="Arial"/>
                <a:cs typeface="Arial"/>
                <a:sym typeface="Arial"/>
              </a:rPr>
              <a:t>4</a:t>
            </a:r>
            <a:endParaRPr sz="5400" b="1" cap="none">
              <a:solidFill>
                <a:srgbClr val="D5DBE5"/>
              </a:solidFill>
              <a:latin typeface="Arial"/>
              <a:ea typeface="Arial"/>
              <a:cs typeface="Arial"/>
              <a:sym typeface="Arial"/>
            </a:endParaRPr>
          </a:p>
        </p:txBody>
      </p:sp>
      <p:pic>
        <p:nvPicPr>
          <p:cNvPr id="157" name="Google Shape;157;p11" descr="Tendencia bajista"/>
          <p:cNvPicPr preferRelativeResize="0"/>
          <p:nvPr/>
        </p:nvPicPr>
        <p:blipFill rotWithShape="1">
          <a:blip r:embed="rId3">
            <a:alphaModFix/>
          </a:blip>
          <a:srcRect/>
          <a:stretch/>
        </p:blipFill>
        <p:spPr>
          <a:xfrm>
            <a:off x="730519" y="4349295"/>
            <a:ext cx="914400" cy="914400"/>
          </a:xfrm>
          <a:prstGeom prst="rect">
            <a:avLst/>
          </a:prstGeom>
          <a:noFill/>
          <a:ln>
            <a:noFill/>
          </a:ln>
        </p:spPr>
      </p:pic>
      <p:pic>
        <p:nvPicPr>
          <p:cNvPr id="158" name="Google Shape;158;p11" descr="Indicador"/>
          <p:cNvPicPr preferRelativeResize="0"/>
          <p:nvPr/>
        </p:nvPicPr>
        <p:blipFill rotWithShape="1">
          <a:blip r:embed="rId4">
            <a:alphaModFix/>
          </a:blip>
          <a:srcRect/>
          <a:stretch/>
        </p:blipFill>
        <p:spPr>
          <a:xfrm>
            <a:off x="1272912" y="1594306"/>
            <a:ext cx="914400" cy="914400"/>
          </a:xfrm>
          <a:prstGeom prst="rect">
            <a:avLst/>
          </a:prstGeom>
          <a:noFill/>
          <a:ln>
            <a:noFill/>
          </a:ln>
        </p:spPr>
      </p:pic>
      <p:graphicFrame>
        <p:nvGraphicFramePr>
          <p:cNvPr id="159" name="Google Shape;159;p11"/>
          <p:cNvGraphicFramePr/>
          <p:nvPr>
            <p:extLst>
              <p:ext uri="{D42A27DB-BD31-4B8C-83A1-F6EECF244321}">
                <p14:modId xmlns:p14="http://schemas.microsoft.com/office/powerpoint/2010/main" val="464020383"/>
              </p:ext>
            </p:extLst>
          </p:nvPr>
        </p:nvGraphicFramePr>
        <p:xfrm>
          <a:off x="2940319" y="756066"/>
          <a:ext cx="9085030" cy="1752640"/>
        </p:xfrm>
        <a:graphic>
          <a:graphicData uri="http://schemas.openxmlformats.org/drawingml/2006/table">
            <a:tbl>
              <a:tblPr firstRow="1" bandRow="1">
                <a:noFill/>
                <a:tableStyleId>{5ADF5F3E-7417-487F-99EA-22782DE16BA4}</a:tableStyleId>
              </a:tblPr>
              <a:tblGrid>
                <a:gridCol w="1770600">
                  <a:extLst>
                    <a:ext uri="{9D8B030D-6E8A-4147-A177-3AD203B41FA5}">
                      <a16:colId xmlns:a16="http://schemas.microsoft.com/office/drawing/2014/main" val="20000"/>
                    </a:ext>
                  </a:extLst>
                </a:gridCol>
                <a:gridCol w="1153100">
                  <a:extLst>
                    <a:ext uri="{9D8B030D-6E8A-4147-A177-3AD203B41FA5}">
                      <a16:colId xmlns:a16="http://schemas.microsoft.com/office/drawing/2014/main" val="20001"/>
                    </a:ext>
                  </a:extLst>
                </a:gridCol>
                <a:gridCol w="1554500">
                  <a:extLst>
                    <a:ext uri="{9D8B030D-6E8A-4147-A177-3AD203B41FA5}">
                      <a16:colId xmlns:a16="http://schemas.microsoft.com/office/drawing/2014/main" val="20002"/>
                    </a:ext>
                  </a:extLst>
                </a:gridCol>
                <a:gridCol w="1478300">
                  <a:extLst>
                    <a:ext uri="{9D8B030D-6E8A-4147-A177-3AD203B41FA5}">
                      <a16:colId xmlns:a16="http://schemas.microsoft.com/office/drawing/2014/main" val="20003"/>
                    </a:ext>
                  </a:extLst>
                </a:gridCol>
                <a:gridCol w="1370830">
                  <a:extLst>
                    <a:ext uri="{9D8B030D-6E8A-4147-A177-3AD203B41FA5}">
                      <a16:colId xmlns:a16="http://schemas.microsoft.com/office/drawing/2014/main" val="20004"/>
                    </a:ext>
                  </a:extLst>
                </a:gridCol>
                <a:gridCol w="1757700">
                  <a:extLst>
                    <a:ext uri="{9D8B030D-6E8A-4147-A177-3AD203B41FA5}">
                      <a16:colId xmlns:a16="http://schemas.microsoft.com/office/drawing/2014/main" val="20005"/>
                    </a:ext>
                  </a:extLst>
                </a:gridCol>
              </a:tblGrid>
              <a:tr h="228600">
                <a:tc>
                  <a:txBody>
                    <a:bodyPr/>
                    <a:lstStyle/>
                    <a:p>
                      <a:pPr marL="0" marR="0" lvl="0" indent="0" algn="l" rtl="0">
                        <a:spcBef>
                          <a:spcPts val="0"/>
                        </a:spcBef>
                        <a:spcAft>
                          <a:spcPts val="0"/>
                        </a:spcAft>
                        <a:buNone/>
                      </a:pPr>
                      <a:r>
                        <a:rPr lang="es-ES" sz="1800" b="1" u="none" strike="noStrike" cap="none" dirty="0">
                          <a:solidFill>
                            <a:schemeClr val="dk1"/>
                          </a:solidFill>
                          <a:latin typeface="Segoe UI Light" panose="020B0502040204020203" pitchFamily="34" charset="0"/>
                          <a:ea typeface="Arial"/>
                          <a:cs typeface="Segoe UI Light" panose="020B0502040204020203" pitchFamily="34" charset="0"/>
                          <a:sym typeface="Arial"/>
                        </a:rPr>
                        <a:t>Rango</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Manejo</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Puntualidad</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Constancia</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ctr"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Nuevos créditos</a:t>
                      </a:r>
                      <a:endParaRPr dirty="0">
                        <a:latin typeface="Segoe UI Light" panose="020B0502040204020203" pitchFamily="34" charset="0"/>
                        <a:cs typeface="Segoe UI Light" panose="020B050204020402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Plan sugerido</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Mayor a 700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Correcto</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Webdings" panose="05030102010509060703" pitchFamily="18" charset="2"/>
                          <a:ea typeface="Arimo"/>
                          <a:cs typeface="Segoe UI Light" panose="020B0502040204020203" pitchFamily="34" charset="0"/>
                          <a:sym typeface="Arimo"/>
                        </a:rPr>
                        <a:t>a</a:t>
                      </a:r>
                      <a:endParaRPr sz="1800" b="0" dirty="0">
                        <a:solidFill>
                          <a:schemeClr val="dk1"/>
                        </a:solidFill>
                        <a:latin typeface="Webdings" panose="05030102010509060703" pitchFamily="18" charset="2"/>
                        <a:ea typeface="Arimo"/>
                        <a:cs typeface="Segoe UI Light" panose="020B0502040204020203" pitchFamily="34" charset="0"/>
                        <a:sym typeface="Arim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mo"/>
                        <a:buNone/>
                      </a:pPr>
                      <a:r>
                        <a:rPr lang="es-ES" sz="1800" b="0" dirty="0">
                          <a:solidFill>
                            <a:schemeClr val="dk1"/>
                          </a:solidFill>
                          <a:latin typeface="Webdings" panose="05030102010509060703" pitchFamily="18" charset="2"/>
                          <a:ea typeface="Arimo"/>
                          <a:cs typeface="Segoe UI Light" panose="020B0502040204020203" pitchFamily="34" charset="0"/>
                          <a:sym typeface="Arimo"/>
                        </a:rPr>
                        <a:t>a</a:t>
                      </a:r>
                      <a:endParaRPr sz="1800" b="0" dirty="0">
                        <a:solidFill>
                          <a:schemeClr val="dk1"/>
                        </a:solidFill>
                        <a:latin typeface="Webdings" panose="05030102010509060703" pitchFamily="18" charset="2"/>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mo"/>
                        <a:buNone/>
                      </a:pPr>
                      <a:r>
                        <a:rPr lang="es-ES" sz="1800" b="0" dirty="0">
                          <a:solidFill>
                            <a:schemeClr val="dk1"/>
                          </a:solidFill>
                          <a:latin typeface="Webdings" panose="05030102010509060703" pitchFamily="18" charset="2"/>
                          <a:ea typeface="Arimo"/>
                          <a:cs typeface="Segoe UI Light" panose="020B0502040204020203" pitchFamily="34" charset="0"/>
                          <a:sym typeface="Arimo"/>
                        </a:rPr>
                        <a:t>a</a:t>
                      </a:r>
                      <a:endParaRPr sz="1800" b="0" dirty="0">
                        <a:solidFill>
                          <a:schemeClr val="dk1"/>
                        </a:solidFill>
                        <a:latin typeface="Webdings" panose="05030102010509060703" pitchFamily="18" charset="2"/>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C</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Entre 400 y 699</a:t>
                      </a:r>
                      <a:endParaRPr>
                        <a:latin typeface="Segoe UI Light" panose="020B0502040204020203" pitchFamily="34" charset="0"/>
                        <a:cs typeface="Segoe UI Light" panose="020B050204020402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Aceptable</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err="1">
                          <a:solidFill>
                            <a:schemeClr val="dk1"/>
                          </a:solidFill>
                          <a:latin typeface="Webdings" panose="05030102010509060703" pitchFamily="18" charset="2"/>
                          <a:ea typeface="Arimo"/>
                          <a:cs typeface="Segoe UI Light" panose="020B0502040204020203" pitchFamily="34" charset="0"/>
                          <a:sym typeface="Arimo"/>
                        </a:rPr>
                        <a:t>rs</a:t>
                      </a:r>
                      <a:endParaRPr sz="1800" b="0" dirty="0">
                        <a:solidFill>
                          <a:schemeClr val="dk1"/>
                        </a:solidFill>
                        <a:latin typeface="Webdings" panose="05030102010509060703" pitchFamily="18" charset="2"/>
                        <a:ea typeface="Arimo"/>
                        <a:cs typeface="Segoe UI Light" panose="020B0502040204020203" pitchFamily="34" charset="0"/>
                        <a:sym typeface="Arim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mo"/>
                        <a:buNone/>
                      </a:pPr>
                      <a:r>
                        <a:rPr lang="es-ES" sz="1800" b="0" dirty="0" err="1">
                          <a:solidFill>
                            <a:schemeClr val="dk1"/>
                          </a:solidFill>
                          <a:latin typeface="Webdings" panose="05030102010509060703" pitchFamily="18" charset="2"/>
                          <a:ea typeface="Arimo"/>
                          <a:cs typeface="Segoe UI Light" panose="020B0502040204020203" pitchFamily="34" charset="0"/>
                          <a:sym typeface="Arimo"/>
                        </a:rPr>
                        <a:t>rs</a:t>
                      </a:r>
                      <a:endParaRPr sz="1800" b="0" dirty="0">
                        <a:solidFill>
                          <a:schemeClr val="dk1"/>
                        </a:solidFill>
                        <a:latin typeface="Webdings" panose="05030102010509060703" pitchFamily="18" charset="2"/>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Parcial</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B</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Menor a 400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Crítico</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Webdings" panose="05030102010509060703" pitchFamily="18" charset="2"/>
                          <a:ea typeface="Arimo"/>
                          <a:cs typeface="Segoe UI Light" panose="020B0502040204020203" pitchFamily="34" charset="0"/>
                          <a:sym typeface="Arimo"/>
                        </a:rPr>
                        <a:t>r</a:t>
                      </a:r>
                      <a:endParaRPr sz="1800" b="0">
                        <a:solidFill>
                          <a:schemeClr val="dk1"/>
                        </a:solidFill>
                        <a:latin typeface="Webdings" panose="05030102010509060703" pitchFamily="18" charset="2"/>
                        <a:ea typeface="Arimo"/>
                        <a:cs typeface="Segoe UI Light" panose="020B0502040204020203" pitchFamily="34" charset="0"/>
                        <a:sym typeface="Arim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mo"/>
                        <a:buNone/>
                      </a:pPr>
                      <a:r>
                        <a:rPr lang="es-ES" sz="1800" b="0" dirty="0">
                          <a:solidFill>
                            <a:schemeClr val="dk1"/>
                          </a:solidFill>
                          <a:latin typeface="Webdings" panose="05030102010509060703" pitchFamily="18" charset="2"/>
                          <a:ea typeface="Arimo"/>
                          <a:cs typeface="Segoe UI Light" panose="020B0502040204020203" pitchFamily="34" charset="0"/>
                          <a:sym typeface="Arimo"/>
                        </a:rPr>
                        <a:t>r</a:t>
                      </a:r>
                      <a:endParaRPr sz="1800" b="0" dirty="0">
                        <a:solidFill>
                          <a:schemeClr val="dk1"/>
                        </a:solidFill>
                        <a:latin typeface="Webdings" panose="05030102010509060703" pitchFamily="18" charset="2"/>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Webdings" panose="05030102010509060703" pitchFamily="18" charset="2"/>
                          <a:ea typeface="Arimo"/>
                          <a:cs typeface="Segoe UI Light" panose="020B0502040204020203" pitchFamily="34" charset="0"/>
                          <a:sym typeface="Arimo"/>
                        </a:rPr>
                        <a:t>r</a:t>
                      </a:r>
                      <a:endParaRPr sz="1800" b="0" dirty="0">
                        <a:solidFill>
                          <a:schemeClr val="dk1"/>
                        </a:solidFill>
                        <a:latin typeface="Webdings" panose="05030102010509060703" pitchFamily="18" charset="2"/>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A</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0" name="Google Shape;160;p11"/>
          <p:cNvSpPr txBox="1"/>
          <p:nvPr/>
        </p:nvSpPr>
        <p:spPr>
          <a:xfrm>
            <a:off x="1048808" y="2247095"/>
            <a:ext cx="16674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chemeClr val="dk1"/>
                </a:solidFill>
                <a:latin typeface="Arial"/>
                <a:ea typeface="Arial"/>
                <a:cs typeface="Arial"/>
                <a:sym typeface="Arial"/>
              </a:rPr>
              <a:t>150     950 </a:t>
            </a:r>
            <a:endParaRPr sz="2400" b="1">
              <a:solidFill>
                <a:schemeClr val="dk1"/>
              </a:solidFill>
              <a:latin typeface="Arial"/>
              <a:ea typeface="Arial"/>
              <a:cs typeface="Arial"/>
              <a:sym typeface="Arial"/>
            </a:endParaRPr>
          </a:p>
        </p:txBody>
      </p:sp>
      <p:graphicFrame>
        <p:nvGraphicFramePr>
          <p:cNvPr id="161" name="Google Shape;161;p11"/>
          <p:cNvGraphicFramePr/>
          <p:nvPr>
            <p:extLst>
              <p:ext uri="{D42A27DB-BD31-4B8C-83A1-F6EECF244321}">
                <p14:modId xmlns:p14="http://schemas.microsoft.com/office/powerpoint/2010/main" val="1513178198"/>
              </p:ext>
            </p:extLst>
          </p:nvPr>
        </p:nvGraphicFramePr>
        <p:xfrm>
          <a:off x="1774830" y="4447209"/>
          <a:ext cx="10369475" cy="2234525"/>
        </p:xfrm>
        <a:graphic>
          <a:graphicData uri="http://schemas.openxmlformats.org/drawingml/2006/table">
            <a:tbl>
              <a:tblPr firstRow="1" bandRow="1">
                <a:noFill/>
                <a:tableStyleId>{5ADF5F3E-7417-487F-99EA-22782DE16BA4}</a:tableStyleId>
              </a:tblPr>
              <a:tblGrid>
                <a:gridCol w="1592600">
                  <a:extLst>
                    <a:ext uri="{9D8B030D-6E8A-4147-A177-3AD203B41FA5}">
                      <a16:colId xmlns:a16="http://schemas.microsoft.com/office/drawing/2014/main" val="20000"/>
                    </a:ext>
                  </a:extLst>
                </a:gridCol>
                <a:gridCol w="1592600">
                  <a:extLst>
                    <a:ext uri="{9D8B030D-6E8A-4147-A177-3AD203B41FA5}">
                      <a16:colId xmlns:a16="http://schemas.microsoft.com/office/drawing/2014/main" val="20001"/>
                    </a:ext>
                  </a:extLst>
                </a:gridCol>
                <a:gridCol w="1402100">
                  <a:extLst>
                    <a:ext uri="{9D8B030D-6E8A-4147-A177-3AD203B41FA5}">
                      <a16:colId xmlns:a16="http://schemas.microsoft.com/office/drawing/2014/main" val="20002"/>
                    </a:ext>
                  </a:extLst>
                </a:gridCol>
                <a:gridCol w="1313200">
                  <a:extLst>
                    <a:ext uri="{9D8B030D-6E8A-4147-A177-3AD203B41FA5}">
                      <a16:colId xmlns:a16="http://schemas.microsoft.com/office/drawing/2014/main" val="20003"/>
                    </a:ext>
                  </a:extLst>
                </a:gridCol>
                <a:gridCol w="1436175">
                  <a:extLst>
                    <a:ext uri="{9D8B030D-6E8A-4147-A177-3AD203B41FA5}">
                      <a16:colId xmlns:a16="http://schemas.microsoft.com/office/drawing/2014/main" val="20004"/>
                    </a:ext>
                  </a:extLst>
                </a:gridCol>
                <a:gridCol w="1681500">
                  <a:extLst>
                    <a:ext uri="{9D8B030D-6E8A-4147-A177-3AD203B41FA5}">
                      <a16:colId xmlns:a16="http://schemas.microsoft.com/office/drawing/2014/main" val="20005"/>
                    </a:ext>
                  </a:extLst>
                </a:gridCol>
                <a:gridCol w="1351300">
                  <a:extLst>
                    <a:ext uri="{9D8B030D-6E8A-4147-A177-3AD203B41FA5}">
                      <a16:colId xmlns:a16="http://schemas.microsoft.com/office/drawing/2014/main" val="20006"/>
                    </a:ext>
                  </a:extLst>
                </a:gridCol>
              </a:tblGrid>
              <a:tr h="380275">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Calificación </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Estado </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l"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Capacidad</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ctr" rtl="0">
                        <a:spcBef>
                          <a:spcPts val="0"/>
                        </a:spcBef>
                        <a:spcAft>
                          <a:spcPts val="0"/>
                        </a:spcAft>
                        <a:buNone/>
                      </a:pPr>
                      <a:r>
                        <a:rPr lang="es-ES" sz="1800" b="1">
                          <a:solidFill>
                            <a:schemeClr val="dk1"/>
                          </a:solidFill>
                          <a:latin typeface="Segoe UI Light" panose="020B0502040204020203" pitchFamily="34" charset="0"/>
                          <a:ea typeface="Arial"/>
                          <a:cs typeface="Segoe UI Light" panose="020B0502040204020203" pitchFamily="34" charset="0"/>
                          <a:sym typeface="Arial"/>
                        </a:rPr>
                        <a:t>Vivienda</a:t>
                      </a:r>
                      <a:endParaRPr sz="1800" b="1">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ctr"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Consumo</a:t>
                      </a:r>
                      <a:endParaRPr dirty="0">
                        <a:latin typeface="Segoe UI Light" panose="020B0502040204020203" pitchFamily="34" charset="0"/>
                        <a:cs typeface="Segoe UI Light" panose="020B050204020402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ctr"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 Microcrédito</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marR="0" lvl="0" indent="0" algn="ctr" rtl="0">
                        <a:spcBef>
                          <a:spcPts val="0"/>
                        </a:spcBef>
                        <a:spcAft>
                          <a:spcPts val="0"/>
                        </a:spcAft>
                        <a:buNone/>
                      </a:pPr>
                      <a:r>
                        <a:rPr lang="es-ES" sz="1800" b="1" dirty="0">
                          <a:solidFill>
                            <a:schemeClr val="dk1"/>
                          </a:solidFill>
                          <a:latin typeface="Segoe UI Light" panose="020B0502040204020203" pitchFamily="34" charset="0"/>
                          <a:ea typeface="Arial"/>
                          <a:cs typeface="Segoe UI Light" panose="020B0502040204020203" pitchFamily="34" charset="0"/>
                          <a:sym typeface="Arial"/>
                        </a:rPr>
                        <a:t>Comercial</a:t>
                      </a:r>
                      <a:endParaRPr sz="1800" b="1"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A</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Normal</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Al día</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0</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B</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Aceptable</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En mora</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2 a 5</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1 a 2</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1 a 2</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1 a 3</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C</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Insuficiencia</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En mora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5 a 12</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2 a 3</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2 a 3</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3 a 6</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D</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Significativo</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En mora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12 a 18</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3 a 6</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3 a 4</a:t>
                      </a: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6 a 12</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E</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Irrecuperable</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En mora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Mas de 18</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Mas de 6</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a:solidFill>
                            <a:schemeClr val="dk1"/>
                          </a:solidFill>
                          <a:latin typeface="Segoe UI Light" panose="020B0502040204020203" pitchFamily="34" charset="0"/>
                          <a:ea typeface="Arial"/>
                          <a:cs typeface="Segoe UI Light" panose="020B0502040204020203" pitchFamily="34" charset="0"/>
                          <a:sym typeface="Arial"/>
                        </a:rPr>
                        <a:t>Mas de 4</a:t>
                      </a:r>
                      <a:endParaRPr sz="1800" b="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dirty="0">
                          <a:solidFill>
                            <a:schemeClr val="dk1"/>
                          </a:solidFill>
                          <a:latin typeface="Segoe UI Light" panose="020B0502040204020203" pitchFamily="34" charset="0"/>
                          <a:ea typeface="Arial"/>
                          <a:cs typeface="Segoe UI Light" panose="020B0502040204020203" pitchFamily="34" charset="0"/>
                          <a:sym typeface="Arial"/>
                        </a:rPr>
                        <a:t>Mas de 12</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2" name="Google Shape;162;p11"/>
          <p:cNvSpPr txBox="1"/>
          <p:nvPr/>
        </p:nvSpPr>
        <p:spPr>
          <a:xfrm>
            <a:off x="6112137" y="4010741"/>
            <a:ext cx="5092065" cy="3385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1F3864"/>
                </a:solidFill>
                <a:latin typeface="Segoe UI Light" panose="020B0502040204020203" pitchFamily="34" charset="0"/>
                <a:cs typeface="Segoe UI Light" panose="020B0502040204020203" pitchFamily="34" charset="0"/>
                <a:sym typeface="Arial"/>
              </a:rPr>
              <a:t>Meses en mora de diferentes tipos de crédito</a:t>
            </a:r>
            <a:endParaRPr sz="1200" dirty="0">
              <a:solidFill>
                <a:srgbClr val="1F3864"/>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p:nvPr/>
        </p:nvSpPr>
        <p:spPr>
          <a:xfrm>
            <a:off x="2073019" y="239339"/>
            <a:ext cx="7053942" cy="56076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s-ES" sz="2800" b="1" dirty="0">
                <a:solidFill>
                  <a:schemeClr val="dk1"/>
                </a:solidFill>
                <a:latin typeface="Segoe UI Light" panose="020B0502040204020203" pitchFamily="34" charset="0"/>
                <a:cs typeface="Segoe UI Light" panose="020B0502040204020203" pitchFamily="34" charset="0"/>
                <a:sym typeface="Arial"/>
              </a:rPr>
              <a:t>Plan de mejoramiento</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ts val="28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p:txBody>
      </p:sp>
      <p:graphicFrame>
        <p:nvGraphicFramePr>
          <p:cNvPr id="169" name="Google Shape;169;p12"/>
          <p:cNvGraphicFramePr/>
          <p:nvPr>
            <p:extLst>
              <p:ext uri="{D42A27DB-BD31-4B8C-83A1-F6EECF244321}">
                <p14:modId xmlns:p14="http://schemas.microsoft.com/office/powerpoint/2010/main" val="3243027411"/>
              </p:ext>
            </p:extLst>
          </p:nvPr>
        </p:nvGraphicFramePr>
        <p:xfrm>
          <a:off x="419687" y="878840"/>
          <a:ext cx="11586850" cy="5674480"/>
        </p:xfrm>
        <a:graphic>
          <a:graphicData uri="http://schemas.openxmlformats.org/drawingml/2006/table">
            <a:tbl>
              <a:tblPr firstRow="1" bandRow="1">
                <a:noFill/>
                <a:tableStyleId>{5ADF5F3E-7417-487F-99EA-22782DE16BA4}</a:tableStyleId>
              </a:tblPr>
              <a:tblGrid>
                <a:gridCol w="3956050">
                  <a:extLst>
                    <a:ext uri="{9D8B030D-6E8A-4147-A177-3AD203B41FA5}">
                      <a16:colId xmlns:a16="http://schemas.microsoft.com/office/drawing/2014/main" val="20000"/>
                    </a:ext>
                  </a:extLst>
                </a:gridCol>
                <a:gridCol w="3824600">
                  <a:extLst>
                    <a:ext uri="{9D8B030D-6E8A-4147-A177-3AD203B41FA5}">
                      <a16:colId xmlns:a16="http://schemas.microsoft.com/office/drawing/2014/main" val="20001"/>
                    </a:ext>
                  </a:extLst>
                </a:gridCol>
                <a:gridCol w="3806200">
                  <a:extLst>
                    <a:ext uri="{9D8B030D-6E8A-4147-A177-3AD203B41FA5}">
                      <a16:colId xmlns:a16="http://schemas.microsoft.com/office/drawing/2014/main" val="20002"/>
                    </a:ext>
                  </a:extLst>
                </a:gridCol>
              </a:tblGrid>
              <a:tr h="355600">
                <a:tc>
                  <a:txBody>
                    <a:bodyPr/>
                    <a:lstStyle/>
                    <a:p>
                      <a:pPr marL="0" marR="0" lvl="0" indent="0" algn="ctr" rtl="0">
                        <a:spcBef>
                          <a:spcPts val="0"/>
                        </a:spcBef>
                        <a:spcAft>
                          <a:spcPts val="0"/>
                        </a:spcAft>
                        <a:buNone/>
                      </a:pPr>
                      <a:r>
                        <a:rPr lang="es-ES" sz="2800" b="1" dirty="0">
                          <a:solidFill>
                            <a:srgbClr val="7030A0"/>
                          </a:solidFill>
                          <a:latin typeface="Segoe UI Light" panose="020B0502040204020203" pitchFamily="34" charset="0"/>
                          <a:ea typeface="Arial"/>
                          <a:cs typeface="Segoe UI Light" panose="020B0502040204020203" pitchFamily="34" charset="0"/>
                          <a:sym typeface="Arial"/>
                        </a:rPr>
                        <a:t>Plan  A</a:t>
                      </a:r>
                      <a:endParaRPr sz="2800" b="1" dirty="0">
                        <a:solidFill>
                          <a:srgbClr val="7030A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20000"/>
                        <a:lumOff val="80000"/>
                      </a:schemeClr>
                    </a:solidFill>
                  </a:tcPr>
                </a:tc>
                <a:tc>
                  <a:txBody>
                    <a:bodyPr/>
                    <a:lstStyle/>
                    <a:p>
                      <a:pPr marL="0" marR="0" lvl="0" indent="0" algn="ctr" rtl="0">
                        <a:spcBef>
                          <a:spcPts val="0"/>
                        </a:spcBef>
                        <a:spcAft>
                          <a:spcPts val="0"/>
                        </a:spcAft>
                        <a:buNone/>
                      </a:pPr>
                      <a:r>
                        <a:rPr lang="es-ES" sz="2800" b="1" dirty="0">
                          <a:solidFill>
                            <a:srgbClr val="7030A0"/>
                          </a:solidFill>
                          <a:latin typeface="Segoe UI Light" panose="020B0502040204020203" pitchFamily="34" charset="0"/>
                          <a:ea typeface="Arial"/>
                          <a:cs typeface="Segoe UI Light" panose="020B0502040204020203" pitchFamily="34" charset="0"/>
                          <a:sym typeface="Arial"/>
                        </a:rPr>
                        <a:t>Plan B</a:t>
                      </a:r>
                      <a:endParaRPr sz="2800" b="1" dirty="0">
                        <a:solidFill>
                          <a:srgbClr val="7030A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20000"/>
                        <a:lumOff val="80000"/>
                      </a:schemeClr>
                    </a:solidFill>
                  </a:tcPr>
                </a:tc>
                <a:tc>
                  <a:txBody>
                    <a:bodyPr/>
                    <a:lstStyle/>
                    <a:p>
                      <a:pPr marL="0" marR="0" lvl="0" indent="0" algn="ctr" rtl="0">
                        <a:spcBef>
                          <a:spcPts val="0"/>
                        </a:spcBef>
                        <a:spcAft>
                          <a:spcPts val="0"/>
                        </a:spcAft>
                        <a:buNone/>
                      </a:pPr>
                      <a:r>
                        <a:rPr lang="es-ES" sz="2800" b="1" dirty="0">
                          <a:solidFill>
                            <a:srgbClr val="7030A0"/>
                          </a:solidFill>
                          <a:latin typeface="Segoe UI Light" panose="020B0502040204020203" pitchFamily="34" charset="0"/>
                          <a:ea typeface="Arial"/>
                          <a:cs typeface="Segoe UI Light" panose="020B0502040204020203" pitchFamily="34" charset="0"/>
                          <a:sym typeface="Arial"/>
                        </a:rPr>
                        <a:t>Plan C</a:t>
                      </a:r>
                      <a:endParaRPr sz="2800" b="1" dirty="0">
                        <a:solidFill>
                          <a:srgbClr val="7030A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Pagar cuotas vencidas</a:t>
                      </a: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cumplidos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Continuar con pagos cumplidos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Acuerdo de pago para mora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constantes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Continuar con pagos constantes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Cancelar los créditos adicionales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Iniciar con pagos anticipados</a:t>
                      </a: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anticipados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cumplidos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superiores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superiores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constantes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No caer en impulsos de compras</a:t>
                      </a:r>
                      <a:endParaRPr sz="1800" b="0" dirty="0">
                        <a:solidFill>
                          <a:schemeClr val="dk1"/>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Continuar con su planeación financiera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anticipados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No caer en excesos de créditos</a:t>
                      </a:r>
                      <a:endParaRPr sz="1800" b="0" dirty="0">
                        <a:solidFill>
                          <a:schemeClr val="dk1"/>
                        </a:solidFill>
                        <a:latin typeface="Segoe UI Light" panose="020B0502040204020203" pitchFamily="34" charset="0"/>
                        <a:ea typeface="Arimo"/>
                        <a:cs typeface="Segoe UI Light" panose="020B0502040204020203" pitchFamily="34" charset="0"/>
                        <a:sym typeface="Arim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Brindar asesoría sobre decisiones financieras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Iniciar con pagos superiores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Comenzar con su planeación financiera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rPr>
                        <a:t>Mejorar su cronograma de pagos</a:t>
                      </a: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No caer en impulsos de compras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Cumplir un cronograma de pagos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No caer en excesos de créditos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Buscar asesoría en planeación financiera</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Segoe UI Light" panose="020B0502040204020203" pitchFamily="34" charset="0"/>
                          <a:ea typeface="Arial"/>
                          <a:cs typeface="Segoe UI Light" panose="020B0502040204020203" pitchFamily="34" charset="0"/>
                          <a:sym typeface="Arial"/>
                        </a:rPr>
                        <a:t>Elaborar un cronograma de pagos</a:t>
                      </a: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Segoe UI Light" panose="020B0502040204020203" pitchFamily="34" charset="0"/>
                        <a:ea typeface="Arial"/>
                        <a:cs typeface="Segoe UI Light" panose="020B0502040204020203"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68" name="Google Shape;168;p12"/>
          <p:cNvSpPr/>
          <p:nvPr/>
        </p:nvSpPr>
        <p:spPr>
          <a:xfrm>
            <a:off x="-174172" y="-461665"/>
            <a:ext cx="1187719"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3800" b="1" dirty="0">
                <a:solidFill>
                  <a:srgbClr val="D5DBE5"/>
                </a:solidFill>
                <a:latin typeface="Arial"/>
                <a:ea typeface="Arial"/>
                <a:cs typeface="Arial"/>
                <a:sym typeface="Arial"/>
              </a:rPr>
              <a:t>5</a:t>
            </a:r>
            <a:endParaRPr sz="5400" b="1" cap="none" dirty="0">
              <a:solidFill>
                <a:srgbClr val="D5DBE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678543" y="7286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Promesa de valor</a:t>
            </a:r>
            <a:endParaRPr dirty="0">
              <a:solidFill>
                <a:srgbClr val="7030A0"/>
              </a:solidFill>
              <a:latin typeface="Segoe UI Light" panose="020B0502040204020203" pitchFamily="34" charset="0"/>
              <a:cs typeface="Segoe UI Light" panose="020B0502040204020203" pitchFamily="34" charset="0"/>
            </a:endParaRPr>
          </a:p>
        </p:txBody>
      </p:sp>
      <p:sp>
        <p:nvSpPr>
          <p:cNvPr id="175" name="Google Shape;175;p13"/>
          <p:cNvSpPr txBox="1"/>
          <p:nvPr/>
        </p:nvSpPr>
        <p:spPr>
          <a:xfrm>
            <a:off x="838200" y="1398424"/>
            <a:ext cx="11211339"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No solo es un cuestionario sobre inteligencia financiera es un plan de formación, que le permitirá al usuario ver videos cortos, experiencias exitosas de otros usuarios consejos y ayuda de ser necesario, con </a:t>
            </a:r>
            <a:r>
              <a:rPr lang="es-ES" sz="2400" dirty="0" err="1">
                <a:solidFill>
                  <a:schemeClr val="dk1"/>
                </a:solidFill>
                <a:latin typeface="Segoe UI Light" panose="020B0502040204020203" pitchFamily="34" charset="0"/>
                <a:cs typeface="Segoe UI Light" panose="020B0502040204020203" pitchFamily="34" charset="0"/>
                <a:sym typeface="Arial"/>
              </a:rPr>
              <a:t>tips</a:t>
            </a:r>
            <a:r>
              <a:rPr lang="es-ES" sz="2400" dirty="0">
                <a:solidFill>
                  <a:schemeClr val="dk1"/>
                </a:solidFill>
                <a:latin typeface="Segoe UI Light" panose="020B0502040204020203" pitchFamily="34" charset="0"/>
                <a:cs typeface="Segoe UI Light" panose="020B0502040204020203" pitchFamily="34" charset="0"/>
                <a:sym typeface="Arial"/>
              </a:rPr>
              <a:t> para la reducción de gastos.</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Se podría enlazar con algunos canales financieros para apoyar el proceso</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Al ser </a:t>
            </a:r>
            <a:r>
              <a:rPr lang="es-ES" sz="2400" dirty="0" err="1">
                <a:solidFill>
                  <a:schemeClr val="dk1"/>
                </a:solidFill>
                <a:latin typeface="Segoe UI Light" panose="020B0502040204020203" pitchFamily="34" charset="0"/>
                <a:cs typeface="Segoe UI Light" panose="020B0502040204020203" pitchFamily="34" charset="0"/>
                <a:sym typeface="Arial"/>
              </a:rPr>
              <a:t>gamificado</a:t>
            </a:r>
            <a:r>
              <a:rPr lang="es-ES" sz="2400" dirty="0">
                <a:solidFill>
                  <a:schemeClr val="dk1"/>
                </a:solidFill>
                <a:latin typeface="Segoe UI Light" panose="020B0502040204020203" pitchFamily="34" charset="0"/>
                <a:cs typeface="Segoe UI Light" panose="020B0502040204020203" pitchFamily="34" charset="0"/>
                <a:sym typeface="Arial"/>
              </a:rPr>
              <a:t>, los usuarios que cumplan con el plan propuesto, los usuarios que compartan su experiencia,  pueden obtener premios semanales (por validar), por el contrario quienes no lo hagan podrán tener retos (por validar)  Nota No puede ser monetario. </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Esta es una herramienta didáctica. Los resultados son simplemente una guía para que tome decisiones con respecto a sus inversiones. </a:t>
            </a:r>
            <a:endParaRPr sz="2400" dirty="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78543" y="7286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Restricciones</a:t>
            </a:r>
            <a:endParaRPr dirty="0">
              <a:solidFill>
                <a:srgbClr val="7030A0"/>
              </a:solidFill>
              <a:latin typeface="Segoe UI Light" panose="020B0502040204020203" pitchFamily="34" charset="0"/>
              <a:cs typeface="Segoe UI Light" panose="020B0502040204020203" pitchFamily="34" charset="0"/>
            </a:endParaRPr>
          </a:p>
        </p:txBody>
      </p:sp>
      <p:sp>
        <p:nvSpPr>
          <p:cNvPr id="181" name="Google Shape;181;p14"/>
          <p:cNvSpPr txBox="1"/>
          <p:nvPr/>
        </p:nvSpPr>
        <p:spPr>
          <a:xfrm>
            <a:off x="838200" y="1398424"/>
            <a:ext cx="11211339"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Nivel de información para registrar en una aplicación</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Posibilidad de enlace con otras aplicaciones que requieren pago para consulta</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Respuestas de cuestionarios para clasificación</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Confidencialidad entre usuarios de la aplicación (red de consejos por chat)</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400" dirty="0">
                <a:solidFill>
                  <a:schemeClr val="dk1"/>
                </a:solidFill>
                <a:latin typeface="Segoe UI Light" panose="020B0502040204020203" pitchFamily="34" charset="0"/>
                <a:cs typeface="Segoe UI Light" panose="020B0502040204020203" pitchFamily="34" charset="0"/>
                <a:sym typeface="Arial"/>
              </a:rPr>
              <a:t>Enlaces con otras aplicaciones como calendar de Google (información en red)</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endParaRPr sz="24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spcBef>
                <a:spcPts val="0"/>
              </a:spcBef>
              <a:spcAft>
                <a:spcPts val="0"/>
              </a:spcAft>
              <a:buNone/>
            </a:pPr>
            <a:br>
              <a:rPr lang="es-ES" sz="2400" dirty="0">
                <a:solidFill>
                  <a:schemeClr val="dk1"/>
                </a:solidFill>
                <a:latin typeface="Segoe UI Light" panose="020B0502040204020203" pitchFamily="34" charset="0"/>
                <a:cs typeface="Segoe UI Light" panose="020B0502040204020203" pitchFamily="34" charset="0"/>
                <a:sym typeface="Arial"/>
              </a:rPr>
            </a:br>
            <a:endParaRPr sz="2400" dirty="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678543" y="7286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Documentación relacionada</a:t>
            </a:r>
            <a:endParaRPr dirty="0">
              <a:solidFill>
                <a:srgbClr val="7030A0"/>
              </a:solidFill>
              <a:latin typeface="Segoe UI Light" panose="020B0502040204020203" pitchFamily="34" charset="0"/>
              <a:cs typeface="Segoe UI Light" panose="020B0502040204020203" pitchFamily="34" charset="0"/>
            </a:endParaRPr>
          </a:p>
        </p:txBody>
      </p:sp>
      <p:sp>
        <p:nvSpPr>
          <p:cNvPr id="187" name="Google Shape;187;p15"/>
          <p:cNvSpPr txBox="1"/>
          <p:nvPr/>
        </p:nvSpPr>
        <p:spPr>
          <a:xfrm>
            <a:off x="838200" y="1398424"/>
            <a:ext cx="11211339" cy="537066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u="sng" dirty="0">
                <a:solidFill>
                  <a:srgbClr val="1155CC"/>
                </a:solidFill>
                <a:latin typeface="Segoe UI Light" panose="020B0502040204020203" pitchFamily="34" charset="0"/>
                <a:cs typeface="Segoe UI Light" panose="020B0502040204020203" pitchFamily="34" charset="0"/>
                <a:sym typeface="Arial"/>
                <a:hlinkClick r:id="rId3">
                  <a:extLst>
                    <a:ext uri="{A12FA001-AC4F-418D-AE19-62706E023703}">
                      <ahyp:hlinkClr xmlns:ahyp="http://schemas.microsoft.com/office/drawing/2018/hyperlinkcolor" val="tx"/>
                    </a:ext>
                  </a:extLst>
                </a:hlinkClick>
              </a:rPr>
              <a:t>https://www.aflore.co/</a:t>
            </a:r>
            <a:r>
              <a:rPr lang="es-ES" sz="1800" dirty="0">
                <a:solidFill>
                  <a:srgbClr val="726F70"/>
                </a:solidFill>
                <a:latin typeface="Segoe UI Light" panose="020B0502040204020203" pitchFamily="34" charset="0"/>
                <a:cs typeface="Segoe UI Light" panose="020B0502040204020203" pitchFamily="34" charset="0"/>
                <a:sym typeface="Arial"/>
              </a:rPr>
              <a:t> </a:t>
            </a:r>
            <a:endParaRPr dirty="0">
              <a:latin typeface="Segoe UI Light" panose="020B0502040204020203" pitchFamily="34" charset="0"/>
              <a:cs typeface="Segoe UI Light" panose="020B0502040204020203" pitchFamily="34" charset="0"/>
            </a:endParaRPr>
          </a:p>
          <a:p>
            <a:pPr marL="0" marR="0" lvl="0" indent="0" algn="just" rtl="0">
              <a:spcBef>
                <a:spcPts val="600"/>
              </a:spcBef>
              <a:spcAft>
                <a:spcPts val="0"/>
              </a:spcAft>
              <a:buNone/>
            </a:pPr>
            <a:r>
              <a:rPr lang="es-ES" sz="1800" u="sng" dirty="0">
                <a:solidFill>
                  <a:srgbClr val="0563C1"/>
                </a:solidFill>
                <a:latin typeface="Segoe UI Light" panose="020B0502040204020203" pitchFamily="34" charset="0"/>
                <a:cs typeface="Segoe UI Light" panose="020B0502040204020203" pitchFamily="34" charset="0"/>
                <a:sym typeface="Arial"/>
                <a:hlinkClick r:id="rId4">
                  <a:extLst>
                    <a:ext uri="{A12FA001-AC4F-418D-AE19-62706E023703}">
                      <ahyp:hlinkClr xmlns:ahyp="http://schemas.microsoft.com/office/drawing/2018/hyperlinkcolor" val="tx"/>
                    </a:ext>
                  </a:extLst>
                </a:hlinkClick>
              </a:rPr>
              <a:t>https://www.grupobancolombia.com/personas/productos-servicios/canales-servicio/movil/bancolombia-app/finanzas-dia-a-dia</a:t>
            </a:r>
            <a:r>
              <a:rPr lang="es-ES" sz="1800" dirty="0">
                <a:solidFill>
                  <a:srgbClr val="404040"/>
                </a:solidFill>
                <a:latin typeface="Segoe UI Light" panose="020B0502040204020203" pitchFamily="34" charset="0"/>
                <a:cs typeface="Segoe UI Light" panose="020B0502040204020203" pitchFamily="34" charset="0"/>
                <a:sym typeface="Arial"/>
              </a:rPr>
              <a:t> </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0563C1"/>
                </a:solidFill>
                <a:latin typeface="Segoe UI Light" panose="020B0502040204020203" pitchFamily="34" charset="0"/>
                <a:cs typeface="Segoe UI Light" panose="020B0502040204020203" pitchFamily="34" charset="0"/>
                <a:sym typeface="Arial"/>
                <a:hlinkClick r:id="rId5">
                  <a:extLst>
                    <a:ext uri="{A12FA001-AC4F-418D-AE19-62706E023703}">
                      <ahyp:hlinkClr xmlns:ahyp="http://schemas.microsoft.com/office/drawing/2018/hyperlinkcolor" val="tx"/>
                    </a:ext>
                  </a:extLst>
                </a:hlinkClick>
              </a:rPr>
              <a:t>https://www.bancofinandina.com/finanblog/noticias/2019/12/23/como-te-evaluan-las-centrales-de-riesgo-en-colombia</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0563C1"/>
                </a:solidFill>
                <a:latin typeface="Segoe UI Light" panose="020B0502040204020203" pitchFamily="34" charset="0"/>
                <a:cs typeface="Segoe UI Light" panose="020B0502040204020203" pitchFamily="34" charset="0"/>
                <a:sym typeface="Arial"/>
                <a:hlinkClick r:id="rId6">
                  <a:extLst>
                    <a:ext uri="{A12FA001-AC4F-418D-AE19-62706E023703}">
                      <ahyp:hlinkClr xmlns:ahyp="http://schemas.microsoft.com/office/drawing/2018/hyperlinkcolor" val="tx"/>
                    </a:ext>
                  </a:extLst>
                </a:hlinkClick>
              </a:rPr>
              <a:t>https://www.transunion.co/score-de-credito</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0563C1"/>
                </a:solidFill>
                <a:latin typeface="Segoe UI Light" panose="020B0502040204020203" pitchFamily="34" charset="0"/>
                <a:cs typeface="Segoe UI Light" panose="020B0502040204020203" pitchFamily="34" charset="0"/>
                <a:sym typeface="Arial"/>
                <a:hlinkClick r:id="rId7">
                  <a:extLst>
                    <a:ext uri="{A12FA001-AC4F-418D-AE19-62706E023703}">
                      <ahyp:hlinkClr xmlns:ahyp="http://schemas.microsoft.com/office/drawing/2018/hyperlinkcolor" val="tx"/>
                    </a:ext>
                  </a:extLst>
                </a:hlinkClick>
              </a:rPr>
              <a:t>https://www.midatacredito.com/faq</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0563C1"/>
                </a:solidFill>
                <a:latin typeface="Segoe UI Light" panose="020B0502040204020203" pitchFamily="34" charset="0"/>
                <a:cs typeface="Segoe UI Light" panose="020B0502040204020203" pitchFamily="34" charset="0"/>
                <a:sym typeface="Arial"/>
                <a:hlinkClick r:id="rId8">
                  <a:extLst>
                    <a:ext uri="{A12FA001-AC4F-418D-AE19-62706E023703}">
                      <ahyp:hlinkClr xmlns:ahyp="http://schemas.microsoft.com/office/drawing/2018/hyperlinkcolor" val="tx"/>
                    </a:ext>
                  </a:extLst>
                </a:hlinkClick>
              </a:rPr>
              <a:t>https://www.sabermassermas.com/por-que-mantener-un-buen-perfil-crediticio/</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1155CC"/>
                </a:solidFill>
                <a:latin typeface="Segoe UI Light" panose="020B0502040204020203" pitchFamily="34" charset="0"/>
                <a:cs typeface="Segoe UI Light" panose="020B0502040204020203" pitchFamily="34" charset="0"/>
                <a:sym typeface="Arial"/>
                <a:hlinkClick r:id="rId9">
                  <a:extLst>
                    <a:ext uri="{A12FA001-AC4F-418D-AE19-62706E023703}">
                      <ahyp:hlinkClr xmlns:ahyp="http://schemas.microsoft.com/office/drawing/2018/hyperlinkcolor" val="tx"/>
                    </a:ext>
                  </a:extLst>
                </a:hlinkClick>
              </a:rPr>
              <a:t>https://portal.skandia.com.co/sites/simuladores/simulator.php?simulator=perfilDeInversion</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1155CC"/>
                </a:solidFill>
                <a:latin typeface="Segoe UI Light" panose="020B0502040204020203" pitchFamily="34" charset="0"/>
                <a:cs typeface="Segoe UI Light" panose="020B0502040204020203" pitchFamily="34" charset="0"/>
                <a:sym typeface="Arial"/>
                <a:hlinkClick r:id="rId10">
                  <a:extLst>
                    <a:ext uri="{A12FA001-AC4F-418D-AE19-62706E023703}">
                      <ahyp:hlinkClr xmlns:ahyp="http://schemas.microsoft.com/office/drawing/2018/hyperlinkcolor" val="tx"/>
                    </a:ext>
                  </a:extLst>
                </a:hlinkClick>
              </a:rPr>
              <a:t>https://www.goodhousekeeping.com/life/money/g36572608/best-budgeting-apps/?slide=36</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1155CC"/>
                </a:solidFill>
                <a:latin typeface="Segoe UI Light" panose="020B0502040204020203" pitchFamily="34" charset="0"/>
                <a:cs typeface="Segoe UI Light" panose="020B0502040204020203" pitchFamily="34" charset="0"/>
                <a:sym typeface="Arial"/>
                <a:hlinkClick r:id="rId11">
                  <a:extLst>
                    <a:ext uri="{A12FA001-AC4F-418D-AE19-62706E023703}">
                      <ahyp:hlinkClr xmlns:ahyp="http://schemas.microsoft.com/office/drawing/2018/hyperlinkcolor" val="tx"/>
                    </a:ext>
                  </a:extLst>
                </a:hlinkClick>
              </a:rPr>
              <a:t>https://www.youneedabudget.com/about-us/</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just" rtl="0">
              <a:spcBef>
                <a:spcPts val="600"/>
              </a:spcBef>
              <a:spcAft>
                <a:spcPts val="0"/>
              </a:spcAft>
              <a:buNone/>
            </a:pPr>
            <a:r>
              <a:rPr lang="es-ES" sz="1800" u="sng" dirty="0">
                <a:solidFill>
                  <a:srgbClr val="1155CC"/>
                </a:solidFill>
                <a:latin typeface="Segoe UI Light" panose="020B0502040204020203" pitchFamily="34" charset="0"/>
                <a:cs typeface="Segoe UI Light" panose="020B0502040204020203" pitchFamily="34" charset="0"/>
                <a:sym typeface="Arial"/>
                <a:hlinkClick r:id="rId12">
                  <a:extLst>
                    <a:ext uri="{A12FA001-AC4F-418D-AE19-62706E023703}">
                      <ahyp:hlinkClr xmlns:ahyp="http://schemas.microsoft.com/office/drawing/2018/hyperlinkcolor" val="tx"/>
                    </a:ext>
                  </a:extLst>
                </a:hlinkClick>
              </a:rPr>
              <a:t>https://www.bbva.com/es/manual-para-organizar-las-finanzas-personales/</a:t>
            </a:r>
            <a:endParaRPr sz="18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spcBef>
                <a:spcPts val="600"/>
              </a:spcBef>
              <a:spcAft>
                <a:spcPts val="0"/>
              </a:spcAft>
              <a:buNone/>
            </a:pPr>
            <a:endParaRPr sz="24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spcBef>
                <a:spcPts val="600"/>
              </a:spcBef>
              <a:spcAft>
                <a:spcPts val="0"/>
              </a:spcAft>
              <a:buNone/>
            </a:pPr>
            <a:br>
              <a:rPr lang="es-ES" sz="2400" dirty="0">
                <a:solidFill>
                  <a:schemeClr val="dk1"/>
                </a:solidFill>
                <a:latin typeface="Segoe UI Light" panose="020B0502040204020203" pitchFamily="34" charset="0"/>
                <a:cs typeface="Segoe UI Light" panose="020B0502040204020203" pitchFamily="34" charset="0"/>
                <a:sym typeface="Arial"/>
              </a:rPr>
            </a:br>
            <a:endParaRPr sz="2400" dirty="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6"/>
            <a:ext cx="10515600" cy="8010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s-ES" dirty="0">
                <a:latin typeface="Segoe UI Light" panose="020B0502040204020203" pitchFamily="34" charset="0"/>
                <a:cs typeface="Segoe UI Light" panose="020B0502040204020203" pitchFamily="34" charset="0"/>
              </a:rPr>
              <a:t>¿Quiénes somos? </a:t>
            </a:r>
            <a:endParaRPr dirty="0">
              <a:latin typeface="Segoe UI Light" panose="020B0502040204020203" pitchFamily="34" charset="0"/>
              <a:cs typeface="Segoe UI Light" panose="020B0502040204020203" pitchFamily="34" charset="0"/>
            </a:endParaRPr>
          </a:p>
        </p:txBody>
      </p:sp>
      <p:sp>
        <p:nvSpPr>
          <p:cNvPr id="91" name="Google Shape;91;p2"/>
          <p:cNvSpPr txBox="1"/>
          <p:nvPr/>
        </p:nvSpPr>
        <p:spPr>
          <a:xfrm>
            <a:off x="1298714" y="1690688"/>
            <a:ext cx="9528312" cy="48320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400" dirty="0">
                <a:solidFill>
                  <a:srgbClr val="7030A0"/>
                </a:solidFill>
                <a:latin typeface="Segoe UI Light" panose="020B0502040204020203" pitchFamily="34" charset="0"/>
                <a:cs typeface="Segoe UI Light" panose="020B0502040204020203" pitchFamily="34" charset="0"/>
                <a:sym typeface="Arial"/>
              </a:rPr>
              <a:t>Mujeres Poderosas </a:t>
            </a:r>
            <a:r>
              <a:rPr lang="es-ES" sz="4400" dirty="0" err="1">
                <a:solidFill>
                  <a:srgbClr val="7030A0"/>
                </a:solidFill>
                <a:latin typeface="Segoe UI Light" panose="020B0502040204020203" pitchFamily="34" charset="0"/>
                <a:cs typeface="Segoe UI Light" panose="020B0502040204020203" pitchFamily="34" charset="0"/>
                <a:sym typeface="Arial"/>
              </a:rPr>
              <a:t>MinTic</a:t>
            </a:r>
            <a:endParaRPr sz="4400" dirty="0">
              <a:solidFill>
                <a:srgbClr val="7030A0"/>
              </a:solidFill>
              <a:latin typeface="Segoe UI Light" panose="020B0502040204020203" pitchFamily="34" charset="0"/>
              <a:cs typeface="Segoe UI Light" panose="020B0502040204020203" pitchFamily="34" charset="0"/>
              <a:sym typeface="Arial"/>
            </a:endParaRPr>
          </a:p>
          <a:p>
            <a:pPr marL="0" marR="0" lvl="0" indent="0" algn="ctr" rtl="0">
              <a:spcBef>
                <a:spcPts val="0"/>
              </a:spcBef>
              <a:spcAft>
                <a:spcPts val="0"/>
              </a:spcAft>
              <a:buNone/>
            </a:pPr>
            <a:r>
              <a:rPr lang="es-ES" sz="4400" dirty="0">
                <a:solidFill>
                  <a:schemeClr val="dk1"/>
                </a:solidFill>
                <a:latin typeface="Segoe UI Light" panose="020B0502040204020203" pitchFamily="34" charset="0"/>
                <a:cs typeface="Segoe UI Light" panose="020B0502040204020203" pitchFamily="34" charset="0"/>
                <a:sym typeface="Arial"/>
              </a:rPr>
              <a:t>Abuelas, madres, hijas, hermanas, estudiantes en formación en programación gracias al proyecto del Ministerio TIC con interés en emprender y comprender el mundo de la programación.</a:t>
            </a:r>
            <a:endParaRPr sz="4400" dirty="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90330" y="212109"/>
            <a:ext cx="10515600" cy="10525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Problemas o necesidades que se cubren</a:t>
            </a:r>
            <a:endParaRPr dirty="0">
              <a:solidFill>
                <a:srgbClr val="7030A0"/>
              </a:solidFill>
              <a:latin typeface="Segoe UI Light" panose="020B0502040204020203" pitchFamily="34" charset="0"/>
              <a:cs typeface="Segoe UI Light" panose="020B0502040204020203" pitchFamily="34" charset="0"/>
            </a:endParaRPr>
          </a:p>
        </p:txBody>
      </p:sp>
      <p:sp>
        <p:nvSpPr>
          <p:cNvPr id="97" name="Google Shape;97;p3"/>
          <p:cNvSpPr txBox="1"/>
          <p:nvPr/>
        </p:nvSpPr>
        <p:spPr>
          <a:xfrm>
            <a:off x="689112" y="1359384"/>
            <a:ext cx="11211300" cy="495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Se encuentran </a:t>
            </a:r>
            <a:r>
              <a:rPr lang="es-ES" sz="3600" dirty="0">
                <a:solidFill>
                  <a:schemeClr val="dk1"/>
                </a:solidFill>
                <a:latin typeface="Segoe UI Light" panose="020B0502040204020203" pitchFamily="34" charset="0"/>
                <a:cs typeface="Segoe UI Light" panose="020B0502040204020203" pitchFamily="34" charset="0"/>
              </a:rPr>
              <a:t>más</a:t>
            </a:r>
            <a:r>
              <a:rPr lang="es-ES" sz="3600" dirty="0">
                <a:solidFill>
                  <a:schemeClr val="dk1"/>
                </a:solidFill>
                <a:latin typeface="Segoe UI Light" panose="020B0502040204020203" pitchFamily="34" charset="0"/>
                <a:cs typeface="Segoe UI Light" panose="020B0502040204020203" pitchFamily="34" charset="0"/>
                <a:sym typeface="Arial"/>
              </a:rPr>
              <a:t> de 200 aplicaciones en </a:t>
            </a:r>
            <a:r>
              <a:rPr lang="es-ES" sz="3600" dirty="0" err="1">
                <a:solidFill>
                  <a:schemeClr val="dk1"/>
                </a:solidFill>
                <a:latin typeface="Segoe UI Light" panose="020B0502040204020203" pitchFamily="34" charset="0"/>
                <a:cs typeface="Segoe UI Light" panose="020B0502040204020203" pitchFamily="34" charset="0"/>
                <a:sym typeface="Arial"/>
              </a:rPr>
              <a:t>play</a:t>
            </a:r>
            <a:r>
              <a:rPr lang="es-ES" sz="3600" dirty="0">
                <a:solidFill>
                  <a:schemeClr val="dk1"/>
                </a:solidFill>
                <a:latin typeface="Segoe UI Light" panose="020B0502040204020203" pitchFamily="34" charset="0"/>
                <a:cs typeface="Segoe UI Light" panose="020B0502040204020203" pitchFamily="34" charset="0"/>
                <a:sym typeface="Arial"/>
              </a:rPr>
              <a:t> store relacionadas con finanzas personales. </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La mayoría cuentan con gestión de gastos diarios, categorización de ingresos y gastos. </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Existen aplicaciones creadas por algunos calificadores financieros como </a:t>
            </a:r>
            <a:r>
              <a:rPr lang="es-ES" sz="3600" dirty="0" err="1">
                <a:solidFill>
                  <a:schemeClr val="dk1"/>
                </a:solidFill>
                <a:latin typeface="Segoe UI Light" panose="020B0502040204020203" pitchFamily="34" charset="0"/>
                <a:cs typeface="Segoe UI Light" panose="020B0502040204020203" pitchFamily="34" charset="0"/>
                <a:sym typeface="Arial"/>
              </a:rPr>
              <a:t>EnBanca</a:t>
            </a:r>
            <a:r>
              <a:rPr lang="es-ES" sz="3600" dirty="0">
                <a:solidFill>
                  <a:schemeClr val="dk1"/>
                </a:solidFill>
                <a:latin typeface="Segoe UI Light" panose="020B0502040204020203" pitchFamily="34" charset="0"/>
                <a:cs typeface="Segoe UI Light" panose="020B0502040204020203" pitchFamily="34" charset="0"/>
                <a:sym typeface="Arial"/>
              </a:rPr>
              <a:t> o </a:t>
            </a:r>
            <a:r>
              <a:rPr lang="es-ES" sz="3600" dirty="0" err="1">
                <a:solidFill>
                  <a:schemeClr val="dk1"/>
                </a:solidFill>
                <a:latin typeface="Segoe UI Light" panose="020B0502040204020203" pitchFamily="34" charset="0"/>
                <a:cs typeface="Segoe UI Light" panose="020B0502040204020203" pitchFamily="34" charset="0"/>
                <a:sym typeface="Arial"/>
              </a:rPr>
              <a:t>MidataCrédito</a:t>
            </a:r>
            <a:r>
              <a:rPr lang="es-ES" sz="3600" dirty="0">
                <a:solidFill>
                  <a:schemeClr val="dk1"/>
                </a:solidFill>
                <a:latin typeface="Segoe UI Light" panose="020B0502040204020203" pitchFamily="34" charset="0"/>
                <a:cs typeface="Segoe UI Light" panose="020B0502040204020203" pitchFamily="34" charset="0"/>
                <a:sym typeface="Arial"/>
              </a:rPr>
              <a:t> que generan información sobre el perfil crediticio con información de centrales de riesgo.</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br>
              <a:rPr lang="es-ES" sz="1400" dirty="0">
                <a:solidFill>
                  <a:schemeClr val="dk1"/>
                </a:solidFill>
                <a:latin typeface="Segoe UI Light" panose="020B0502040204020203" pitchFamily="34" charset="0"/>
                <a:cs typeface="Segoe UI Light" panose="020B0502040204020203" pitchFamily="34" charset="0"/>
                <a:sym typeface="Arial"/>
              </a:rPr>
            </a:br>
            <a:endParaRPr sz="1400" dirty="0">
              <a:solidFill>
                <a:schemeClr val="dk1"/>
              </a:solidFill>
              <a:latin typeface="Segoe UI Light" panose="020B0502040204020203" pitchFamily="34" charset="0"/>
              <a:cs typeface="Segoe UI Light" panose="020B0502040204020203"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Beneficios que se obtienen</a:t>
            </a:r>
            <a:endParaRPr dirty="0">
              <a:latin typeface="Segoe UI Light" panose="020B0502040204020203" pitchFamily="34" charset="0"/>
              <a:cs typeface="Segoe UI Light" panose="020B0502040204020203" pitchFamily="34" charset="0"/>
            </a:endParaRPr>
          </a:p>
        </p:txBody>
      </p:sp>
      <p:sp>
        <p:nvSpPr>
          <p:cNvPr id="103" name="Google Shape;103;p4"/>
          <p:cNvSpPr txBox="1"/>
          <p:nvPr/>
        </p:nvSpPr>
        <p:spPr>
          <a:xfrm>
            <a:off x="838200" y="1325563"/>
            <a:ext cx="11140440" cy="4185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Aplicación diferentes a un listado de gastos e ingresos</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Aplicación que permita jugar a medida que se cumplen retos o </a:t>
            </a:r>
            <a:r>
              <a:rPr lang="es-ES" sz="3600" dirty="0">
                <a:solidFill>
                  <a:schemeClr val="dk1"/>
                </a:solidFill>
                <a:latin typeface="Segoe UI Light" panose="020B0502040204020203" pitchFamily="34" charset="0"/>
                <a:cs typeface="Segoe UI Light" panose="020B0502040204020203" pitchFamily="34" charset="0"/>
              </a:rPr>
              <a:t>consejos de otros </a:t>
            </a:r>
            <a:r>
              <a:rPr lang="es-ES" sz="3600" dirty="0">
                <a:solidFill>
                  <a:schemeClr val="dk1"/>
                </a:solidFill>
                <a:latin typeface="Segoe UI Light" panose="020B0502040204020203" pitchFamily="34" charset="0"/>
                <a:cs typeface="Segoe UI Light" panose="020B0502040204020203" pitchFamily="34" charset="0"/>
                <a:sym typeface="Arial"/>
              </a:rPr>
              <a:t>usuarios.</a:t>
            </a: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rPr>
              <a:t>Aplicación que permita contar con recomendaciones específicas a su caso según el plan sugerido.</a:t>
            </a: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rPr>
              <a:t>Aplicación que brinde consejos de personas con casos similares con experiencias por compartir.</a:t>
            </a:r>
          </a:p>
          <a:p>
            <a:pPr marL="0" marR="0" lvl="0" indent="0" algn="l" rtl="0">
              <a:spcBef>
                <a:spcPts val="0"/>
              </a:spcBef>
              <a:spcAft>
                <a:spcPts val="0"/>
              </a:spcAft>
              <a:buNone/>
            </a:pPr>
            <a:endParaRPr lang="es-CO" dirty="0">
              <a:latin typeface="Segoe UI Light" panose="020B0502040204020203" pitchFamily="34" charset="0"/>
              <a:cs typeface="Segoe UI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599661" y="20609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Soluciones que se aportan</a:t>
            </a:r>
            <a:endParaRPr dirty="0">
              <a:solidFill>
                <a:srgbClr val="7030A0"/>
              </a:solidFill>
              <a:latin typeface="Segoe UI Light" panose="020B0502040204020203" pitchFamily="34" charset="0"/>
              <a:cs typeface="Segoe UI Light" panose="020B0502040204020203" pitchFamily="34" charset="0"/>
            </a:endParaRPr>
          </a:p>
        </p:txBody>
      </p:sp>
      <p:sp>
        <p:nvSpPr>
          <p:cNvPr id="109" name="Google Shape;109;p5"/>
          <p:cNvSpPr txBox="1"/>
          <p:nvPr/>
        </p:nvSpPr>
        <p:spPr>
          <a:xfrm>
            <a:off x="861390" y="1372005"/>
            <a:ext cx="11078819"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Brindar información rápida y gratuita sobre el perfil crediticio.</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Analizar el resultado, no solo de su perfil, sino la calificación de sus obligaciones según criterios financieros.</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Establecer un plan de acción enfocado en su mejoramiento con acompañamiento de otros usuarios que se encuentran en calificaciones superiores</a:t>
            </a:r>
            <a:r>
              <a:rPr lang="es-ES" sz="3600" dirty="0">
                <a:solidFill>
                  <a:schemeClr val="dk1"/>
                </a:solidFill>
                <a:latin typeface="Segoe UI Light" panose="020B0502040204020203" pitchFamily="34" charset="0"/>
                <a:cs typeface="Segoe UI Light" panose="020B0502040204020203" pitchFamily="34" charset="0"/>
              </a:rPr>
              <a:t>( por ejemplo </a:t>
            </a:r>
            <a:r>
              <a:rPr lang="es-ES" sz="3600" dirty="0">
                <a:solidFill>
                  <a:schemeClr val="dk1"/>
                </a:solidFill>
                <a:latin typeface="Segoe UI Light" panose="020B0502040204020203" pitchFamily="34" charset="0"/>
                <a:cs typeface="Segoe UI Light" panose="020B0502040204020203" pitchFamily="34" charset="0"/>
                <a:sym typeface="Arial"/>
              </a:rPr>
              <a:t>gracias al Chat del juego)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p:nvPr/>
        </p:nvSpPr>
        <p:spPr>
          <a:xfrm>
            <a:off x="609599" y="1447154"/>
            <a:ext cx="11383500" cy="48320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dirty="0">
                <a:solidFill>
                  <a:schemeClr val="dk1"/>
                </a:solidFill>
                <a:latin typeface="Segoe UI Light" panose="020B0502040204020203" pitchFamily="34" charset="0"/>
                <a:cs typeface="Segoe UI Light" panose="020B0502040204020203" pitchFamily="34" charset="0"/>
                <a:sym typeface="Arial"/>
              </a:rPr>
              <a:t>Cuando pensamos en finanzas, se nos viene a la cabeza números, operaciones, conceptos complicados que no podemos entender, muchas veces nos conformamos con recibir el sueldo y pagar deudas y obligaciones, damos por hecho que no hay dinero para diversión, para esparcimiento. Grandes proyectos y educarnos en el ámbito financiero nos puede llegar a parecer inalcanzable y aburrido, es por esto que nuestro grupo concibió la idea de llegar a las personas a través del aprendizaje, mediante un proceso pedagógico como la lúdica, una estrategia metodológica que nos permitirá abordar temas como nuestro perfil financiero, organización de nuestras finanzas personales y cómo podemos obtener más ingresos mediante proyectos de inversión.</a:t>
            </a:r>
            <a:endParaRPr sz="2800" dirty="0">
              <a:solidFill>
                <a:schemeClr val="dk1"/>
              </a:solidFill>
              <a:latin typeface="Segoe UI Light" panose="020B0502040204020203" pitchFamily="34" charset="0"/>
              <a:cs typeface="Segoe UI Light" panose="020B0502040204020203" pitchFamily="34" charset="0"/>
              <a:sym typeface="Arial"/>
            </a:endParaRPr>
          </a:p>
        </p:txBody>
      </p:sp>
      <p:sp>
        <p:nvSpPr>
          <p:cNvPr id="115" name="Google Shape;115;p6"/>
          <p:cNvSpPr txBox="1">
            <a:spLocks noGrp="1"/>
          </p:cNvSpPr>
          <p:nvPr>
            <p:ph type="title"/>
          </p:nvPr>
        </p:nvSpPr>
        <p:spPr>
          <a:xfrm>
            <a:off x="480391" y="1215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Por qué nuestro proyecto es el idóneo</a:t>
            </a:r>
            <a:endParaRPr dirty="0">
              <a:solidFill>
                <a:srgbClr val="7030A0"/>
              </a:solidFill>
              <a:latin typeface="Segoe UI Light" panose="020B0502040204020203" pitchFamily="34" charset="0"/>
              <a:cs typeface="Segoe UI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Arial"/>
              <a:buNone/>
            </a:pPr>
            <a:r>
              <a:rPr lang="es-ES" dirty="0">
                <a:solidFill>
                  <a:srgbClr val="7030A0"/>
                </a:solidFill>
                <a:latin typeface="Segoe UI Light" panose="020B0502040204020203" pitchFamily="34" charset="0"/>
                <a:cs typeface="Segoe UI Light" panose="020B0502040204020203" pitchFamily="34" charset="0"/>
              </a:rPr>
              <a:t>Llamada a la acción</a:t>
            </a:r>
            <a:endParaRPr dirty="0">
              <a:latin typeface="Segoe UI Light" panose="020B0502040204020203" pitchFamily="34" charset="0"/>
              <a:cs typeface="Segoe UI Light" panose="020B0502040204020203" pitchFamily="34" charset="0"/>
            </a:endParaRPr>
          </a:p>
        </p:txBody>
      </p:sp>
      <p:sp>
        <p:nvSpPr>
          <p:cNvPr id="121" name="Google Shape;121;p7"/>
          <p:cNvSpPr txBox="1"/>
          <p:nvPr/>
        </p:nvSpPr>
        <p:spPr>
          <a:xfrm>
            <a:off x="838200" y="1571418"/>
            <a:ext cx="1051559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dirty="0">
                <a:solidFill>
                  <a:schemeClr val="dk1"/>
                </a:solidFill>
                <a:latin typeface="Segoe UI Light" panose="020B0502040204020203" pitchFamily="34" charset="0"/>
                <a:cs typeface="Segoe UI Light" panose="020B0502040204020203" pitchFamily="34" charset="0"/>
                <a:sym typeface="Arial"/>
              </a:rPr>
              <a:t>Mejoramiento del perfil financiero mediante el juego </a:t>
            </a:r>
            <a:r>
              <a:rPr lang="es-ES" sz="3600" dirty="0" err="1">
                <a:solidFill>
                  <a:srgbClr val="FF0000"/>
                </a:solidFill>
                <a:latin typeface="Segoe UI Light" panose="020B0502040204020203" pitchFamily="34" charset="0"/>
                <a:cs typeface="Segoe UI Light" panose="020B0502040204020203" pitchFamily="34" charset="0"/>
                <a:sym typeface="Arial"/>
              </a:rPr>
              <a:t>Financial</a:t>
            </a:r>
            <a:r>
              <a:rPr lang="es-ES" sz="3600" dirty="0">
                <a:solidFill>
                  <a:srgbClr val="FF0000"/>
                </a:solidFill>
                <a:latin typeface="Segoe UI Light" panose="020B0502040204020203" pitchFamily="34" charset="0"/>
                <a:cs typeface="Segoe UI Light" panose="020B0502040204020203" pitchFamily="34" charset="0"/>
                <a:sym typeface="Arial"/>
              </a:rPr>
              <a:t> </a:t>
            </a:r>
            <a:r>
              <a:rPr lang="es-ES" sz="3600" dirty="0" err="1">
                <a:solidFill>
                  <a:srgbClr val="FF0000"/>
                </a:solidFill>
                <a:latin typeface="Segoe UI Light" panose="020B0502040204020203" pitchFamily="34" charset="0"/>
                <a:cs typeface="Segoe UI Light" panose="020B0502040204020203" pitchFamily="34" charset="0"/>
                <a:sym typeface="Arial"/>
              </a:rPr>
              <a:t>kingdom</a:t>
            </a:r>
            <a:r>
              <a:rPr lang="es-ES" sz="3600" dirty="0">
                <a:solidFill>
                  <a:srgbClr val="FF0000"/>
                </a:solidFill>
                <a:latin typeface="Segoe UI Light" panose="020B0502040204020203" pitchFamily="34" charset="0"/>
                <a:cs typeface="Segoe UI Light" panose="020B0502040204020203" pitchFamily="34" charset="0"/>
                <a:sym typeface="Arial"/>
              </a:rPr>
              <a:t> </a:t>
            </a:r>
            <a:r>
              <a:rPr lang="es-ES" sz="3600" dirty="0">
                <a:solidFill>
                  <a:schemeClr val="dk1"/>
                </a:solidFill>
                <a:latin typeface="Segoe UI Light" panose="020B0502040204020203" pitchFamily="34" charset="0"/>
                <a:cs typeface="Segoe UI Light" panose="020B0502040204020203" pitchFamily="34" charset="0"/>
                <a:sym typeface="Arial"/>
              </a:rPr>
              <a:t>el cual comprende 5 pasos:</a:t>
            </a:r>
            <a:endParaRPr dirty="0">
              <a:latin typeface="Segoe UI Light" panose="020B0502040204020203" pitchFamily="34" charset="0"/>
              <a:cs typeface="Segoe UI Light" panose="020B0502040204020203" pitchFamily="34" charset="0"/>
            </a:endParaRPr>
          </a:p>
          <a:p>
            <a:pPr marL="742950" marR="0" lvl="0" indent="-742950" algn="l" rtl="0">
              <a:spcBef>
                <a:spcPts val="0"/>
              </a:spcBef>
              <a:spcAft>
                <a:spcPts val="0"/>
              </a:spcAft>
              <a:buClr>
                <a:schemeClr val="dk1"/>
              </a:buClr>
              <a:buSzPts val="3600"/>
              <a:buFont typeface="Arial"/>
              <a:buAutoNum type="arabicPeriod"/>
            </a:pPr>
            <a:r>
              <a:rPr lang="es-ES" sz="3600" dirty="0">
                <a:solidFill>
                  <a:schemeClr val="dk1"/>
                </a:solidFill>
                <a:latin typeface="Segoe UI Light" panose="020B0502040204020203" pitchFamily="34" charset="0"/>
                <a:cs typeface="Segoe UI Light" panose="020B0502040204020203" pitchFamily="34" charset="0"/>
                <a:sym typeface="Arial"/>
              </a:rPr>
              <a:t>Conocer el cliente o usuario</a:t>
            </a:r>
            <a:endParaRPr dirty="0">
              <a:latin typeface="Segoe UI Light" panose="020B0502040204020203" pitchFamily="34" charset="0"/>
              <a:cs typeface="Segoe UI Light" panose="020B0502040204020203" pitchFamily="34" charset="0"/>
            </a:endParaRPr>
          </a:p>
          <a:p>
            <a:pPr marL="742950" marR="0" lvl="0" indent="-742950" algn="l" rtl="0">
              <a:spcBef>
                <a:spcPts val="0"/>
              </a:spcBef>
              <a:spcAft>
                <a:spcPts val="0"/>
              </a:spcAft>
              <a:buClr>
                <a:schemeClr val="dk1"/>
              </a:buClr>
              <a:buSzPts val="3600"/>
              <a:buFont typeface="Arial"/>
              <a:buAutoNum type="arabicPeriod"/>
            </a:pPr>
            <a:r>
              <a:rPr lang="es-ES" sz="3600" dirty="0">
                <a:solidFill>
                  <a:schemeClr val="dk1"/>
                </a:solidFill>
                <a:latin typeface="Segoe UI Light" panose="020B0502040204020203" pitchFamily="34" charset="0"/>
                <a:cs typeface="Segoe UI Light" panose="020B0502040204020203" pitchFamily="34" charset="0"/>
                <a:sym typeface="Arial"/>
              </a:rPr>
              <a:t>Conocer sus finanzas actuales</a:t>
            </a:r>
            <a:endParaRPr dirty="0">
              <a:latin typeface="Segoe UI Light" panose="020B0502040204020203" pitchFamily="34" charset="0"/>
              <a:cs typeface="Segoe UI Light" panose="020B0502040204020203" pitchFamily="34" charset="0"/>
            </a:endParaRPr>
          </a:p>
          <a:p>
            <a:pPr marL="742950" marR="0" lvl="0" indent="-742950" algn="l" rtl="0">
              <a:spcBef>
                <a:spcPts val="0"/>
              </a:spcBef>
              <a:spcAft>
                <a:spcPts val="0"/>
              </a:spcAft>
              <a:buClr>
                <a:schemeClr val="dk1"/>
              </a:buClr>
              <a:buSzPts val="3600"/>
              <a:buFont typeface="Arial"/>
              <a:buAutoNum type="arabicPeriod"/>
            </a:pPr>
            <a:r>
              <a:rPr lang="es-ES" sz="3600" dirty="0">
                <a:solidFill>
                  <a:schemeClr val="dk1"/>
                </a:solidFill>
                <a:latin typeface="Segoe UI Light" panose="020B0502040204020203" pitchFamily="34" charset="0"/>
                <a:cs typeface="Segoe UI Light" panose="020B0502040204020203" pitchFamily="34" charset="0"/>
                <a:sym typeface="Arial"/>
              </a:rPr>
              <a:t>Aplicación de un estudio de crédito</a:t>
            </a:r>
            <a:endParaRPr dirty="0">
              <a:latin typeface="Segoe UI Light" panose="020B0502040204020203" pitchFamily="34" charset="0"/>
              <a:cs typeface="Segoe UI Light" panose="020B0502040204020203" pitchFamily="34" charset="0"/>
            </a:endParaRPr>
          </a:p>
          <a:p>
            <a:pPr marL="742950" marR="0" lvl="0" indent="-742950" algn="l" rtl="0">
              <a:spcBef>
                <a:spcPts val="0"/>
              </a:spcBef>
              <a:spcAft>
                <a:spcPts val="0"/>
              </a:spcAft>
              <a:buClr>
                <a:schemeClr val="dk1"/>
              </a:buClr>
              <a:buSzPts val="3600"/>
              <a:buFont typeface="Arial"/>
              <a:buAutoNum type="arabicPeriod"/>
            </a:pPr>
            <a:r>
              <a:rPr lang="es-ES" sz="3600" dirty="0">
                <a:solidFill>
                  <a:schemeClr val="dk1"/>
                </a:solidFill>
                <a:latin typeface="Segoe UI Light" panose="020B0502040204020203" pitchFamily="34" charset="0"/>
                <a:cs typeface="Segoe UI Light" panose="020B0502040204020203" pitchFamily="34" charset="0"/>
                <a:sym typeface="Arial"/>
              </a:rPr>
              <a:t>Análisis general del resultado de crédito</a:t>
            </a:r>
            <a:endParaRPr dirty="0">
              <a:latin typeface="Segoe UI Light" panose="020B0502040204020203" pitchFamily="34" charset="0"/>
              <a:cs typeface="Segoe UI Light" panose="020B0502040204020203" pitchFamily="34" charset="0"/>
            </a:endParaRPr>
          </a:p>
          <a:p>
            <a:pPr marL="742950" marR="0" lvl="0" indent="-742950" algn="l" rtl="0">
              <a:spcBef>
                <a:spcPts val="0"/>
              </a:spcBef>
              <a:spcAft>
                <a:spcPts val="0"/>
              </a:spcAft>
              <a:buClr>
                <a:schemeClr val="dk1"/>
              </a:buClr>
              <a:buSzPts val="3600"/>
              <a:buFont typeface="Arial"/>
              <a:buAutoNum type="arabicPeriod"/>
            </a:pPr>
            <a:r>
              <a:rPr lang="es-ES" sz="3600" dirty="0">
                <a:solidFill>
                  <a:schemeClr val="dk1"/>
                </a:solidFill>
                <a:latin typeface="Segoe UI Light" panose="020B0502040204020203" pitchFamily="34" charset="0"/>
                <a:cs typeface="Segoe UI Light" panose="020B0502040204020203" pitchFamily="34" charset="0"/>
                <a:sym typeface="Arial"/>
              </a:rPr>
              <a:t>Propuesta de un plan de mejoramiento</a:t>
            </a:r>
            <a:endParaRPr dirty="0">
              <a:latin typeface="Segoe UI Light" panose="020B0502040204020203" pitchFamily="34" charset="0"/>
              <a:cs typeface="Segoe UI Light"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143825" y="119669"/>
            <a:ext cx="3960964" cy="61956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s-ES" sz="2800" b="1" dirty="0">
                <a:latin typeface="Segoe UI Light" panose="020B0502040204020203" pitchFamily="34" charset="0"/>
                <a:cs typeface="Segoe UI Light" panose="020B0502040204020203" pitchFamily="34" charset="0"/>
              </a:rPr>
              <a:t>Cliente:</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Edad</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Interés</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	- Conocer</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	- Aplicar a crédito</a:t>
            </a:r>
            <a:br>
              <a:rPr lang="es-ES" sz="2800" dirty="0">
                <a:latin typeface="Segoe UI Light" panose="020B0502040204020203" pitchFamily="34" charset="0"/>
                <a:cs typeface="Segoe UI Light" panose="020B0502040204020203" pitchFamily="34" charset="0"/>
              </a:rPr>
            </a:br>
            <a:br>
              <a:rPr lang="es-ES" sz="2800" dirty="0">
                <a:latin typeface="Segoe UI Light" panose="020B0502040204020203" pitchFamily="34" charset="0"/>
                <a:cs typeface="Segoe UI Light" panose="020B0502040204020203" pitchFamily="34" charset="0"/>
              </a:rPr>
            </a:br>
            <a:r>
              <a:rPr lang="es-ES" sz="2800" strike="sngStrike" dirty="0">
                <a:solidFill>
                  <a:srgbClr val="FF0000"/>
                </a:solidFill>
                <a:latin typeface="Segoe UI Light" panose="020B0502040204020203" pitchFamily="34" charset="0"/>
                <a:cs typeface="Segoe UI Light" panose="020B0502040204020203" pitchFamily="34" charset="0"/>
              </a:rPr>
              <a:t>Duración proyecto de mejora</a:t>
            </a:r>
            <a:br>
              <a:rPr lang="es-ES" sz="2800" dirty="0">
                <a:latin typeface="Segoe UI Light" panose="020B0502040204020203" pitchFamily="34" charset="0"/>
                <a:cs typeface="Segoe UI Light" panose="020B0502040204020203" pitchFamily="34" charset="0"/>
              </a:rPr>
            </a:b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Historial crediticio previo</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	Fecha del análisis</a:t>
            </a:r>
            <a:br>
              <a:rPr lang="es-ES" sz="2800" dirty="0">
                <a:latin typeface="Segoe UI Light" panose="020B0502040204020203" pitchFamily="34" charset="0"/>
                <a:cs typeface="Segoe UI Light" panose="020B0502040204020203" pitchFamily="34" charset="0"/>
              </a:rPr>
            </a:br>
            <a:r>
              <a:rPr lang="es-ES" sz="2800" dirty="0">
                <a:latin typeface="Segoe UI Light" panose="020B0502040204020203" pitchFamily="34" charset="0"/>
                <a:cs typeface="Segoe UI Light" panose="020B0502040204020203" pitchFamily="34" charset="0"/>
              </a:rPr>
              <a:t>	Calificación</a:t>
            </a:r>
            <a:br>
              <a:rPr lang="es-ES" sz="2800" dirty="0">
                <a:latin typeface="Segoe UI Light" panose="020B0502040204020203" pitchFamily="34" charset="0"/>
                <a:cs typeface="Segoe UI Light" panose="020B0502040204020203" pitchFamily="34" charset="0"/>
              </a:rPr>
            </a:br>
            <a:br>
              <a:rPr lang="es-ES" sz="2800" dirty="0">
                <a:solidFill>
                  <a:srgbClr val="FF0000"/>
                </a:solidFill>
                <a:latin typeface="Segoe UI Light" panose="020B0502040204020203" pitchFamily="34" charset="0"/>
                <a:cs typeface="Segoe UI Light" panose="020B0502040204020203" pitchFamily="34" charset="0"/>
              </a:rPr>
            </a:br>
            <a:r>
              <a:rPr lang="es-ES" sz="2800" dirty="0">
                <a:solidFill>
                  <a:srgbClr val="FF0000"/>
                </a:solidFill>
                <a:latin typeface="Segoe UI Light" panose="020B0502040204020203" pitchFamily="34" charset="0"/>
                <a:cs typeface="Segoe UI Light" panose="020B0502040204020203" pitchFamily="34" charset="0"/>
              </a:rPr>
              <a:t> 	</a:t>
            </a:r>
            <a:endParaRPr sz="2800" dirty="0">
              <a:solidFill>
                <a:srgbClr val="FF0000"/>
              </a:solidFill>
              <a:latin typeface="Segoe UI Light" panose="020B0502040204020203" pitchFamily="34" charset="0"/>
              <a:cs typeface="Segoe UI Light" panose="020B0502040204020203" pitchFamily="34" charset="0"/>
            </a:endParaRPr>
          </a:p>
        </p:txBody>
      </p:sp>
      <p:sp>
        <p:nvSpPr>
          <p:cNvPr id="127" name="Google Shape;127;p8"/>
          <p:cNvSpPr/>
          <p:nvPr/>
        </p:nvSpPr>
        <p:spPr>
          <a:xfrm>
            <a:off x="10969501" y="-336763"/>
            <a:ext cx="1187719"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3800" b="1" dirty="0">
                <a:solidFill>
                  <a:srgbClr val="D5DBE5"/>
                </a:solidFill>
                <a:latin typeface="Arial"/>
                <a:ea typeface="Arial"/>
                <a:cs typeface="Arial"/>
                <a:sym typeface="Arial"/>
              </a:rPr>
              <a:t>1</a:t>
            </a:r>
            <a:endParaRPr sz="5400" b="1" dirty="0">
              <a:solidFill>
                <a:srgbClr val="D5DBE5"/>
              </a:solidFill>
              <a:latin typeface="Arial"/>
              <a:ea typeface="Arial"/>
              <a:cs typeface="Arial"/>
              <a:sym typeface="Arial"/>
            </a:endParaRPr>
          </a:p>
        </p:txBody>
      </p:sp>
      <p:sp>
        <p:nvSpPr>
          <p:cNvPr id="128" name="Google Shape;128;p8"/>
          <p:cNvSpPr txBox="1"/>
          <p:nvPr/>
        </p:nvSpPr>
        <p:spPr>
          <a:xfrm>
            <a:off x="5856935" y="4572273"/>
            <a:ext cx="6335065"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rgbClr val="7030A0"/>
                </a:solidFill>
                <a:latin typeface="Segoe UI Light" panose="020B0502040204020203" pitchFamily="34" charset="0"/>
                <a:cs typeface="Segoe UI Light" panose="020B0502040204020203" pitchFamily="34" charset="0"/>
                <a:sym typeface="Arial"/>
              </a:rPr>
              <a:t>Con conocimiento historial </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800" dirty="0">
                <a:solidFill>
                  <a:schemeClr val="dk1"/>
                </a:solidFill>
                <a:latin typeface="Segoe UI Light" panose="020B0502040204020203" pitchFamily="34" charset="0"/>
                <a:cs typeface="Segoe UI Light" panose="020B0502040204020203" pitchFamily="34" charset="0"/>
                <a:sym typeface="Arial"/>
              </a:rPr>
              <a:t>Acción </a:t>
            </a:r>
            <a:br>
              <a:rPr lang="es-ES" sz="2800" dirty="0">
                <a:solidFill>
                  <a:schemeClr val="dk1"/>
                </a:solidFill>
                <a:latin typeface="Segoe UI Light" panose="020B0502040204020203" pitchFamily="34" charset="0"/>
                <a:cs typeface="Segoe UI Light" panose="020B0502040204020203" pitchFamily="34" charset="0"/>
                <a:sym typeface="Arial"/>
              </a:rPr>
            </a:br>
            <a:r>
              <a:rPr lang="es-ES" sz="2800" dirty="0">
                <a:solidFill>
                  <a:schemeClr val="dk1"/>
                </a:solidFill>
                <a:latin typeface="Segoe UI Light" panose="020B0502040204020203" pitchFamily="34" charset="0"/>
                <a:cs typeface="Segoe UI Light" panose="020B0502040204020203" pitchFamily="34" charset="0"/>
                <a:sym typeface="Arial"/>
              </a:rPr>
              <a:t>	Análisis de resultado  Paso 4</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800" dirty="0">
                <a:solidFill>
                  <a:schemeClr val="dk1"/>
                </a:solidFill>
                <a:latin typeface="Segoe UI Light" panose="020B0502040204020203" pitchFamily="34" charset="0"/>
                <a:cs typeface="Segoe UI Light" panose="020B0502040204020203" pitchFamily="34" charset="0"/>
                <a:sym typeface="Arial"/>
              </a:rPr>
              <a:t>	Plan de mejoramiento  Paso 5</a:t>
            </a:r>
            <a:endParaRPr sz="2800" dirty="0">
              <a:solidFill>
                <a:schemeClr val="dk1"/>
              </a:solidFill>
              <a:latin typeface="Segoe UI Light" panose="020B0502040204020203" pitchFamily="34" charset="0"/>
              <a:cs typeface="Segoe UI Light" panose="020B0502040204020203" pitchFamily="34" charset="0"/>
              <a:sym typeface="Arial"/>
            </a:endParaRPr>
          </a:p>
        </p:txBody>
      </p:sp>
      <p:cxnSp>
        <p:nvCxnSpPr>
          <p:cNvPr id="129" name="Google Shape;129;p8"/>
          <p:cNvCxnSpPr>
            <a:cxnSpLocks/>
            <a:endCxn id="128" idx="1"/>
          </p:cNvCxnSpPr>
          <p:nvPr/>
        </p:nvCxnSpPr>
        <p:spPr>
          <a:xfrm>
            <a:off x="3010486" y="5069118"/>
            <a:ext cx="2846449" cy="411076"/>
          </a:xfrm>
          <a:prstGeom prst="bentConnector3">
            <a:avLst>
              <a:gd name="adj1" fmla="val 578"/>
            </a:avLst>
          </a:prstGeom>
          <a:noFill/>
          <a:ln w="57150" cap="flat" cmpd="sng">
            <a:solidFill>
              <a:srgbClr val="8DA9DB"/>
            </a:solidFill>
            <a:prstDash val="solid"/>
            <a:miter lim="800000"/>
            <a:headEnd type="none" w="sm" len="sm"/>
            <a:tailEnd type="triangle" w="med" len="med"/>
          </a:ln>
        </p:spPr>
      </p:cxnSp>
      <p:cxnSp>
        <p:nvCxnSpPr>
          <p:cNvPr id="130" name="Google Shape;130;p8"/>
          <p:cNvCxnSpPr/>
          <p:nvPr/>
        </p:nvCxnSpPr>
        <p:spPr>
          <a:xfrm rot="10800000" flipH="1">
            <a:off x="3840480" y="2834720"/>
            <a:ext cx="2146500" cy="902400"/>
          </a:xfrm>
          <a:prstGeom prst="bentConnector3">
            <a:avLst>
              <a:gd name="adj1" fmla="val 1007"/>
            </a:avLst>
          </a:prstGeom>
          <a:noFill/>
          <a:ln w="57150" cap="flat" cmpd="sng">
            <a:solidFill>
              <a:srgbClr val="8DA9DB"/>
            </a:solidFill>
            <a:prstDash val="solid"/>
            <a:miter lim="800000"/>
            <a:headEnd type="none" w="sm" len="sm"/>
            <a:tailEnd type="triangle" w="med" len="med"/>
          </a:ln>
        </p:spPr>
      </p:cxnSp>
      <p:sp>
        <p:nvSpPr>
          <p:cNvPr id="131" name="Google Shape;131;p8"/>
          <p:cNvSpPr txBox="1"/>
          <p:nvPr/>
        </p:nvSpPr>
        <p:spPr>
          <a:xfrm>
            <a:off x="5986832" y="2521059"/>
            <a:ext cx="60960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rgbClr val="7030A0"/>
                </a:solidFill>
                <a:latin typeface="Segoe UI Light" panose="020B0502040204020203" pitchFamily="34" charset="0"/>
                <a:cs typeface="Segoe UI Light" panose="020B0502040204020203" pitchFamily="34" charset="0"/>
                <a:sym typeface="Arial"/>
              </a:rPr>
              <a:t>Sin conocimiento historial  </a:t>
            </a:r>
            <a:r>
              <a:rPr lang="es-ES" sz="2800" dirty="0">
                <a:solidFill>
                  <a:schemeClr val="dk1"/>
                </a:solidFill>
                <a:latin typeface="Segoe UI Light" panose="020B0502040204020203" pitchFamily="34" charset="0"/>
                <a:cs typeface="Segoe UI Light" panose="020B0502040204020203" pitchFamily="34" charset="0"/>
                <a:sym typeface="Arial"/>
              </a:rPr>
              <a:t>Paso 2 Complemento de egresos</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800" dirty="0">
                <a:solidFill>
                  <a:schemeClr val="dk1"/>
                </a:solidFill>
                <a:latin typeface="Segoe UI Light" panose="020B0502040204020203" pitchFamily="34" charset="0"/>
                <a:cs typeface="Segoe UI Light" panose="020B0502040204020203" pitchFamily="34" charset="0"/>
                <a:sym typeface="Arial"/>
              </a:rPr>
              <a:t>	Finanzas actuales</a:t>
            </a:r>
            <a:endParaRPr dirty="0">
              <a:latin typeface="Segoe UI Light" panose="020B0502040204020203" pitchFamily="34" charset="0"/>
              <a:cs typeface="Segoe UI Light" panose="020B0502040204020203" pitchFamily="34" charset="0"/>
            </a:endParaRPr>
          </a:p>
          <a:p>
            <a:pPr marL="0" marR="0" lvl="0" indent="0" algn="l" rtl="0">
              <a:spcBef>
                <a:spcPts val="0"/>
              </a:spcBef>
              <a:spcAft>
                <a:spcPts val="0"/>
              </a:spcAft>
              <a:buNone/>
            </a:pPr>
            <a:r>
              <a:rPr lang="es-ES" sz="2800" dirty="0">
                <a:solidFill>
                  <a:schemeClr val="dk1"/>
                </a:solidFill>
                <a:latin typeface="Segoe UI Light" panose="020B0502040204020203" pitchFamily="34" charset="0"/>
                <a:cs typeface="Segoe UI Light" panose="020B0502040204020203" pitchFamily="34" charset="0"/>
                <a:sym typeface="Arial"/>
              </a:rPr>
              <a:t>Aplicación de estudio   Paso 3</a:t>
            </a:r>
            <a:endParaRPr sz="2800" dirty="0">
              <a:solidFill>
                <a:schemeClr val="dk1"/>
              </a:solidFill>
              <a:latin typeface="Segoe UI Light" panose="020B0502040204020203" pitchFamily="34" charset="0"/>
              <a:cs typeface="Segoe UI Light" panose="020B0502040204020203" pitchFamily="34" charset="0"/>
              <a:sym typeface="Arial"/>
            </a:endParaRPr>
          </a:p>
        </p:txBody>
      </p:sp>
      <p:pic>
        <p:nvPicPr>
          <p:cNvPr id="132" name="Google Shape;132;p8" descr="Círculos con flechas"/>
          <p:cNvPicPr preferRelativeResize="0"/>
          <p:nvPr/>
        </p:nvPicPr>
        <p:blipFill rotWithShape="1">
          <a:blip r:embed="rId3">
            <a:alphaModFix/>
          </a:blip>
          <a:srcRect/>
          <a:stretch/>
        </p:blipFill>
        <p:spPr>
          <a:xfrm>
            <a:off x="5181600" y="3058052"/>
            <a:ext cx="914400" cy="914400"/>
          </a:xfrm>
          <a:prstGeom prst="rect">
            <a:avLst/>
          </a:prstGeom>
          <a:noFill/>
          <a:ln>
            <a:noFill/>
          </a:ln>
        </p:spPr>
      </p:pic>
      <p:pic>
        <p:nvPicPr>
          <p:cNvPr id="133" name="Google Shape;133;p8" descr="Bombilla y lápiz"/>
          <p:cNvPicPr preferRelativeResize="0"/>
          <p:nvPr/>
        </p:nvPicPr>
        <p:blipFill rotWithShape="1">
          <a:blip r:embed="rId4">
            <a:alphaModFix/>
          </a:blip>
          <a:srcRect/>
          <a:stretch/>
        </p:blipFill>
        <p:spPr>
          <a:xfrm>
            <a:off x="5181600" y="5668939"/>
            <a:ext cx="914400" cy="914400"/>
          </a:xfrm>
          <a:prstGeom prst="rect">
            <a:avLst/>
          </a:prstGeom>
          <a:noFill/>
          <a:ln>
            <a:noFill/>
          </a:ln>
        </p:spPr>
      </p:pic>
      <p:pic>
        <p:nvPicPr>
          <p:cNvPr id="5" name="Gráfico 4" descr="Flecha con curva ligera">
            <a:extLst>
              <a:ext uri="{FF2B5EF4-FFF2-40B4-BE49-F238E27FC236}">
                <a16:creationId xmlns:a16="http://schemas.microsoft.com/office/drawing/2014/main" id="{9C8184C1-3334-43FC-A84F-2D6FE98D1F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1143" y="2719592"/>
            <a:ext cx="914400" cy="676920"/>
          </a:xfrm>
          <a:prstGeom prst="rect">
            <a:avLst/>
          </a:prstGeom>
        </p:spPr>
      </p:pic>
      <p:pic>
        <p:nvPicPr>
          <p:cNvPr id="15" name="Gráfico 14" descr="Flecha con curva ligera">
            <a:extLst>
              <a:ext uri="{FF2B5EF4-FFF2-40B4-BE49-F238E27FC236}">
                <a16:creationId xmlns:a16="http://schemas.microsoft.com/office/drawing/2014/main" id="{6B6CA9ED-2139-40C8-8634-F8D4BDF966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91078" y="3972452"/>
            <a:ext cx="914400" cy="676920"/>
          </a:xfrm>
          <a:prstGeom prst="rect">
            <a:avLst/>
          </a:prstGeom>
        </p:spPr>
      </p:pic>
      <p:pic>
        <p:nvPicPr>
          <p:cNvPr id="17" name="Gráfico 16" descr="Flecha con curva ligera">
            <a:extLst>
              <a:ext uri="{FF2B5EF4-FFF2-40B4-BE49-F238E27FC236}">
                <a16:creationId xmlns:a16="http://schemas.microsoft.com/office/drawing/2014/main" id="{DFA22A1F-0BD1-4CEC-8C00-BF294D23B6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5971" y="6114051"/>
            <a:ext cx="914400" cy="676920"/>
          </a:xfrm>
          <a:prstGeom prst="rect">
            <a:avLst/>
          </a:prstGeom>
        </p:spPr>
      </p:pic>
      <p:pic>
        <p:nvPicPr>
          <p:cNvPr id="18" name="Gráfico 17" descr="Flecha con curva ligera">
            <a:extLst>
              <a:ext uri="{FF2B5EF4-FFF2-40B4-BE49-F238E27FC236}">
                <a16:creationId xmlns:a16="http://schemas.microsoft.com/office/drawing/2014/main" id="{EC8D52D8-9D72-433F-B1B3-C702B7EA71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9761143" y="5055682"/>
            <a:ext cx="914400" cy="6492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p:nvPr/>
        </p:nvSpPr>
        <p:spPr>
          <a:xfrm>
            <a:off x="10969501" y="-336763"/>
            <a:ext cx="1187719"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3800" b="1">
                <a:solidFill>
                  <a:srgbClr val="D5DBE5"/>
                </a:solidFill>
                <a:latin typeface="Arial"/>
                <a:ea typeface="Arial"/>
                <a:cs typeface="Arial"/>
                <a:sym typeface="Arial"/>
              </a:rPr>
              <a:t>2</a:t>
            </a:r>
            <a:endParaRPr sz="5400" b="1" cap="none">
              <a:solidFill>
                <a:srgbClr val="D5DBE5"/>
              </a:solidFill>
              <a:latin typeface="Arial"/>
              <a:ea typeface="Arial"/>
              <a:cs typeface="Arial"/>
              <a:sym typeface="Arial"/>
            </a:endParaRPr>
          </a:p>
        </p:txBody>
      </p:sp>
      <p:sp>
        <p:nvSpPr>
          <p:cNvPr id="139" name="Google Shape;139;p9"/>
          <p:cNvSpPr txBox="1"/>
          <p:nvPr/>
        </p:nvSpPr>
        <p:spPr>
          <a:xfrm>
            <a:off x="394180" y="120069"/>
            <a:ext cx="6801750" cy="6618661"/>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Clr>
                <a:schemeClr val="dk1"/>
              </a:buClr>
              <a:buSzPct val="100000"/>
              <a:buFont typeface="Arial"/>
              <a:buNone/>
            </a:pPr>
            <a:r>
              <a:rPr lang="es-ES" sz="2800" b="1" dirty="0">
                <a:solidFill>
                  <a:schemeClr val="dk1"/>
                </a:solidFill>
                <a:latin typeface="Segoe UI Light" panose="020B0502040204020203" pitchFamily="34" charset="0"/>
                <a:cs typeface="Segoe UI Light" panose="020B0502040204020203" pitchFamily="34" charset="0"/>
                <a:sym typeface="Arial"/>
              </a:rPr>
              <a:t>Paso 2 Complemento de egresos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b="1" dirty="0">
                <a:solidFill>
                  <a:schemeClr val="dk1"/>
                </a:solidFill>
                <a:latin typeface="Segoe UI Light" panose="020B0502040204020203" pitchFamily="34" charset="0"/>
                <a:cs typeface="Segoe UI Light" panose="020B0502040204020203" pitchFamily="34" charset="0"/>
                <a:sym typeface="Arial"/>
              </a:rPr>
              <a:t>Finanzas actuales: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Núcleo familiar</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Personas a cargo</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Vivienda propia o alquilada</a:t>
            </a:r>
            <a:endParaRPr sz="2800" b="1"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ct val="100000"/>
              <a:buFont typeface="Arial"/>
              <a:buNone/>
            </a:pPr>
            <a:br>
              <a:rPr lang="es-ES" sz="2800" dirty="0">
                <a:solidFill>
                  <a:schemeClr val="dk1"/>
                </a:solidFill>
                <a:latin typeface="Segoe UI Light" panose="020B0502040204020203" pitchFamily="34" charset="0"/>
                <a:cs typeface="Segoe UI Light" panose="020B0502040204020203" pitchFamily="34" charset="0"/>
                <a:sym typeface="Arial"/>
              </a:rPr>
            </a:br>
            <a:r>
              <a:rPr lang="es-ES" sz="2800" dirty="0">
                <a:solidFill>
                  <a:schemeClr val="dk1"/>
                </a:solidFill>
                <a:latin typeface="Segoe UI Light" panose="020B0502040204020203" pitchFamily="34" charset="0"/>
                <a:cs typeface="Segoe UI Light" panose="020B0502040204020203" pitchFamily="34" charset="0"/>
                <a:sym typeface="Arial"/>
              </a:rPr>
              <a:t>Ingreso actual</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Salario </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Otros ingresos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endParaRPr sz="2800" dirty="0">
              <a:solidFill>
                <a:schemeClr val="dk1"/>
              </a:solidFill>
              <a:latin typeface="Segoe UI Light" panose="020B0502040204020203" pitchFamily="34" charset="0"/>
              <a:cs typeface="Segoe UI Light" panose="020B0502040204020203" pitchFamily="34" charset="0"/>
              <a:sym typeface="Arial"/>
            </a:endParaRPr>
          </a:p>
          <a:p>
            <a:pPr marL="0" marR="0" lvl="0" indent="0" algn="l" rtl="0">
              <a:lnSpc>
                <a:spcPct val="90000"/>
              </a:lnSpc>
              <a:spcBef>
                <a:spcPts val="0"/>
              </a:spcBef>
              <a:spcAft>
                <a:spcPts val="0"/>
              </a:spcAft>
              <a:buClr>
                <a:schemeClr val="dk1"/>
              </a:buClr>
              <a:buSzPct val="100000"/>
              <a:buFont typeface="Arial"/>
              <a:buNone/>
            </a:pPr>
            <a:br>
              <a:rPr lang="es-ES" sz="2800" dirty="0">
                <a:solidFill>
                  <a:schemeClr val="dk1"/>
                </a:solidFill>
                <a:latin typeface="Segoe UI Light" panose="020B0502040204020203" pitchFamily="34" charset="0"/>
                <a:cs typeface="Segoe UI Light" panose="020B0502040204020203" pitchFamily="34" charset="0"/>
                <a:sym typeface="Arial"/>
              </a:rPr>
            </a:br>
            <a:r>
              <a:rPr lang="es-ES" sz="2800" dirty="0">
                <a:solidFill>
                  <a:schemeClr val="dk1"/>
                </a:solidFill>
                <a:latin typeface="Segoe UI Light" panose="020B0502040204020203" pitchFamily="34" charset="0"/>
                <a:cs typeface="Segoe UI Light" panose="020B0502040204020203" pitchFamily="34" charset="0"/>
                <a:sym typeface="Arial"/>
              </a:rPr>
              <a:t>Egresos actuales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Alimentación 	</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Transporte </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Estudio</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Salud</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Pagos de facturas de telecomunicaciones</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Cultura y recreación</a:t>
            </a:r>
            <a:endParaRPr dirty="0">
              <a:latin typeface="Segoe UI Light" panose="020B0502040204020203" pitchFamily="34" charset="0"/>
              <a:cs typeface="Segoe UI Light" panose="020B0502040204020203" pitchFamily="34" charset="0"/>
            </a:endParaRPr>
          </a:p>
          <a:p>
            <a:pPr marL="0" marR="0" lvl="0" indent="0" algn="l" rtl="0">
              <a:lnSpc>
                <a:spcPct val="90000"/>
              </a:lnSpc>
              <a:spcBef>
                <a:spcPts val="0"/>
              </a:spcBef>
              <a:spcAft>
                <a:spcPts val="0"/>
              </a:spcAft>
              <a:buClr>
                <a:schemeClr val="dk1"/>
              </a:buClr>
              <a:buSzPct val="100000"/>
              <a:buFont typeface="Arial"/>
              <a:buNone/>
            </a:pPr>
            <a:r>
              <a:rPr lang="es-ES" sz="2800" dirty="0">
                <a:solidFill>
                  <a:schemeClr val="dk1"/>
                </a:solidFill>
                <a:latin typeface="Segoe UI Light" panose="020B0502040204020203" pitchFamily="34" charset="0"/>
                <a:cs typeface="Segoe UI Light" panose="020B0502040204020203" pitchFamily="34" charset="0"/>
                <a:sym typeface="Arial"/>
              </a:rPr>
              <a:t>	Imprevistos</a:t>
            </a:r>
            <a:endParaRPr dirty="0">
              <a:latin typeface="Segoe UI Light" panose="020B0502040204020203" pitchFamily="34" charset="0"/>
              <a:cs typeface="Segoe UI Light" panose="020B0502040204020203" pitchFamily="34" charset="0"/>
            </a:endParaRPr>
          </a:p>
        </p:txBody>
      </p:sp>
      <p:sp>
        <p:nvSpPr>
          <p:cNvPr id="140" name="Google Shape;140;p9"/>
          <p:cNvSpPr txBox="1"/>
          <p:nvPr/>
        </p:nvSpPr>
        <p:spPr>
          <a:xfrm>
            <a:off x="6797586" y="1234386"/>
            <a:ext cx="3684104" cy="341324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ES" sz="2600">
                <a:solidFill>
                  <a:schemeClr val="dk1"/>
                </a:solidFill>
                <a:latin typeface="Segoe UI Light" panose="020B0502040204020203" pitchFamily="34" charset="0"/>
                <a:cs typeface="Segoe UI Light" panose="020B0502040204020203" pitchFamily="34" charset="0"/>
                <a:sym typeface="Arial"/>
              </a:rPr>
              <a:t>Información financiera</a:t>
            </a:r>
            <a:endParaRPr>
              <a:latin typeface="Segoe UI Light" panose="020B0502040204020203" pitchFamily="34" charset="0"/>
              <a:cs typeface="Segoe UI Light" panose="020B0502040204020203" pitchFamily="34" charset="0"/>
            </a:endParaRPr>
          </a:p>
          <a:p>
            <a:pPr marL="457200" marR="0" lvl="1" indent="0" algn="l" rtl="0">
              <a:lnSpc>
                <a:spcPct val="90000"/>
              </a:lnSpc>
              <a:spcBef>
                <a:spcPts val="0"/>
              </a:spcBef>
              <a:spcAft>
                <a:spcPts val="0"/>
              </a:spcAft>
              <a:buNone/>
            </a:pP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Cuentas de ahorro</a:t>
            </a:r>
            <a:endParaRPr>
              <a:latin typeface="Segoe UI Light" panose="020B0502040204020203" pitchFamily="34" charset="0"/>
              <a:cs typeface="Segoe UI Light" panose="020B0502040204020203" pitchFamily="34" charset="0"/>
            </a:endParaRPr>
          </a:p>
          <a:p>
            <a:pPr marL="457200" marR="0" lvl="1" indent="0" algn="l" rtl="0">
              <a:lnSpc>
                <a:spcPct val="90000"/>
              </a:lnSpc>
              <a:spcBef>
                <a:spcPts val="0"/>
              </a:spcBef>
              <a:spcAft>
                <a:spcPts val="0"/>
              </a:spcAft>
              <a:buNone/>
            </a:pP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Cuentas corrientes</a:t>
            </a:r>
            <a:b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b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Cuentas en fondos</a:t>
            </a:r>
            <a:b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b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Cuentas en cooperativa</a:t>
            </a:r>
            <a:b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b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Tarjetas de crédito</a:t>
            </a:r>
            <a:endParaRPr>
              <a:latin typeface="Segoe UI Light" panose="020B0502040204020203" pitchFamily="34" charset="0"/>
              <a:cs typeface="Segoe UI Light" panose="020B0502040204020203" pitchFamily="34" charset="0"/>
            </a:endParaRPr>
          </a:p>
          <a:p>
            <a:pPr marL="457200" marR="0" lvl="1" indent="0" algn="l" rtl="0">
              <a:spcBef>
                <a:spcPts val="0"/>
              </a:spcBef>
              <a:spcAft>
                <a:spcPts val="0"/>
              </a:spcAft>
              <a:buNone/>
            </a:pP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Crédito Hipotecario</a:t>
            </a:r>
            <a:endParaRPr>
              <a:latin typeface="Segoe UI Light" panose="020B0502040204020203" pitchFamily="34" charset="0"/>
              <a:cs typeface="Segoe UI Light" panose="020B0502040204020203" pitchFamily="34" charset="0"/>
            </a:endParaRPr>
          </a:p>
          <a:p>
            <a:pPr marL="457200" marR="0" lvl="1" indent="0" algn="l" rtl="0">
              <a:spcBef>
                <a:spcPts val="0"/>
              </a:spcBef>
              <a:spcAft>
                <a:spcPts val="0"/>
              </a:spcAft>
              <a:buNone/>
            </a:pPr>
            <a:r>
              <a:rPr lang="es-ES" sz="2600" b="0" i="0" u="none" strike="noStrike" cap="none">
                <a:solidFill>
                  <a:schemeClr val="dk1"/>
                </a:solidFill>
                <a:latin typeface="Segoe UI Light" panose="020B0502040204020203" pitchFamily="34" charset="0"/>
                <a:cs typeface="Segoe UI Light" panose="020B0502040204020203" pitchFamily="34" charset="0"/>
                <a:sym typeface="Arial"/>
              </a:rPr>
              <a:t>Otros créditos</a:t>
            </a:r>
            <a:endParaRPr>
              <a:latin typeface="Segoe UI Light" panose="020B0502040204020203" pitchFamily="34" charset="0"/>
              <a:cs typeface="Segoe UI Light" panose="020B0502040204020203" pitchFamily="34" charset="0"/>
            </a:endParaRPr>
          </a:p>
        </p:txBody>
      </p:sp>
      <p:sp>
        <p:nvSpPr>
          <p:cNvPr id="141" name="Google Shape;141;p9"/>
          <p:cNvSpPr txBox="1"/>
          <p:nvPr/>
        </p:nvSpPr>
        <p:spPr>
          <a:xfrm>
            <a:off x="7065155" y="5623614"/>
            <a:ext cx="5092065" cy="10997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1F3864"/>
                </a:solidFill>
                <a:latin typeface="Segoe UI Light" panose="020B0502040204020203" pitchFamily="34" charset="0"/>
                <a:cs typeface="Segoe UI Light" panose="020B0502040204020203" pitchFamily="34" charset="0"/>
                <a:sym typeface="Arial"/>
              </a:rPr>
              <a:t>(</a:t>
            </a:r>
            <a:r>
              <a:rPr lang="es-ES" sz="1600" i="1">
                <a:solidFill>
                  <a:srgbClr val="1F3864"/>
                </a:solidFill>
                <a:latin typeface="Segoe UI Light" panose="020B0502040204020203" pitchFamily="34" charset="0"/>
                <a:cs typeface="Segoe UI Light" panose="020B0502040204020203" pitchFamily="34" charset="0"/>
                <a:sym typeface="Arial"/>
              </a:rPr>
              <a:t>a1) similar al paso 1 de Producto gratis de enbanca? </a:t>
            </a:r>
            <a:r>
              <a:rPr lang="es-ES" sz="1600" i="1" u="sng">
                <a:solidFill>
                  <a:srgbClr val="1F3864"/>
                </a:solidFill>
                <a:latin typeface="Segoe UI Light" panose="020B0502040204020203" pitchFamily="34" charset="0"/>
                <a:cs typeface="Segoe UI Light" panose="020B0502040204020203" pitchFamily="34" charset="0"/>
                <a:sym typeface="Arial"/>
                <a:hlinkClick r:id="rId3">
                  <a:extLst>
                    <a:ext uri="{A12FA001-AC4F-418D-AE19-62706E023703}">
                      <ahyp:hlinkClr xmlns:ahyp="http://schemas.microsoft.com/office/drawing/2018/hyperlinkcolor" val="tx"/>
                    </a:ext>
                  </a:extLst>
                </a:hlinkClick>
              </a:rPr>
              <a:t>https://www.enbanca.co/</a:t>
            </a:r>
            <a:r>
              <a:rPr lang="es-ES" sz="1600" i="1">
                <a:solidFill>
                  <a:srgbClr val="1F3864"/>
                </a:solidFill>
                <a:latin typeface="Segoe UI Light" panose="020B0502040204020203" pitchFamily="34" charset="0"/>
                <a:cs typeface="Segoe UI Light" panose="020B0502040204020203" pitchFamily="34" charset="0"/>
                <a:sym typeface="Arial"/>
              </a:rPr>
              <a:t> </a:t>
            </a:r>
            <a:endParaRPr sz="1200">
              <a:solidFill>
                <a:srgbClr val="1F3864"/>
              </a:solidFill>
              <a:latin typeface="Segoe UI Light" panose="020B0502040204020203" pitchFamily="34" charset="0"/>
              <a:cs typeface="Segoe UI Light" panose="020B0502040204020203" pitchFamily="34" charset="0"/>
              <a:sym typeface="Arial"/>
            </a:endParaRPr>
          </a:p>
          <a:p>
            <a:pPr marL="0" marR="0" lvl="0" indent="0" algn="just" rtl="0">
              <a:spcBef>
                <a:spcPts val="0"/>
              </a:spcBef>
              <a:spcAft>
                <a:spcPts val="0"/>
              </a:spcAft>
              <a:buNone/>
            </a:pPr>
            <a:r>
              <a:rPr lang="es-ES" sz="1600" i="1">
                <a:solidFill>
                  <a:srgbClr val="1F3864"/>
                </a:solidFill>
                <a:latin typeface="Segoe UI Light" panose="020B0502040204020203" pitchFamily="34" charset="0"/>
                <a:cs typeface="Segoe UI Light" panose="020B0502040204020203" pitchFamily="34" charset="0"/>
                <a:sym typeface="Arial"/>
              </a:rPr>
              <a:t>(a2) Crear un formulario – que aproxime de resultado un posible perfil crediticio actual</a:t>
            </a:r>
            <a:endParaRPr sz="1200">
              <a:solidFill>
                <a:srgbClr val="1F3864"/>
              </a:solidFill>
              <a:latin typeface="Segoe UI Light" panose="020B0502040204020203" pitchFamily="34" charset="0"/>
              <a:cs typeface="Segoe UI Light" panose="020B0502040204020203" pitchFamily="34" charset="0"/>
              <a:sym typeface="Arial"/>
            </a:endParaRPr>
          </a:p>
        </p:txBody>
      </p:sp>
      <p:pic>
        <p:nvPicPr>
          <p:cNvPr id="142" name="Google Shape;142;p9" descr="Flechas de cheurón"/>
          <p:cNvPicPr preferRelativeResize="0"/>
          <p:nvPr/>
        </p:nvPicPr>
        <p:blipFill rotWithShape="1">
          <a:blip r:embed="rId4">
            <a:alphaModFix/>
          </a:blip>
          <a:srcRect/>
          <a:stretch/>
        </p:blipFill>
        <p:spPr>
          <a:xfrm>
            <a:off x="5883186" y="1073338"/>
            <a:ext cx="914400" cy="91440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1292</Words>
  <Application>Microsoft Office PowerPoint</Application>
  <PresentationFormat>Panorámica</PresentationFormat>
  <Paragraphs>217</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Arimo</vt:lpstr>
      <vt:lpstr>Segoe UI Light</vt:lpstr>
      <vt:lpstr>Webdings</vt:lpstr>
      <vt:lpstr>Tema de Office</vt:lpstr>
      <vt:lpstr>RETO 3 Perfil de crédito</vt:lpstr>
      <vt:lpstr>¿Quiénes somos? </vt:lpstr>
      <vt:lpstr>Problemas o necesidades que se cubren</vt:lpstr>
      <vt:lpstr>Beneficios que se obtienen</vt:lpstr>
      <vt:lpstr>Soluciones que se aportan</vt:lpstr>
      <vt:lpstr>Por qué nuestro proyecto es el idóneo</vt:lpstr>
      <vt:lpstr>Llamada a la acción</vt:lpstr>
      <vt:lpstr>Cliente: Edad Interés  - Conocer  - Aplicar a crédito  Duración proyecto de mejora  Historial crediticio previo  Fecha del análisis  Calificación    </vt:lpstr>
      <vt:lpstr>Presentación de PowerPoint</vt:lpstr>
      <vt:lpstr>Presentación de PowerPoint</vt:lpstr>
      <vt:lpstr>Presentación de PowerPoint</vt:lpstr>
      <vt:lpstr>Presentación de PowerPoint</vt:lpstr>
      <vt:lpstr>Promesa de valor</vt:lpstr>
      <vt:lpstr>Restricciones</vt:lpstr>
      <vt:lpstr>Documentación relacionada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3 Perfil de crédito</dc:title>
  <dc:creator>Jennifer Cuesta Martinez</dc:creator>
  <cp:lastModifiedBy>Jennifer Cuesta Martinez</cp:lastModifiedBy>
  <cp:revision>9</cp:revision>
  <dcterms:created xsi:type="dcterms:W3CDTF">2021-07-21T23:25:00Z</dcterms:created>
  <dcterms:modified xsi:type="dcterms:W3CDTF">2021-07-25T20:08:00Z</dcterms:modified>
</cp:coreProperties>
</file>