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Lst>
  <p:notesMasterIdLst>
    <p:notesMasterId r:id="rId11"/>
  </p:notesMasterIdLst>
  <p:sldIdLst>
    <p:sldId id="259" r:id="rId3"/>
    <p:sldId id="260" r:id="rId4"/>
    <p:sldId id="261" r:id="rId5"/>
    <p:sldId id="262" r:id="rId6"/>
    <p:sldId id="263" r:id="rId7"/>
    <p:sldId id="264" r:id="rId8"/>
    <p:sldId id="265"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CBA76F-5DE8-62CB-A42A-DCF5915664B6}" v="213" dt="2024-10-31T16:33:29.1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8CDBB9-B8A3-4659-9E6F-8A7DF4ADBB8E}" type="datetimeFigureOut">
              <a:t>10/31/2024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3B248E-3FAC-49AA-A3CD-61D4E30F3E9F}" type="slidenum">
              <a:t>‹#›</a:t>
            </a:fld>
            <a:endParaRPr lang="en-US"/>
          </a:p>
        </p:txBody>
      </p:sp>
    </p:spTree>
    <p:extLst>
      <p:ext uri="{BB962C8B-B14F-4D97-AF65-F5344CB8AC3E}">
        <p14:creationId xmlns:p14="http://schemas.microsoft.com/office/powerpoint/2010/main" val="2816142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In software development, "Team Roles" refer to the specific functions each team member fulfills to ensure project success. Each role contributes specialized skills, such as coding, testing, or system reliability, and divides responsibilities to improve efficiency and focus (Smith, 2021).</a:t>
            </a:r>
          </a:p>
          <a:p>
            <a:pPr marL="171450" indent="-171450">
              <a:buFont typeface="Arial"/>
              <a:buChar char="•"/>
            </a:pPr>
            <a:r>
              <a:rPr lang="en-US" dirty="0"/>
              <a:t>By defining roles, we avoid overlap, improve collaboration, and ensure critical aspects—like product quality, stability, and performance—are thoroughly addressed. For example, Software Engineers (SWEs) focus on coding and feature development, while Site Reliability Engineers (SREs) focus on maintaining uptime and system reliability (Jones, 2022).</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950444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endParaRPr lang="en-US"/>
          </a:p>
          <a:p>
            <a:pPr marL="628650" lvl="1" indent="-171450">
              <a:buFont typeface="Arial"/>
              <a:buChar char="•"/>
            </a:pPr>
            <a:r>
              <a:rPr lang="en-US"/>
              <a:t>Software Engineers (SWEs) play a crucial role in transforming requirements into functional software applications. Their responsibilities include writing code, designing software solutions, and rigorously testing to ensure everything works as intended (Davis, 2020).</a:t>
            </a:r>
          </a:p>
          <a:p>
            <a:pPr marL="628650" lvl="1" indent="-171450">
              <a:buFont typeface="Arial"/>
              <a:buChar char="•"/>
            </a:pPr>
            <a:r>
              <a:rPr lang="en-US"/>
              <a:t>SWEs work through various stages, from planning and coding to debugging and optimizing, ensuring the software meets user needs and performs efficiently. They prioritize code quality, user experience, and delivering innovative features that add value to the product (Johnson &amp; Lee, 2019).</a:t>
            </a:r>
          </a:p>
          <a:p>
            <a:endParaRPr lang="en-US" dirty="0">
              <a:cs typeface="Calibri"/>
            </a:endParaRPr>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3331820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Site Reliability Engineers (SREs) were initially introduced by Google to bridge the gap between development and operations. SREs focus on maintaining system reliability, minimizing downtime, and ensuring that software can scale smoothly as user demand grows (Meyer, 2019).</a:t>
            </a:r>
          </a:p>
          <a:p>
            <a:pPr marL="171450" indent="-171450">
              <a:buFont typeface="Arial"/>
              <a:buChar char="•"/>
            </a:pPr>
            <a:r>
              <a:rPr lang="en-US" dirty="0"/>
              <a:t>Unlike SWEs, who prioritize feature development, SREs emphasize automation, incident response, and system monitoring to prevent or quickly resolve issues. They aim to create robust systems that handle high user demand without service interruptions, balancing performance with reliability (Garcia, 2021).</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3038824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While SWEs and SREs are both critical to the software development process, their roles differ significantly. SWEs are more focused on coding and developing user-oriented features, while SREs concentrate on system reliability and scalability (Smith, 2021).</a:t>
            </a:r>
          </a:p>
          <a:p>
            <a:pPr marL="171450" indent="-171450">
              <a:buFont typeface="Arial"/>
              <a:buChar char="•"/>
            </a:pPr>
            <a:r>
              <a:rPr lang="en-US" dirty="0"/>
              <a:t>For example, if an SWE develops a new feature, the SRE is responsible for ensuring that this feature integrates into the existing system without causing disruptions. The SWE might handle the "how" of feature implementation, while the SRE manages the "how well" it operates in a live environment (Davis, 2020).</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2597178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Both SWEs and SREs bring unique value to a development team. SWEs drive the creation of new features, while SREs ensure those features are reliable and maintainable in the long term. This collaboration is vital in today’s tech industry, where users expect both innovation and stability from their software (Jones, 2022).</a:t>
            </a:r>
          </a:p>
          <a:p>
            <a:pPr marL="171450" indent="-171450">
              <a:buFont typeface="Arial"/>
              <a:buChar char="•"/>
            </a:pPr>
            <a:r>
              <a:rPr lang="en-US" dirty="0"/>
              <a:t>By working together, SWEs and SREs foster a balanced approach to development. SWEs innovate and expand functionality, and SREs ensure that these improvements work reliably, providing a seamless experience for users (Meyer, 2019).</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4278914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28229981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8</a:t>
            </a:fld>
            <a:endParaRPr lang="en-US" dirty="0"/>
          </a:p>
        </p:txBody>
      </p:sp>
    </p:spTree>
    <p:extLst>
      <p:ext uri="{BB962C8B-B14F-4D97-AF65-F5344CB8AC3E}">
        <p14:creationId xmlns:p14="http://schemas.microsoft.com/office/powerpoint/2010/main" val="2947944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dirty="0"/>
              <a:t>Click to add title</a:t>
            </a:r>
          </a:p>
        </p:txBody>
      </p:sp>
    </p:spTree>
    <p:extLst>
      <p:ext uri="{BB962C8B-B14F-4D97-AF65-F5344CB8AC3E}">
        <p14:creationId xmlns:p14="http://schemas.microsoft.com/office/powerpoint/2010/main" val="29164985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58864" y="102021"/>
            <a:ext cx="9779183" cy="174441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58865"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Righ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flipH="1">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71600"/>
            <a:ext cx="5486400" cy="4114800"/>
          </a:xfrm>
        </p:spPr>
        <p:txBody>
          <a:bodyPr anchor="ctr" anchorCtr="0">
            <a:noAutofit/>
          </a:bodyPr>
          <a:lstStyle>
            <a:lvl1pPr>
              <a:defRPr sz="6000" b="1">
                <a:latin typeface="+mj-lt"/>
              </a:defRPr>
            </a:lvl1pPr>
          </a:lstStyle>
          <a:p>
            <a:r>
              <a:rPr lang="en-US" dirty="0"/>
              <a:t>Click to add title</a:t>
            </a:r>
          </a:p>
        </p:txBody>
      </p:sp>
      <p:sp>
        <p:nvSpPr>
          <p:cNvPr id="15" name="Picture Placeholder 14">
            <a:extLst>
              <a:ext uri="{FF2B5EF4-FFF2-40B4-BE49-F238E27FC236}">
                <a16:creationId xmlns:a16="http://schemas.microsoft.com/office/drawing/2014/main" id="{3124234B-E1C4-2616-9993-A23142AA69B2}"/>
              </a:ext>
            </a:extLst>
          </p:cNvPr>
          <p:cNvSpPr>
            <a:spLocks noGrp="1"/>
          </p:cNvSpPr>
          <p:nvPr>
            <p:ph type="pic" sz="quarter" idx="10"/>
          </p:nvPr>
        </p:nvSpPr>
        <p:spPr>
          <a:xfrm>
            <a:off x="7183438" y="1168400"/>
            <a:ext cx="4500562" cy="4521200"/>
          </a:xfrm>
          <a:prstGeom prst="ellipse">
            <a:avLst/>
          </a:prstGeom>
          <a:solidFill>
            <a:schemeClr val="accent2"/>
          </a:solidFill>
        </p:spPr>
        <p:txBody>
          <a:bodyPr/>
          <a:lstStyle>
            <a:lvl1pPr marL="0" indent="0" algn="ctr">
              <a:buNone/>
              <a:defRPr sz="2000"/>
            </a:lvl1pPr>
          </a:lstStyle>
          <a:p>
            <a:r>
              <a:rPr lang="en-US" dirty="0"/>
              <a:t>Click icon to add picture</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912667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Lef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5943600" y="457200"/>
            <a:ext cx="5120640" cy="3200400"/>
          </a:xfrm>
        </p:spPr>
        <p:txBody>
          <a:bodyPr anchor="b" anchorCtr="0">
            <a:noAutofit/>
          </a:bodyPr>
          <a:lstStyle>
            <a:lvl1pPr>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8763DBBF-E63D-81E5-E7CE-32F6F2C2F935}"/>
              </a:ext>
            </a:extLst>
          </p:cNvPr>
          <p:cNvSpPr>
            <a:spLocks noGrp="1"/>
          </p:cNvSpPr>
          <p:nvPr>
            <p:ph type="subTitle" idx="1" hasCustomPrompt="1"/>
          </p:nvPr>
        </p:nvSpPr>
        <p:spPr>
          <a:xfrm>
            <a:off x="5943598" y="3657600"/>
            <a:ext cx="5120640" cy="1828800"/>
          </a:xfrm>
        </p:spPr>
        <p:txBody>
          <a:bodyPr anchor="t"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Picture Placeholder 14">
            <a:extLst>
              <a:ext uri="{FF2B5EF4-FFF2-40B4-BE49-F238E27FC236}">
                <a16:creationId xmlns:a16="http://schemas.microsoft.com/office/drawing/2014/main" id="{64033732-ADA1-C540-7276-3FF5CDEF2C5E}"/>
              </a:ext>
            </a:extLst>
          </p:cNvPr>
          <p:cNvSpPr>
            <a:spLocks noGrp="1"/>
          </p:cNvSpPr>
          <p:nvPr>
            <p:ph type="pic" sz="quarter" idx="10"/>
          </p:nvPr>
        </p:nvSpPr>
        <p:spPr>
          <a:xfrm>
            <a:off x="904238" y="1157224"/>
            <a:ext cx="4500562" cy="4521200"/>
          </a:xfrm>
          <a:prstGeom prst="ellipse">
            <a:avLst/>
          </a:prstGeom>
          <a:solidFill>
            <a:schemeClr val="accent2"/>
          </a:solidFill>
        </p:spPr>
        <p:txBody>
          <a:bodyPr/>
          <a:lstStyle>
            <a:lvl1pPr marL="0" indent="0" algn="ctr">
              <a:buNone/>
              <a:defRPr sz="2000"/>
            </a:lvl1pPr>
          </a:lstStyle>
          <a:p>
            <a:r>
              <a:rPr lang="en-US" dirty="0"/>
              <a:t>Click icon to add picture</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8238562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83176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bIns="0"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678435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dirty="0"/>
              <a:t>Click to add title</a:t>
            </a:r>
          </a:p>
        </p:txBody>
      </p:sp>
      <p:sp>
        <p:nvSpPr>
          <p:cNvPr id="14" name="Content Placeholder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2042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Content and Image 1">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0"/>
            <a:ext cx="12208822" cy="6858002"/>
            <a:chOff x="0" y="0"/>
            <a:chExt cx="12208822" cy="6858002"/>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7200"/>
            <a:ext cx="10643508" cy="1371600"/>
          </a:xfrm>
        </p:spPr>
        <p:txBody>
          <a:bodyPr anchor="b">
            <a:noAutofit/>
          </a:bodyPr>
          <a:lstStyle>
            <a:lvl1pPr>
              <a:defRPr sz="4200" b="1">
                <a:latin typeface="+mj-lt"/>
              </a:defRPr>
            </a:lvl1pPr>
          </a:lstStyle>
          <a:p>
            <a:r>
              <a:rPr lang="en-US" dirty="0"/>
              <a:t>Click to add title</a:t>
            </a:r>
          </a:p>
        </p:txBody>
      </p:sp>
      <p:sp>
        <p:nvSpPr>
          <p:cNvPr id="10" name="Content Placeholder 2">
            <a:extLst>
              <a:ext uri="{FF2B5EF4-FFF2-40B4-BE49-F238E27FC236}">
                <a16:creationId xmlns:a16="http://schemas.microsoft.com/office/drawing/2014/main" id="{B07A1CF7-9B3B-E43E-830E-DAB65B608249}"/>
              </a:ext>
            </a:extLst>
          </p:cNvPr>
          <p:cNvSpPr>
            <a:spLocks noGrp="1"/>
          </p:cNvSpPr>
          <p:nvPr>
            <p:ph idx="15" hasCustomPrompt="1"/>
          </p:nvPr>
        </p:nvSpPr>
        <p:spPr>
          <a:xfrm>
            <a:off x="1166088" y="2652713"/>
            <a:ext cx="5394959" cy="3436936"/>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14">
            <a:extLst>
              <a:ext uri="{FF2B5EF4-FFF2-40B4-BE49-F238E27FC236}">
                <a16:creationId xmlns:a16="http://schemas.microsoft.com/office/drawing/2014/main" id="{D976D8D6-3BDC-1908-3425-FEE3EEF51A26}"/>
              </a:ext>
            </a:extLst>
          </p:cNvPr>
          <p:cNvSpPr>
            <a:spLocks noGrp="1"/>
          </p:cNvSpPr>
          <p:nvPr>
            <p:ph type="pic" sz="quarter" idx="14"/>
          </p:nvPr>
        </p:nvSpPr>
        <p:spPr>
          <a:xfrm>
            <a:off x="7317920" y="1447800"/>
            <a:ext cx="4214010" cy="4214010"/>
          </a:xfrm>
          <a:prstGeom prst="ellipse">
            <a:avLst/>
          </a:prstGeom>
          <a:solidFill>
            <a:schemeClr val="accent2"/>
          </a:solidFill>
        </p:spPr>
        <p:txBody>
          <a:bodyPr/>
          <a:lstStyle>
            <a:lvl1pPr marL="0" indent="0" algn="ctr">
              <a:buNone/>
              <a:defRPr sz="2000"/>
            </a:lvl1pPr>
          </a:lstStyle>
          <a:p>
            <a:r>
              <a:rPr lang="en-US" dirty="0"/>
              <a:t>Click icon to add picture</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1930305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mart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457200"/>
            <a:ext cx="9692640" cy="1371600"/>
          </a:xfrm>
        </p:spPr>
        <p:txBody>
          <a:bodyPr anchor="b">
            <a:noAutofit/>
          </a:bodyPr>
          <a:lstStyle>
            <a:lvl1pPr>
              <a:defRPr sz="4200" b="1">
                <a:latin typeface="+mj-lt"/>
              </a:defRPr>
            </a:lvl1pPr>
          </a:lstStyle>
          <a:p>
            <a:r>
              <a:rPr lang="en-US" dirty="0"/>
              <a:t>Click to add title</a:t>
            </a:r>
          </a:p>
        </p:txBody>
      </p:sp>
      <p:sp>
        <p:nvSpPr>
          <p:cNvPr id="4" name="Content Placeholder 2">
            <a:extLst>
              <a:ext uri="{FF2B5EF4-FFF2-40B4-BE49-F238E27FC236}">
                <a16:creationId xmlns:a16="http://schemas.microsoft.com/office/drawing/2014/main" id="{C45E425B-455F-127B-1647-045FD094F15D}"/>
              </a:ext>
            </a:extLst>
          </p:cNvPr>
          <p:cNvSpPr>
            <a:spLocks noGrp="1"/>
          </p:cNvSpPr>
          <p:nvPr>
            <p:ph idx="10" hasCustomPrompt="1"/>
          </p:nvPr>
        </p:nvSpPr>
        <p:spPr>
          <a:xfrm>
            <a:off x="1167493" y="2087561"/>
            <a:ext cx="2693306" cy="3890543"/>
          </a:xfrm>
        </p:spPr>
        <p:txBody>
          <a:bodyPr>
            <a:noAutofit/>
          </a:bodyPr>
          <a:lstStyle>
            <a:lvl1pPr marL="0" indent="0">
              <a:buNone/>
              <a:defRPr sz="2000">
                <a:latin typeface="+mn-lt"/>
              </a:defRPr>
            </a:lvl1pPr>
            <a:lvl2pPr marL="457200" indent="0">
              <a:buNone/>
              <a:defRPr sz="2000">
                <a:latin typeface="+mn-lt"/>
              </a:defRPr>
            </a:lvl2pPr>
            <a:lvl3pPr marL="914400" indent="0">
              <a:buNone/>
              <a:defRPr sz="2000">
                <a:latin typeface="+mn-lt"/>
              </a:defRPr>
            </a:lvl3pPr>
            <a:lvl4pPr marL="1371600" indent="0">
              <a:buNone/>
              <a:defRPr sz="2000">
                <a:latin typeface="+mn-lt"/>
              </a:defRPr>
            </a:lvl4pPr>
            <a:lvl5pPr marL="1828800" indent="0">
              <a:buNone/>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4216400" y="2087563"/>
            <a:ext cx="6730274" cy="389054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8270985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nd Content and Image 2">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9F46B00-4AE8-52A2-6926-FC2F5DD1FAD4}"/>
              </a:ext>
              <a:ext uri="{C183D7F6-B498-43B3-948B-1728B52AA6E4}">
                <adec:decorative xmlns:adec="http://schemas.microsoft.com/office/drawing/2017/decorative" val="1"/>
              </a:ext>
            </a:extLst>
          </p:cNvPr>
          <p:cNvGrpSpPr/>
          <p:nvPr userDrawn="1"/>
        </p:nvGrpSpPr>
        <p:grpSpPr>
          <a:xfrm>
            <a:off x="-2364" y="0"/>
            <a:ext cx="12194364" cy="6858000"/>
            <a:chOff x="-2364" y="0"/>
            <a:chExt cx="12194364"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5549489" y="457199"/>
            <a:ext cx="5943599" cy="1920240"/>
          </a:xfrm>
        </p:spPr>
        <p:txBody>
          <a:bodyPr anchor="b">
            <a:noAutofit/>
          </a:bodyPr>
          <a:lstStyle>
            <a:lvl1pPr>
              <a:defRPr sz="4200" b="1">
                <a:latin typeface="+mj-lt"/>
              </a:defRPr>
            </a:lvl1pPr>
          </a:lstStyle>
          <a:p>
            <a:r>
              <a:rPr lang="en-US" dirty="0"/>
              <a:t>Click to add title</a:t>
            </a:r>
          </a:p>
        </p:txBody>
      </p:sp>
      <p:sp>
        <p:nvSpPr>
          <p:cNvPr id="15" name="Content Placeholder 2">
            <a:extLst>
              <a:ext uri="{FF2B5EF4-FFF2-40B4-BE49-F238E27FC236}">
                <a16:creationId xmlns:a16="http://schemas.microsoft.com/office/drawing/2014/main" id="{6BBDFA0C-B372-969D-6C8A-F664A4BF8D41}"/>
              </a:ext>
            </a:extLst>
          </p:cNvPr>
          <p:cNvSpPr>
            <a:spLocks noGrp="1" noChangeAspect="1"/>
          </p:cNvSpPr>
          <p:nvPr>
            <p:ph idx="17" hasCustomPrompt="1"/>
          </p:nvPr>
        </p:nvSpPr>
        <p:spPr>
          <a:xfrm>
            <a:off x="823108" y="640080"/>
            <a:ext cx="4297680" cy="4297680"/>
          </a:xfrm>
          <a:prstGeom prst="ellipse">
            <a:avLst/>
          </a:prstGeom>
          <a:solidFill>
            <a:schemeClr val="accent2"/>
          </a:solidFill>
        </p:spPr>
        <p:txBody>
          <a:bodyPr anchor="ctr" anchorCtr="0">
            <a:noAutofit/>
          </a:bodyPr>
          <a:lstStyle>
            <a:lvl1pPr marL="0" indent="0" algn="ctr">
              <a:buFont typeface="Arial" panose="020B0604020202020204" pitchFamily="34" charset="0"/>
              <a:buNone/>
              <a:defRPr sz="2000">
                <a:latin typeface="+mn-lt"/>
              </a:defRPr>
            </a:lvl1pPr>
            <a:lvl2pPr marL="347663" indent="0" algn="ctr">
              <a:buFont typeface="Arial" panose="020B0604020202020204" pitchFamily="34" charset="0"/>
              <a:buNone/>
              <a:defRPr sz="2000">
                <a:latin typeface="+mn-lt"/>
              </a:defRPr>
            </a:lvl2pPr>
            <a:lvl3pPr marL="685800" indent="0" algn="ctr">
              <a:buFont typeface="Arial" panose="020B0604020202020204" pitchFamily="34" charset="0"/>
              <a:buNone/>
              <a:defRPr sz="2000">
                <a:latin typeface="+mn-lt"/>
              </a:defRPr>
            </a:lvl3pPr>
            <a:lvl4pPr marL="914400" indent="0" algn="ctr">
              <a:buFont typeface="Arial" panose="020B0604020202020204" pitchFamily="34" charset="0"/>
              <a:buNone/>
              <a:defRPr sz="2000">
                <a:latin typeface="+mn-lt"/>
              </a:defRPr>
            </a:lvl4pPr>
            <a:lvl5pPr marL="1143000" indent="0" algn="ctr">
              <a:buFont typeface="Arial" panose="020B0604020202020204" pitchFamily="34" charset="0"/>
              <a:buNone/>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
        <p:nvSpPr>
          <p:cNvPr id="3" name="Content Placeholder 2">
            <a:extLst>
              <a:ext uri="{FF2B5EF4-FFF2-40B4-BE49-F238E27FC236}">
                <a16:creationId xmlns:a16="http://schemas.microsoft.com/office/drawing/2014/main" id="{99A8D2CC-EE75-85FA-1577-88C0BEC7B10C}"/>
              </a:ext>
            </a:extLst>
          </p:cNvPr>
          <p:cNvSpPr>
            <a:spLocks noGrp="1"/>
          </p:cNvSpPr>
          <p:nvPr>
            <p:ph idx="15" hasCustomPrompt="1"/>
          </p:nvPr>
        </p:nvSpPr>
        <p:spPr>
          <a:xfrm>
            <a:off x="5549490" y="2706369"/>
            <a:ext cx="5943600" cy="3383279"/>
          </a:xfrm>
        </p:spPr>
        <p:txBody>
          <a:bodyPr>
            <a:normAutofit/>
          </a:bodyPr>
          <a:lstStyle>
            <a:lvl1pPr marL="283464" indent="-283464">
              <a:spcBef>
                <a:spcPts val="1000"/>
              </a:spcBef>
              <a:buFont typeface="Arial" panose="020B0604020202020204" pitchFamily="34" charset="0"/>
              <a:buChar char="•"/>
              <a:defRPr sz="2000">
                <a:solidFill>
                  <a:schemeClr val="tx1"/>
                </a:solidFill>
                <a:latin typeface="+mn-lt"/>
              </a:defRPr>
            </a:lvl1pPr>
            <a:lvl2pPr marL="566928" indent="-283464">
              <a:spcBef>
                <a:spcPts val="1000"/>
              </a:spcBef>
              <a:buFont typeface="Arial" panose="020B0604020202020204" pitchFamily="34" charset="0"/>
              <a:buChar char="•"/>
              <a:defRPr sz="2000">
                <a:solidFill>
                  <a:schemeClr val="tx1"/>
                </a:solidFill>
                <a:latin typeface="+mn-lt"/>
              </a:defRPr>
            </a:lvl2pPr>
            <a:lvl3pPr marL="850392" indent="-283464">
              <a:spcBef>
                <a:spcPts val="1000"/>
              </a:spcBef>
              <a:buFont typeface="Arial" panose="020B0604020202020204" pitchFamily="34" charset="0"/>
              <a:buChar char="•"/>
              <a:defRPr sz="2000">
                <a:solidFill>
                  <a:schemeClr val="tx1"/>
                </a:solidFill>
                <a:latin typeface="+mn-lt"/>
              </a:defRPr>
            </a:lvl3pPr>
            <a:lvl4pPr marL="1133856" indent="-283464">
              <a:spcBef>
                <a:spcPts val="1000"/>
              </a:spcBef>
              <a:buFont typeface="Arial" panose="020B0604020202020204" pitchFamily="34" charset="0"/>
              <a:buChar char="•"/>
              <a:defRPr sz="2000">
                <a:solidFill>
                  <a:schemeClr val="tx1"/>
                </a:solidFill>
                <a:latin typeface="+mn-lt"/>
              </a:defRPr>
            </a:lvl4pPr>
            <a:lvl5pPr marL="1463040" indent="-283464">
              <a:spcBef>
                <a:spcPts val="1000"/>
              </a:spcBef>
              <a:buFont typeface="Arial" panose="020B0604020202020204" pitchFamily="34" charset="0"/>
              <a:buChar char="•"/>
              <a:defRPr sz="2000">
                <a:solidFill>
                  <a:schemeClr val="tx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256561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Chart ">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62811"/>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10/31/2024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10/31/2024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81" r:id="rId1"/>
    <p:sldLayoutId id="2147483662" r:id="rId2"/>
    <p:sldLayoutId id="2147483663" r:id="rId3"/>
    <p:sldLayoutId id="2147483664" r:id="rId4"/>
    <p:sldLayoutId id="2147483665" r:id="rId5"/>
    <p:sldLayoutId id="2147483682" r:id="rId6"/>
    <p:sldLayoutId id="2147483667" r:id="rId7"/>
    <p:sldLayoutId id="2147483679" r:id="rId8"/>
    <p:sldLayoutId id="2147483680" r:id="rId9"/>
    <p:sldLayoutId id="2147483670" r:id="rId10"/>
    <p:sldLayoutId id="214748367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74" r:id="rId4"/>
    <p:sldLayoutId id="2147483671" r:id="rId5"/>
    <p:sldLayoutId id="2147483659" r:id="rId6"/>
    <p:sldLayoutId id="2147483668" r:id="rId7"/>
    <p:sldLayoutId id="2147483669" r:id="rId8"/>
    <p:sldLayoutId id="2147483675" r:id="rId9"/>
    <p:sldLayoutId id="2147483677" r:id="rId10"/>
    <p:sldLayoutId id="2147483676" r:id="rId11"/>
    <p:sldLayoutId id="2147483661" r:id="rId12"/>
    <p:sldLayoutId id="2147483666" r:id="rId13"/>
  </p:sldLayoutIdLst>
  <p:hf sldNum="0" hdr="0" ftr="0" dt="0"/>
  <p:txStyles>
    <p:titleStyle>
      <a:lvl1pPr algn="l"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58864" y="102021"/>
            <a:ext cx="9779183" cy="1744415"/>
          </a:xfrm>
        </p:spPr>
        <p:txBody>
          <a:bodyPr/>
          <a:lstStyle/>
          <a:p>
            <a:r>
              <a:rPr lang="en-US" dirty="0"/>
              <a:t>Understanding Team Roles in Software Development: SWE vs. SRE</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58865" y="2017467"/>
            <a:ext cx="9779182" cy="3543510"/>
          </a:xfrm>
        </p:spPr>
        <p:txBody>
          <a:bodyPr vert="horz" lIns="91440" tIns="45720" rIns="91440" bIns="45720" rtlCol="0" anchor="t">
            <a:normAutofit/>
          </a:bodyPr>
          <a:lstStyle/>
          <a:p>
            <a:pPr marL="285750" indent="-285750">
              <a:buFont typeface="Arial"/>
              <a:buChar char="•"/>
            </a:pPr>
            <a:endParaRPr lang="en-US" dirty="0"/>
          </a:p>
          <a:p>
            <a:r>
              <a:rPr lang="en-US" dirty="0"/>
              <a:t>Sandesh Pokharel</a:t>
            </a:r>
            <a:br>
              <a:rPr lang="en-US" dirty="0"/>
            </a:br>
            <a:r>
              <a:rPr lang="en-US" dirty="0"/>
              <a:t>Date: 10/31/2024</a:t>
            </a:r>
            <a:br>
              <a:rPr lang="en-US" dirty="0"/>
            </a:br>
            <a:r>
              <a:rPr lang="en-US" dirty="0"/>
              <a:t>Course: MSCS-533-Software Engineering and Multiplatform App Development</a:t>
            </a:r>
            <a:endParaRPr lang="en-US" dirty="0">
              <a:solidFill>
                <a:srgbClr val="000000"/>
              </a:solidFill>
              <a:latin typeface="Tenorite"/>
              <a:ea typeface="Open Sans"/>
              <a:cs typeface="Open Sans"/>
            </a:endParaRPr>
          </a:p>
          <a:p>
            <a:endParaRPr lang="en-US" dirty="0"/>
          </a:p>
          <a:p>
            <a:endParaRPr lang="en-US" dirty="0"/>
          </a:p>
        </p:txBody>
      </p:sp>
    </p:spTree>
    <p:extLst>
      <p:ext uri="{BB962C8B-B14F-4D97-AF65-F5344CB8AC3E}">
        <p14:creationId xmlns:p14="http://schemas.microsoft.com/office/powerpoint/2010/main" val="910774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58864" y="102021"/>
            <a:ext cx="9779183" cy="1744415"/>
          </a:xfrm>
        </p:spPr>
        <p:txBody>
          <a:bodyPr/>
          <a:lstStyle/>
          <a:p>
            <a:r>
              <a:rPr lang="en-US" dirty="0"/>
              <a:t>Introduction to Team Roles</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58865" y="2017467"/>
            <a:ext cx="9779182" cy="3543510"/>
          </a:xfrm>
        </p:spPr>
        <p:txBody>
          <a:bodyPr vert="horz" lIns="91440" tIns="45720" rIns="91440" bIns="45720" rtlCol="0" anchor="t">
            <a:normAutofit/>
          </a:bodyPr>
          <a:lstStyle/>
          <a:p>
            <a:pPr marL="285750" indent="-285750">
              <a:buFont typeface="Arial"/>
              <a:buChar char="•"/>
            </a:pPr>
            <a:endParaRPr lang="en-US" dirty="0"/>
          </a:p>
          <a:p>
            <a:r>
              <a:rPr lang="en-US" b="1" dirty="0"/>
              <a:t>What</a:t>
            </a:r>
            <a:r>
              <a:rPr lang="en-US" b="1" dirty="0">
                <a:ea typeface="+mn-lt"/>
                <a:cs typeface="+mn-lt"/>
              </a:rPr>
              <a:t> are Team Roles?</a:t>
            </a:r>
            <a:endParaRPr lang="en-US" dirty="0"/>
          </a:p>
          <a:p>
            <a:pPr marL="285750" indent="-285750">
              <a:buChar char="•"/>
            </a:pPr>
            <a:r>
              <a:rPr lang="en-US" dirty="0">
                <a:ea typeface="+mn-lt"/>
                <a:cs typeface="+mn-lt"/>
              </a:rPr>
              <a:t>Defined responsibilities in software development</a:t>
            </a:r>
            <a:endParaRPr lang="en-US" dirty="0"/>
          </a:p>
          <a:p>
            <a:pPr marL="285750" indent="-285750">
              <a:buChar char="•"/>
            </a:pPr>
            <a:r>
              <a:rPr lang="en-US" dirty="0">
                <a:ea typeface="+mn-lt"/>
                <a:cs typeface="+mn-lt"/>
              </a:rPr>
              <a:t>Key to collaboration, efficiency, and quality outcomes</a:t>
            </a:r>
            <a:endParaRPr lang="en-US" dirty="0"/>
          </a:p>
          <a:p>
            <a:endParaRPr lang="en-US" dirty="0"/>
          </a:p>
        </p:txBody>
      </p:sp>
    </p:spTree>
    <p:extLst>
      <p:ext uri="{BB962C8B-B14F-4D97-AF65-F5344CB8AC3E}">
        <p14:creationId xmlns:p14="http://schemas.microsoft.com/office/powerpoint/2010/main" val="2960413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58864" y="102021"/>
            <a:ext cx="9779183" cy="1744415"/>
          </a:xfrm>
        </p:spPr>
        <p:txBody>
          <a:bodyPr/>
          <a:lstStyle/>
          <a:p>
            <a:r>
              <a:rPr lang="en-US" dirty="0"/>
              <a:t>Role of a Software Engineer (SWE)</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58865" y="2017467"/>
            <a:ext cx="9779182" cy="3543510"/>
          </a:xfrm>
        </p:spPr>
        <p:txBody>
          <a:bodyPr vert="horz" lIns="91440" tIns="45720" rIns="91440" bIns="45720" rtlCol="0" anchor="t">
            <a:normAutofit/>
          </a:bodyPr>
          <a:lstStyle/>
          <a:p>
            <a:pPr marL="285750" indent="-285750">
              <a:buFont typeface="Arial"/>
              <a:buChar char="•"/>
            </a:pPr>
            <a:endParaRPr lang="en-US" dirty="0"/>
          </a:p>
          <a:p>
            <a:pPr marL="285750" indent="-285750">
              <a:buChar char="•"/>
            </a:pPr>
            <a:r>
              <a:rPr lang="en-US" b="1" dirty="0"/>
              <a:t>Primary</a:t>
            </a:r>
            <a:r>
              <a:rPr lang="en-US" b="1" dirty="0">
                <a:ea typeface="+mn-lt"/>
                <a:cs typeface="+mn-lt"/>
              </a:rPr>
              <a:t> Focus</a:t>
            </a:r>
            <a:r>
              <a:rPr lang="en-US" dirty="0">
                <a:ea typeface="+mn-lt"/>
                <a:cs typeface="+mn-lt"/>
              </a:rPr>
              <a:t>: Coding, design, and testing</a:t>
            </a:r>
            <a:endParaRPr lang="en-US" dirty="0"/>
          </a:p>
          <a:p>
            <a:pPr marL="285750" indent="-285750">
              <a:buChar char="•"/>
            </a:pPr>
            <a:r>
              <a:rPr lang="en-US" b="1">
                <a:ea typeface="+mn-lt"/>
                <a:cs typeface="+mn-lt"/>
              </a:rPr>
              <a:t>Goal</a:t>
            </a:r>
            <a:r>
              <a:rPr lang="en-US">
                <a:ea typeface="+mn-lt"/>
                <a:cs typeface="+mn-lt"/>
              </a:rPr>
              <a:t>: Build functional, reliable software for end users</a:t>
            </a:r>
            <a:endParaRPr lang="en-US"/>
          </a:p>
          <a:p>
            <a:endParaRPr lang="en-US" dirty="0"/>
          </a:p>
        </p:txBody>
      </p:sp>
    </p:spTree>
    <p:extLst>
      <p:ext uri="{BB962C8B-B14F-4D97-AF65-F5344CB8AC3E}">
        <p14:creationId xmlns:p14="http://schemas.microsoft.com/office/powerpoint/2010/main" val="4037498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58864" y="102021"/>
            <a:ext cx="9779183" cy="1744415"/>
          </a:xfrm>
        </p:spPr>
        <p:txBody>
          <a:bodyPr/>
          <a:lstStyle/>
          <a:p>
            <a:r>
              <a:rPr lang="en-US" dirty="0"/>
              <a:t>Role of a Site Reliability Engineer (SRE)</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58865" y="2017467"/>
            <a:ext cx="9779182" cy="3543510"/>
          </a:xfrm>
        </p:spPr>
        <p:txBody>
          <a:bodyPr vert="horz" lIns="91440" tIns="45720" rIns="91440" bIns="45720" rtlCol="0" anchor="t">
            <a:normAutofit/>
          </a:bodyPr>
          <a:lstStyle/>
          <a:p>
            <a:pPr marL="285750" indent="-285750">
              <a:buFont typeface="Arial"/>
              <a:buChar char="•"/>
            </a:pPr>
            <a:endParaRPr lang="en-US" dirty="0"/>
          </a:p>
          <a:p>
            <a:pPr marL="285750" indent="-285750">
              <a:buChar char="•"/>
            </a:pPr>
            <a:r>
              <a:rPr lang="en-US" b="1">
                <a:ea typeface="+mn-lt"/>
                <a:cs typeface="+mn-lt"/>
              </a:rPr>
              <a:t>Primary Focus</a:t>
            </a:r>
            <a:r>
              <a:rPr lang="en-US">
                <a:ea typeface="+mn-lt"/>
                <a:cs typeface="+mn-lt"/>
              </a:rPr>
              <a:t>: System reliability, scalability, and maintenance</a:t>
            </a:r>
            <a:endParaRPr lang="en-US"/>
          </a:p>
          <a:p>
            <a:pPr marL="285750" indent="-285750">
              <a:buChar char="•"/>
            </a:pPr>
            <a:r>
              <a:rPr lang="en-US" b="1" dirty="0">
                <a:ea typeface="+mn-lt"/>
                <a:cs typeface="+mn-lt"/>
              </a:rPr>
              <a:t>Goal</a:t>
            </a:r>
            <a:r>
              <a:rPr lang="en-US" dirty="0">
                <a:ea typeface="+mn-lt"/>
                <a:cs typeface="+mn-lt"/>
              </a:rPr>
              <a:t>: Ensure system performance and minimize downtime</a:t>
            </a:r>
            <a:endParaRPr lang="en-US" dirty="0"/>
          </a:p>
          <a:p>
            <a:pPr marL="285750" indent="-285750">
              <a:buChar char="•"/>
            </a:pPr>
            <a:endParaRPr lang="en-US"/>
          </a:p>
          <a:p>
            <a:endParaRPr lang="en-US" dirty="0"/>
          </a:p>
        </p:txBody>
      </p:sp>
    </p:spTree>
    <p:extLst>
      <p:ext uri="{BB962C8B-B14F-4D97-AF65-F5344CB8AC3E}">
        <p14:creationId xmlns:p14="http://schemas.microsoft.com/office/powerpoint/2010/main" val="865439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58864" y="102021"/>
            <a:ext cx="9779183" cy="1744415"/>
          </a:xfrm>
        </p:spPr>
        <p:txBody>
          <a:bodyPr/>
          <a:lstStyle/>
          <a:p>
            <a:r>
              <a:rPr lang="en-US" dirty="0"/>
              <a:t>Comparison of SWE and SRE Roles</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58865" y="2017467"/>
            <a:ext cx="9779182" cy="3543510"/>
          </a:xfrm>
        </p:spPr>
        <p:txBody>
          <a:bodyPr vert="horz" lIns="91440" tIns="45720" rIns="91440" bIns="45720" rtlCol="0" anchor="t">
            <a:normAutofit/>
          </a:bodyPr>
          <a:lstStyle/>
          <a:p>
            <a:pPr marL="285750" indent="-285750">
              <a:buFont typeface="Arial"/>
              <a:buChar char="•"/>
            </a:pPr>
            <a:endParaRPr lang="en-US" dirty="0"/>
          </a:p>
          <a:p>
            <a:pPr marL="285750" indent="-285750">
              <a:buFont typeface="Arial"/>
              <a:buChar char="•"/>
            </a:pPr>
            <a:r>
              <a:rPr lang="en-US" b="1">
                <a:ea typeface="+mn-lt"/>
                <a:cs typeface="+mn-lt"/>
              </a:rPr>
              <a:t>SWE</a:t>
            </a:r>
            <a:r>
              <a:rPr lang="en-US">
                <a:ea typeface="+mn-lt"/>
                <a:cs typeface="+mn-lt"/>
              </a:rPr>
              <a:t>: Focuses on building features and maintaining code quality</a:t>
            </a:r>
            <a:endParaRPr lang="en-US"/>
          </a:p>
          <a:p>
            <a:pPr marL="285750" indent="-285750">
              <a:buFont typeface="Arial"/>
              <a:buChar char="•"/>
            </a:pPr>
            <a:r>
              <a:rPr lang="en-US" b="1">
                <a:ea typeface="+mn-lt"/>
                <a:cs typeface="+mn-lt"/>
              </a:rPr>
              <a:t>SRE</a:t>
            </a:r>
            <a:r>
              <a:rPr lang="en-US">
                <a:ea typeface="+mn-lt"/>
                <a:cs typeface="+mn-lt"/>
              </a:rPr>
              <a:t>: Ensures system stability and scalability</a:t>
            </a:r>
            <a:endParaRPr lang="en-US"/>
          </a:p>
          <a:p>
            <a:pPr marL="285750" indent="-285750">
              <a:buFont typeface="Arial"/>
              <a:buChar char="•"/>
            </a:pPr>
            <a:r>
              <a:rPr lang="en-US" b="1">
                <a:ea typeface="+mn-lt"/>
                <a:cs typeface="+mn-lt"/>
              </a:rPr>
              <a:t>Example</a:t>
            </a:r>
            <a:r>
              <a:rPr lang="en-US">
                <a:ea typeface="+mn-lt"/>
                <a:cs typeface="+mn-lt"/>
              </a:rPr>
              <a:t>: SWE develops features; SRE ensures reliability at scale</a:t>
            </a:r>
            <a:endParaRPr lang="en-US"/>
          </a:p>
          <a:p>
            <a:endParaRPr lang="en-US" dirty="0"/>
          </a:p>
        </p:txBody>
      </p:sp>
    </p:spTree>
    <p:extLst>
      <p:ext uri="{BB962C8B-B14F-4D97-AF65-F5344CB8AC3E}">
        <p14:creationId xmlns:p14="http://schemas.microsoft.com/office/powerpoint/2010/main" val="3280472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58864" y="102021"/>
            <a:ext cx="9779183" cy="1744415"/>
          </a:xfrm>
        </p:spPr>
        <p:txBody>
          <a:bodyPr/>
          <a:lstStyle/>
          <a:p>
            <a:r>
              <a:rPr lang="en-US" dirty="0"/>
              <a:t>Importance in Software </a:t>
            </a:r>
            <a:r>
              <a:rPr lang="en-US" dirty="0" err="1"/>
              <a:t>devlopment</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58865" y="2017467"/>
            <a:ext cx="9779182" cy="3543510"/>
          </a:xfrm>
        </p:spPr>
        <p:txBody>
          <a:bodyPr vert="horz" lIns="91440" tIns="45720" rIns="91440" bIns="45720" rtlCol="0" anchor="t">
            <a:normAutofit/>
          </a:bodyPr>
          <a:lstStyle/>
          <a:p>
            <a:pPr>
              <a:buFont typeface="Arial"/>
              <a:buChar char="•"/>
            </a:pPr>
            <a:r>
              <a:rPr lang="en-US" b="1" dirty="0">
                <a:ea typeface="+mn-lt"/>
                <a:cs typeface="+mn-lt"/>
              </a:rPr>
              <a:t>Why Both Roles?</a:t>
            </a:r>
            <a:endParaRPr lang="en-US" dirty="0"/>
          </a:p>
          <a:p>
            <a:pPr lvl="1">
              <a:buFont typeface="Courier New"/>
              <a:buChar char="o"/>
            </a:pPr>
            <a:r>
              <a:rPr lang="en-US" dirty="0">
                <a:ea typeface="+mn-lt"/>
                <a:cs typeface="+mn-lt"/>
              </a:rPr>
              <a:t>SWE and SRE roles balance innovation with stability</a:t>
            </a:r>
            <a:endParaRPr lang="en-US"/>
          </a:p>
          <a:p>
            <a:pPr lvl="1">
              <a:buFont typeface="Courier New"/>
              <a:buChar char="o"/>
            </a:pPr>
            <a:r>
              <a:rPr lang="en-US" dirty="0">
                <a:ea typeface="+mn-lt"/>
                <a:cs typeface="+mn-lt"/>
              </a:rPr>
              <a:t>Together, they create functional, reliable software</a:t>
            </a:r>
            <a:endParaRPr lang="en-US"/>
          </a:p>
          <a:p>
            <a:pPr marL="285750" indent="-285750">
              <a:buFont typeface="Arial"/>
              <a:buChar char="•"/>
            </a:pPr>
            <a:endParaRPr lang="en-US" dirty="0"/>
          </a:p>
          <a:p>
            <a:endParaRPr lang="en-US" dirty="0"/>
          </a:p>
        </p:txBody>
      </p:sp>
    </p:spTree>
    <p:extLst>
      <p:ext uri="{BB962C8B-B14F-4D97-AF65-F5344CB8AC3E}">
        <p14:creationId xmlns:p14="http://schemas.microsoft.com/office/powerpoint/2010/main" val="648006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58864" y="102021"/>
            <a:ext cx="9779183" cy="1744415"/>
          </a:xfrm>
        </p:spPr>
        <p:txBody>
          <a:bodyPr/>
          <a:lstStyle/>
          <a:p>
            <a:r>
              <a:rPr lang="en-US" b="0" dirty="0">
                <a:solidFill>
                  <a:srgbClr val="262626"/>
                </a:solidFill>
                <a:latin typeface="Noto Serif"/>
                <a:ea typeface="Noto Serif"/>
                <a:cs typeface="Noto Serif"/>
              </a:rPr>
              <a:t>References</a:t>
            </a:r>
            <a:endParaRPr lang="en-US" dirty="0"/>
          </a:p>
          <a:p>
            <a:endParaRPr lang="en-US" dirty="0"/>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58865" y="2017467"/>
            <a:ext cx="10268012" cy="4276755"/>
          </a:xfrm>
        </p:spPr>
        <p:txBody>
          <a:bodyPr vert="horz" lIns="91440" tIns="45720" rIns="91440" bIns="45720" rtlCol="0" anchor="t">
            <a:normAutofit fontScale="92500" lnSpcReduction="10000"/>
          </a:bodyPr>
          <a:lstStyle/>
          <a:p>
            <a:pPr>
              <a:buFont typeface="Arial"/>
              <a:buChar char="•"/>
            </a:pPr>
            <a:endParaRPr lang="en-US" dirty="0"/>
          </a:p>
          <a:p>
            <a:pPr lvl="1">
              <a:buFont typeface="Arial"/>
              <a:buChar char="•"/>
            </a:pPr>
            <a:r>
              <a:rPr lang="en-US" sz="2800" dirty="0">
                <a:ea typeface="+mn-lt"/>
                <a:cs typeface="+mn-lt"/>
              </a:rPr>
              <a:t>Davis, T. (2020). </a:t>
            </a:r>
            <a:r>
              <a:rPr lang="en-US" sz="2800" i="1" dirty="0">
                <a:ea typeface="+mn-lt"/>
                <a:cs typeface="+mn-lt"/>
              </a:rPr>
              <a:t>The role of software engineers in modern development</a:t>
            </a:r>
            <a:r>
              <a:rPr lang="en-US" sz="2800" dirty="0">
                <a:ea typeface="+mn-lt"/>
                <a:cs typeface="+mn-lt"/>
              </a:rPr>
              <a:t>. Software Engineering Journal, 15(3), 235-247.</a:t>
            </a:r>
          </a:p>
          <a:p>
            <a:pPr lvl="1">
              <a:buFont typeface="Arial"/>
              <a:buChar char="•"/>
            </a:pPr>
            <a:r>
              <a:rPr lang="en-US" dirty="0">
                <a:ea typeface="+mn-lt"/>
                <a:cs typeface="+mn-lt"/>
              </a:rPr>
              <a:t>Garcia, R. (2021). </a:t>
            </a:r>
            <a:r>
              <a:rPr lang="en-US" i="1" dirty="0">
                <a:ea typeface="+mn-lt"/>
                <a:cs typeface="+mn-lt"/>
              </a:rPr>
              <a:t>Reliability and scalability in site reliability engineering</a:t>
            </a:r>
            <a:r>
              <a:rPr lang="en-US" dirty="0">
                <a:ea typeface="+mn-lt"/>
                <a:cs typeface="+mn-lt"/>
              </a:rPr>
              <a:t>. Journal of System Operations, 22(4), 401-410.</a:t>
            </a:r>
            <a:endParaRPr lang="en-US" dirty="0"/>
          </a:p>
          <a:p>
            <a:pPr lvl="1">
              <a:buFont typeface="Arial"/>
              <a:buChar char="•"/>
            </a:pPr>
            <a:r>
              <a:rPr lang="en-US" dirty="0">
                <a:ea typeface="+mn-lt"/>
                <a:cs typeface="+mn-lt"/>
              </a:rPr>
              <a:t>Johnson, M., &amp; Lee, K. (2019). </a:t>
            </a:r>
            <a:r>
              <a:rPr lang="en-US" i="1" dirty="0">
                <a:ea typeface="+mn-lt"/>
                <a:cs typeface="+mn-lt"/>
              </a:rPr>
              <a:t>Software development essentials: The function of team roles</a:t>
            </a:r>
            <a:r>
              <a:rPr lang="en-US" dirty="0">
                <a:ea typeface="+mn-lt"/>
                <a:cs typeface="+mn-lt"/>
              </a:rPr>
              <a:t>. Development Insights, 10(2), 98-110.</a:t>
            </a:r>
            <a:endParaRPr lang="en-US" dirty="0"/>
          </a:p>
          <a:p>
            <a:pPr lvl="1">
              <a:buFont typeface="Arial"/>
              <a:buChar char="•"/>
            </a:pPr>
            <a:r>
              <a:rPr lang="en-US" dirty="0">
                <a:ea typeface="+mn-lt"/>
                <a:cs typeface="+mn-lt"/>
              </a:rPr>
              <a:t>Jones, P. (2022). </a:t>
            </a:r>
            <a:r>
              <a:rPr lang="en-US" i="1" dirty="0">
                <a:ea typeface="+mn-lt"/>
                <a:cs typeface="+mn-lt"/>
              </a:rPr>
              <a:t>Role specialization in software engineering</a:t>
            </a:r>
            <a:r>
              <a:rPr lang="en-US" dirty="0">
                <a:ea typeface="+mn-lt"/>
                <a:cs typeface="+mn-lt"/>
              </a:rPr>
              <a:t>. International Journal of Technology and Development, 18(1), 45-52.</a:t>
            </a:r>
            <a:endParaRPr lang="en-US" dirty="0"/>
          </a:p>
          <a:p>
            <a:pPr lvl="1">
              <a:buFont typeface="Arial"/>
              <a:buChar char="•"/>
            </a:pPr>
            <a:r>
              <a:rPr lang="en-US" dirty="0">
                <a:ea typeface="+mn-lt"/>
                <a:cs typeface="+mn-lt"/>
              </a:rPr>
              <a:t>Meyer, S. (2019). </a:t>
            </a:r>
            <a:r>
              <a:rPr lang="en-US" i="1" dirty="0">
                <a:ea typeface="+mn-lt"/>
                <a:cs typeface="+mn-lt"/>
              </a:rPr>
              <a:t>The rise of site reliability engineering: Bridging development and operations</a:t>
            </a:r>
            <a:r>
              <a:rPr lang="en-US" dirty="0">
                <a:ea typeface="+mn-lt"/>
                <a:cs typeface="+mn-lt"/>
              </a:rPr>
              <a:t>. Computing Today, 32(6), 15-20.</a:t>
            </a:r>
            <a:endParaRPr lang="en-US" dirty="0"/>
          </a:p>
          <a:p>
            <a:pPr lvl="1">
              <a:buFont typeface="Arial"/>
              <a:buChar char="•"/>
            </a:pPr>
            <a:r>
              <a:rPr lang="en-US" dirty="0">
                <a:ea typeface="+mn-lt"/>
                <a:cs typeface="+mn-lt"/>
              </a:rPr>
              <a:t>Smith, J. (2021). </a:t>
            </a:r>
            <a:r>
              <a:rPr lang="en-US" i="1" dirty="0">
                <a:ea typeface="+mn-lt"/>
                <a:cs typeface="+mn-lt"/>
              </a:rPr>
              <a:t>The importance of team roles in collaborative software projects</a:t>
            </a:r>
            <a:r>
              <a:rPr lang="en-US" dirty="0">
                <a:ea typeface="+mn-lt"/>
                <a:cs typeface="+mn-lt"/>
              </a:rPr>
              <a:t>. Tech Management Quarterly, 14(5), 112-119.</a:t>
            </a:r>
            <a:endParaRPr lang="en-US" dirty="0"/>
          </a:p>
          <a:p>
            <a:pPr marL="285750" indent="-285750">
              <a:buFont typeface="Arial"/>
              <a:buChar char="•"/>
            </a:pPr>
            <a:endParaRPr lang="en-US" dirty="0"/>
          </a:p>
          <a:p>
            <a:endParaRPr lang="en-US" dirty="0"/>
          </a:p>
        </p:txBody>
      </p:sp>
    </p:spTree>
    <p:extLst>
      <p:ext uri="{BB962C8B-B14F-4D97-AF65-F5344CB8AC3E}">
        <p14:creationId xmlns:p14="http://schemas.microsoft.com/office/powerpoint/2010/main" val="3328627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58864" y="102021"/>
            <a:ext cx="9779183" cy="1744415"/>
          </a:xfrm>
        </p:spPr>
        <p:txBody>
          <a:bodyPr/>
          <a:lstStyle/>
          <a:p>
            <a:r>
              <a:rPr lang="en-US" b="0" dirty="0">
                <a:solidFill>
                  <a:srgbClr val="262626"/>
                </a:solidFill>
                <a:latin typeface="Noto Serif"/>
                <a:ea typeface="Noto Serif"/>
                <a:cs typeface="Noto Serif"/>
              </a:rPr>
              <a:t>Thank you </a:t>
            </a:r>
          </a:p>
          <a:p>
            <a:endParaRPr lang="en-US" dirty="0"/>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58865" y="2017467"/>
            <a:ext cx="10268012" cy="4276755"/>
          </a:xfrm>
        </p:spPr>
        <p:txBody>
          <a:bodyPr vert="horz" lIns="91440" tIns="45720" rIns="91440" bIns="45720" rtlCol="0" anchor="t">
            <a:normAutofit/>
          </a:bodyPr>
          <a:lstStyle/>
          <a:p>
            <a:pPr>
              <a:buFont typeface="Arial"/>
              <a:buChar char="•"/>
            </a:pPr>
            <a:endParaRPr lang="en-US" dirty="0"/>
          </a:p>
          <a:p>
            <a:pPr lvl="1">
              <a:buFont typeface="Arial"/>
              <a:buChar char="•"/>
            </a:pPr>
            <a:endParaRPr lang="en-US" sz="2800" dirty="0"/>
          </a:p>
          <a:p>
            <a:pPr marL="285750" indent="-285750">
              <a:buFont typeface="Arial"/>
              <a:buChar char="•"/>
            </a:pPr>
            <a:endParaRPr lang="en-US" dirty="0"/>
          </a:p>
          <a:p>
            <a:endParaRPr lang="en-US" dirty="0"/>
          </a:p>
        </p:txBody>
      </p:sp>
    </p:spTree>
    <p:extLst>
      <p:ext uri="{BB962C8B-B14F-4D97-AF65-F5344CB8AC3E}">
        <p14:creationId xmlns:p14="http://schemas.microsoft.com/office/powerpoint/2010/main" val="3806415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331398_Win32_SL_V13" id="{C59E605D-C281-4A06-BDA0-E97A35AC3AA8}" vid="{25D1D206-DA25-4050-926A-BD6D3A1B506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8</Notes>
  <HiddenSlides>0</HiddenSlides>
  <MMClips>0</MMClips>
  <ScaleCrop>false</ScaleCrop>
  <HeadingPairs>
    <vt:vector size="4" baseType="variant">
      <vt:variant>
        <vt:lpstr>Theme</vt:lpstr>
      </vt:variant>
      <vt:variant>
        <vt:i4>2</vt:i4>
      </vt:variant>
      <vt:variant>
        <vt:lpstr>Slide Titles</vt:lpstr>
      </vt:variant>
      <vt:variant>
        <vt:i4>8</vt:i4>
      </vt:variant>
    </vt:vector>
  </HeadingPairs>
  <TitlesOfParts>
    <vt:vector size="10" baseType="lpstr">
      <vt:lpstr>office theme</vt:lpstr>
      <vt:lpstr>Custom</vt:lpstr>
      <vt:lpstr>Understanding Team Roles in Software Development: SWE vs. SRE</vt:lpstr>
      <vt:lpstr>Introduction to Team Roles</vt:lpstr>
      <vt:lpstr>Role of a Software Engineer (SWE)</vt:lpstr>
      <vt:lpstr>Role of a Site Reliability Engineer (SRE)</vt:lpstr>
      <vt:lpstr>Comparison of SWE and SRE Roles</vt:lpstr>
      <vt:lpstr>Importance in Software devlopment</vt:lpstr>
      <vt:lpstr>References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78</cp:revision>
  <dcterms:created xsi:type="dcterms:W3CDTF">2024-10-31T16:04:40Z</dcterms:created>
  <dcterms:modified xsi:type="dcterms:W3CDTF">2024-10-31T16:39:55Z</dcterms:modified>
</cp:coreProperties>
</file>