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7" r:id="rId5"/>
    <p:sldId id="297" r:id="rId6"/>
    <p:sldId id="298" r:id="rId7"/>
    <p:sldId id="299" r:id="rId8"/>
    <p:sldId id="300" r:id="rId9"/>
    <p:sldId id="301" r:id="rId10"/>
    <p:sldId id="302" r:id="rId11"/>
    <p:sldId id="303"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E2647F-1E65-429F-320F-1878DC468F5E}" v="156" dt="2024-11-25T01:04:42.336"/>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646" autoAdjust="0"/>
  </p:normalViewPr>
  <p:slideViewPr>
    <p:cSldViewPr snapToGrid="0">
      <p:cViewPr>
        <p:scale>
          <a:sx n="100" d="100"/>
          <a:sy n="100" d="100"/>
        </p:scale>
        <p:origin x="-1238" y="-115"/>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11/24/2024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"Agile Development is an approach to software creation that values flexibility, collaboration, and delivering results in smaller increments. Instead of following a rigid, predefined process, Agile allows teams to adapt as requirements evolve. For example, if a customer changes their needs midway, Agile ensures teams can pivot without losing momentum (</a:t>
            </a:r>
            <a:r>
              <a:rPr lang="en-US" dirty="0" err="1"/>
              <a:t>Serrador</a:t>
            </a:r>
            <a:r>
              <a:rPr lang="en-US" dirty="0"/>
              <a:t> &amp; Pinto, 2015). This iterative nature enables quicker feedback, helping teams build exactly what users need."</a:t>
            </a:r>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788499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traditional models like the Waterfall methodology, Agile thrives in dynamic environments. Where Waterfall focuses on sequential phases like 'plan, build, and deliver,' Agile emphasizes cycles or 'sprints' where teams continually adapt and improve. This adaptability has proven especially effective in reducing risks and improving project outcomes (Beck et al., 2001)."</a:t>
            </a:r>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3807367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"Agile operates on several key principles. First is collaboration—teams work closely with customers to ensure the end product meets their needs. Next, Agile emphasizes responding to change. If circumstances shift, Agile teams revise their priorities instead of sticking rigidly to the original plan. Continuous delivery ensures progress is visible, and simplicity helps prevent overcomplicating the process (Serrador &amp; Pinto, 2015; Highsmith, 2009)."</a:t>
            </a:r>
          </a:p>
          <a:p>
            <a:endParaRPr lang="en-US" dirty="0">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560640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"Incorporating Agile into my projects means embracing iterative cycles—sprints—where progress is planned, reviewed, and refined. Using tools like JIRA or Trello can enhance collaboration within the team. Agile principles also encourage me to seek feedback frequently, ensuring that deliverables meet evolving requirements (Beck et al., 2001)."</a:t>
            </a:r>
          </a:p>
          <a:p>
            <a:endParaRPr lang="en-US" dirty="0">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125732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Agile offers immense benefits, it comes with challenges. Organizations need to undergo cultural shifts to embrace Agile practices fully. Teams might also face 'scope creep,' where flexibility causes them to lose sight of priorities. Finally, Agile works best when there is seamless communication across all team members (Cohn, 2010)."</a:t>
            </a:r>
          </a:p>
          <a:p>
            <a:endParaRPr lang="en-US" dirty="0">
              <a:cs typeface="Calibri"/>
            </a:endParaRP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384365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"Agile has become indispensable in industries like tech, where innovation and speed are critical. By aligning closely with customer goals and encouraging collaboration, Agile produces high-quality outcomes while keeping teams motivated. It’s no wonder that leading companies like Google and Spotify have fully embraced Agile frameworks (Kniberg &amp; Ivarsson, 2012; </a:t>
            </a:r>
            <a:r>
              <a:rPr lang="en-US" dirty="0" err="1"/>
              <a:t>Serrador</a:t>
            </a:r>
            <a:r>
              <a:rPr lang="en-US" dirty="0"/>
              <a:t> &amp; Pinto, 2015)."</a:t>
            </a:r>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3931156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2801058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1">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anchor="b">
            <a:noAutofit/>
          </a:bodyPr>
          <a:lstStyle>
            <a:lvl1pPr>
              <a:defRPr sz="4200" b="1">
                <a:latin typeface="+mj-lt"/>
              </a:defRPr>
            </a:lvl1pPr>
          </a:lstStyle>
          <a:p>
            <a:r>
              <a:rPr lang="en-US" dirty="0"/>
              <a:t>Click to add title</a:t>
            </a:r>
          </a:p>
        </p:txBody>
      </p:sp>
      <p:sp>
        <p:nvSpPr>
          <p:cNvPr id="10" name="Content Placeholder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Understanding Agile Development: Concept and Principles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r>
              <a:rPr lang="en-US" dirty="0"/>
              <a:t>Sandesh Pokharel</a:t>
            </a:r>
            <a:br>
              <a:rPr lang="en-US" dirty="0"/>
            </a:br>
            <a:r>
              <a:rPr lang="en-US" dirty="0"/>
              <a:t>Date: 11/24/2024</a:t>
            </a:r>
            <a:br>
              <a:rPr lang="en-US" dirty="0"/>
            </a:br>
            <a:r>
              <a:rPr lang="en-US" dirty="0"/>
              <a:t>Course: MSCS-533-Software Engineering and Multiplatform App Development</a:t>
            </a:r>
            <a:br>
              <a:rPr lang="en-US" dirty="0"/>
            </a:br>
            <a:r>
              <a:rPr lang="en-US" dirty="0"/>
              <a:t>Professor: Dr. </a:t>
            </a:r>
            <a:r>
              <a:rPr lang="en-US" dirty="0" err="1"/>
              <a:t>Vouama</a:t>
            </a:r>
          </a:p>
        </p:txBody>
      </p:sp>
    </p:spTree>
    <p:extLst>
      <p:ext uri="{BB962C8B-B14F-4D97-AF65-F5344CB8AC3E}">
        <p14:creationId xmlns:p14="http://schemas.microsoft.com/office/powerpoint/2010/main" val="132560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What is Agile Development?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pPr marL="285750" indent="-285750">
              <a:buFont typeface="Arial"/>
              <a:buChar char="•"/>
            </a:pPr>
            <a:r>
              <a:rPr lang="en-US" b="1" dirty="0">
                <a:ea typeface="+mn-lt"/>
                <a:cs typeface="+mn-lt"/>
              </a:rPr>
              <a:t>Agile</a:t>
            </a:r>
            <a:r>
              <a:rPr lang="en-US" dirty="0">
                <a:ea typeface="+mn-lt"/>
                <a:cs typeface="+mn-lt"/>
              </a:rPr>
              <a:t> = Iterative, flexible approach to development.</a:t>
            </a:r>
            <a:endParaRPr lang="en-US" dirty="0"/>
          </a:p>
          <a:p>
            <a:pPr marL="285750" indent="-285750">
              <a:buFont typeface="Arial"/>
              <a:buChar char="•"/>
            </a:pPr>
            <a:r>
              <a:rPr lang="en-US" dirty="0">
                <a:ea typeface="+mn-lt"/>
                <a:cs typeface="+mn-lt"/>
              </a:rPr>
              <a:t>Adapts to change and emphasizes collaboration.</a:t>
            </a:r>
            <a:endParaRPr lang="en-US" dirty="0"/>
          </a:p>
          <a:p>
            <a:pPr marL="285750" indent="-285750">
              <a:buFont typeface="Arial"/>
              <a:buChar char="•"/>
            </a:pPr>
            <a:r>
              <a:rPr lang="en-US" dirty="0">
                <a:ea typeface="+mn-lt"/>
                <a:cs typeface="+mn-lt"/>
              </a:rPr>
              <a:t>Small, incremental deliveries.</a:t>
            </a:r>
            <a:endParaRPr lang="en-US" dirty="0"/>
          </a:p>
          <a:p>
            <a:endParaRPr lang="en-US" dirty="0"/>
          </a:p>
        </p:txBody>
      </p:sp>
    </p:spTree>
    <p:extLst>
      <p:ext uri="{BB962C8B-B14F-4D97-AF65-F5344CB8AC3E}">
        <p14:creationId xmlns:p14="http://schemas.microsoft.com/office/powerpoint/2010/main" val="210649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Why Agile Over Traditional Methods?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pPr marL="285750" indent="-285750">
              <a:buFont typeface="Arial"/>
              <a:buChar char="•"/>
            </a:pPr>
            <a:r>
              <a:rPr lang="en-US" b="1" dirty="0">
                <a:ea typeface="+mn-lt"/>
                <a:cs typeface="+mn-lt"/>
              </a:rPr>
              <a:t>Traditional Models:</a:t>
            </a:r>
            <a:r>
              <a:rPr lang="en-US" dirty="0">
                <a:ea typeface="+mn-lt"/>
                <a:cs typeface="+mn-lt"/>
              </a:rPr>
              <a:t> Fixed, linear processes.</a:t>
            </a:r>
            <a:endParaRPr lang="en-US" dirty="0"/>
          </a:p>
          <a:p>
            <a:pPr marL="285750" indent="-285750">
              <a:buFont typeface="Arial"/>
              <a:buChar char="•"/>
            </a:pPr>
            <a:r>
              <a:rPr lang="en-US" b="1" dirty="0">
                <a:ea typeface="+mn-lt"/>
                <a:cs typeface="+mn-lt"/>
              </a:rPr>
              <a:t>Agile:</a:t>
            </a:r>
            <a:r>
              <a:rPr lang="en-US" dirty="0">
                <a:ea typeface="+mn-lt"/>
                <a:cs typeface="+mn-lt"/>
              </a:rPr>
              <a:t> Dynamic and iterative, promotes customer involvement.</a:t>
            </a:r>
            <a:endParaRPr lang="en-US" dirty="0"/>
          </a:p>
          <a:p>
            <a:pPr marL="285750" indent="-285750">
              <a:buFont typeface="Arial"/>
              <a:buChar char="•"/>
            </a:pPr>
            <a:r>
              <a:rPr lang="en-US" dirty="0">
                <a:ea typeface="+mn-lt"/>
                <a:cs typeface="+mn-lt"/>
              </a:rPr>
              <a:t>Enables faster delivery and adaptability.</a:t>
            </a:r>
            <a:endParaRPr lang="en-US" dirty="0"/>
          </a:p>
          <a:p>
            <a:endParaRPr lang="en-US" dirty="0"/>
          </a:p>
        </p:txBody>
      </p:sp>
    </p:spTree>
    <p:extLst>
      <p:ext uri="{BB962C8B-B14F-4D97-AF65-F5344CB8AC3E}">
        <p14:creationId xmlns:p14="http://schemas.microsoft.com/office/powerpoint/2010/main" val="542018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Core Agile Principles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pPr marL="285750" indent="-285750">
              <a:buFont typeface="Arial"/>
              <a:buChar char="•"/>
            </a:pPr>
            <a:r>
              <a:rPr lang="en-US" b="1" dirty="0">
                <a:ea typeface="+mn-lt"/>
                <a:cs typeface="+mn-lt"/>
              </a:rPr>
              <a:t>Customer Collaboration:</a:t>
            </a:r>
            <a:r>
              <a:rPr lang="en-US" dirty="0">
                <a:ea typeface="+mn-lt"/>
                <a:cs typeface="+mn-lt"/>
              </a:rPr>
              <a:t> Prioritize feedback over contracts.</a:t>
            </a:r>
            <a:endParaRPr lang="en-US" dirty="0"/>
          </a:p>
          <a:p>
            <a:pPr marL="285750" indent="-285750">
              <a:buFont typeface="Arial"/>
              <a:buChar char="•"/>
            </a:pPr>
            <a:r>
              <a:rPr lang="en-US" b="1" dirty="0">
                <a:ea typeface="+mn-lt"/>
                <a:cs typeface="+mn-lt"/>
              </a:rPr>
              <a:t>Respond to Change:</a:t>
            </a:r>
            <a:r>
              <a:rPr lang="en-US" dirty="0">
                <a:ea typeface="+mn-lt"/>
                <a:cs typeface="+mn-lt"/>
              </a:rPr>
              <a:t> Adapt plans when required.</a:t>
            </a:r>
            <a:endParaRPr lang="en-US" dirty="0"/>
          </a:p>
          <a:p>
            <a:pPr marL="285750" indent="-285750">
              <a:buFont typeface="Arial"/>
              <a:buChar char="•"/>
            </a:pPr>
            <a:r>
              <a:rPr lang="en-US" b="1" dirty="0">
                <a:ea typeface="+mn-lt"/>
                <a:cs typeface="+mn-lt"/>
              </a:rPr>
              <a:t>Frequent Deliveries:</a:t>
            </a:r>
            <a:r>
              <a:rPr lang="en-US" dirty="0">
                <a:ea typeface="+mn-lt"/>
                <a:cs typeface="+mn-lt"/>
              </a:rPr>
              <a:t> Small, usable increments of software.</a:t>
            </a:r>
            <a:endParaRPr lang="en-US" dirty="0"/>
          </a:p>
          <a:p>
            <a:pPr marL="285750" indent="-285750">
              <a:buFont typeface="Arial"/>
              <a:buChar char="•"/>
            </a:pPr>
            <a:r>
              <a:rPr lang="en-US" b="1" dirty="0">
                <a:ea typeface="+mn-lt"/>
                <a:cs typeface="+mn-lt"/>
              </a:rPr>
              <a:t>Simplicity:</a:t>
            </a:r>
            <a:r>
              <a:rPr lang="en-US" dirty="0">
                <a:ea typeface="+mn-lt"/>
                <a:cs typeface="+mn-lt"/>
              </a:rPr>
              <a:t> Focus on essentials.</a:t>
            </a:r>
            <a:endParaRPr lang="en-US" dirty="0"/>
          </a:p>
          <a:p>
            <a:endParaRPr lang="en-US" dirty="0"/>
          </a:p>
        </p:txBody>
      </p:sp>
    </p:spTree>
    <p:extLst>
      <p:ext uri="{BB962C8B-B14F-4D97-AF65-F5344CB8AC3E}">
        <p14:creationId xmlns:p14="http://schemas.microsoft.com/office/powerpoint/2010/main" val="1210807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Applying Agile Principles to My Projects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pPr marL="285750" indent="-285750">
              <a:buFont typeface="Arial"/>
              <a:buChar char="•"/>
            </a:pPr>
            <a:r>
              <a:rPr lang="en-US" b="1" dirty="0">
                <a:ea typeface="+mn-lt"/>
                <a:cs typeface="+mn-lt"/>
              </a:rPr>
              <a:t>Regular sprints:</a:t>
            </a:r>
            <a:r>
              <a:rPr lang="en-US" dirty="0">
                <a:ea typeface="+mn-lt"/>
                <a:cs typeface="+mn-lt"/>
              </a:rPr>
              <a:t> Plan and review progress often.</a:t>
            </a:r>
          </a:p>
          <a:p>
            <a:pPr marL="285750" indent="-285750">
              <a:buFont typeface="Arial"/>
              <a:buChar char="•"/>
            </a:pPr>
            <a:r>
              <a:rPr lang="en-US" b="1" dirty="0">
                <a:ea typeface="+mn-lt"/>
                <a:cs typeface="+mn-lt"/>
              </a:rPr>
              <a:t>Collaborative tools:</a:t>
            </a:r>
            <a:r>
              <a:rPr lang="en-US" dirty="0">
                <a:ea typeface="+mn-lt"/>
                <a:cs typeface="+mn-lt"/>
              </a:rPr>
              <a:t> Foster teamwork and transparency.</a:t>
            </a:r>
          </a:p>
          <a:p>
            <a:pPr marL="285750" indent="-285750">
              <a:buFont typeface="Arial"/>
              <a:buChar char="•"/>
            </a:pPr>
            <a:r>
              <a:rPr lang="en-US" b="1" dirty="0">
                <a:ea typeface="+mn-lt"/>
                <a:cs typeface="+mn-lt"/>
              </a:rPr>
              <a:t>Iterative development:</a:t>
            </a:r>
            <a:r>
              <a:rPr lang="en-US" dirty="0">
                <a:ea typeface="+mn-lt"/>
                <a:cs typeface="+mn-lt"/>
              </a:rPr>
              <a:t> Ensure continuous feedback.</a:t>
            </a:r>
          </a:p>
          <a:p>
            <a:endParaRPr lang="en-US" dirty="0"/>
          </a:p>
        </p:txBody>
      </p:sp>
    </p:spTree>
    <p:extLst>
      <p:ext uri="{BB962C8B-B14F-4D97-AF65-F5344CB8AC3E}">
        <p14:creationId xmlns:p14="http://schemas.microsoft.com/office/powerpoint/2010/main" val="3089644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Challenges of Agile Development</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pPr marL="285750" indent="-285750">
              <a:buFont typeface="Arial"/>
              <a:buChar char="•"/>
            </a:pPr>
            <a:r>
              <a:rPr lang="en-US" b="1" dirty="0">
                <a:ea typeface="+mn-lt"/>
                <a:cs typeface="+mn-lt"/>
              </a:rPr>
              <a:t>Cultural shift:</a:t>
            </a:r>
            <a:r>
              <a:rPr lang="en-US" dirty="0">
                <a:ea typeface="+mn-lt"/>
                <a:cs typeface="+mn-lt"/>
              </a:rPr>
              <a:t> Requires adaptability.</a:t>
            </a:r>
            <a:endParaRPr lang="en-US">
              <a:ea typeface="+mn-lt"/>
              <a:cs typeface="+mn-lt"/>
            </a:endParaRPr>
          </a:p>
          <a:p>
            <a:pPr marL="285750" indent="-285750">
              <a:buFont typeface="Arial"/>
              <a:buChar char="•"/>
            </a:pPr>
            <a:r>
              <a:rPr lang="en-US" b="1" dirty="0">
                <a:ea typeface="+mn-lt"/>
                <a:cs typeface="+mn-lt"/>
              </a:rPr>
              <a:t>Scope creep:</a:t>
            </a:r>
            <a:r>
              <a:rPr lang="en-US" dirty="0">
                <a:ea typeface="+mn-lt"/>
                <a:cs typeface="+mn-lt"/>
              </a:rPr>
              <a:t> Flexibility can lead to unfocused priorities.</a:t>
            </a:r>
            <a:endParaRPr lang="en-US">
              <a:ea typeface="+mn-lt"/>
              <a:cs typeface="+mn-lt"/>
            </a:endParaRPr>
          </a:p>
          <a:p>
            <a:pPr marL="285750" indent="-285750">
              <a:buFont typeface="Arial"/>
              <a:buChar char="•"/>
            </a:pPr>
            <a:r>
              <a:rPr lang="en-US" b="1" dirty="0">
                <a:ea typeface="+mn-lt"/>
                <a:cs typeface="+mn-lt"/>
              </a:rPr>
              <a:t>Team alignment:</a:t>
            </a:r>
            <a:r>
              <a:rPr lang="en-US" dirty="0">
                <a:ea typeface="+mn-lt"/>
                <a:cs typeface="+mn-lt"/>
              </a:rPr>
              <a:t> Needs consistent communication.</a:t>
            </a:r>
            <a:endParaRPr lang="en-US">
              <a:ea typeface="+mn-lt"/>
              <a:cs typeface="+mn-lt"/>
            </a:endParaRPr>
          </a:p>
          <a:p>
            <a:endParaRPr lang="en-US" dirty="0"/>
          </a:p>
        </p:txBody>
      </p:sp>
    </p:spTree>
    <p:extLst>
      <p:ext uri="{BB962C8B-B14F-4D97-AF65-F5344CB8AC3E}">
        <p14:creationId xmlns:p14="http://schemas.microsoft.com/office/powerpoint/2010/main" val="2951493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Why Agile Matters in Today's World</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pPr marL="285750" indent="-285750">
              <a:buFont typeface="Arial"/>
              <a:buChar char="•"/>
            </a:pPr>
            <a:r>
              <a:rPr lang="en-US">
                <a:ea typeface="+mn-lt"/>
                <a:cs typeface="+mn-lt"/>
              </a:rPr>
              <a:t>Drives innovation in tech industries.</a:t>
            </a:r>
            <a:endParaRPr lang="en-US"/>
          </a:p>
          <a:p>
            <a:pPr marL="285750" indent="-285750">
              <a:buFont typeface="Arial"/>
              <a:buChar char="•"/>
            </a:pPr>
            <a:r>
              <a:rPr lang="en-US">
                <a:ea typeface="+mn-lt"/>
                <a:cs typeface="+mn-lt"/>
              </a:rPr>
              <a:t>Aligns projects with customer goals.</a:t>
            </a:r>
            <a:endParaRPr lang="en-US"/>
          </a:p>
          <a:p>
            <a:pPr marL="285750" indent="-285750">
              <a:buFont typeface="Arial"/>
              <a:buChar char="•"/>
            </a:pPr>
            <a:r>
              <a:rPr lang="en-US">
                <a:ea typeface="+mn-lt"/>
                <a:cs typeface="+mn-lt"/>
              </a:rPr>
              <a:t>Builds quality and teamwork.</a:t>
            </a:r>
            <a:endParaRPr lang="en-US"/>
          </a:p>
          <a:p>
            <a:endParaRPr lang="en-US" dirty="0"/>
          </a:p>
        </p:txBody>
      </p:sp>
    </p:spTree>
    <p:extLst>
      <p:ext uri="{BB962C8B-B14F-4D97-AF65-F5344CB8AC3E}">
        <p14:creationId xmlns:p14="http://schemas.microsoft.com/office/powerpoint/2010/main" val="305094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References</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fontScale="85000" lnSpcReduction="10000"/>
          </a:bodyPr>
          <a:lstStyle/>
          <a:p>
            <a:pPr marL="285750" indent="-285750">
              <a:buFont typeface="Arial"/>
              <a:buChar char="•"/>
            </a:pPr>
            <a:r>
              <a:rPr lang="en-US">
                <a:ea typeface="+mn-lt"/>
                <a:cs typeface="+mn-lt"/>
              </a:rPr>
              <a:t>Beck, K., et al. (2001). Manifesto for Agile Software Development.</a:t>
            </a:r>
            <a:endParaRPr lang="en-US"/>
          </a:p>
          <a:p>
            <a:pPr marL="285750" indent="-285750">
              <a:buFont typeface="Arial"/>
              <a:buChar char="•"/>
            </a:pPr>
            <a:r>
              <a:rPr lang="en-US">
                <a:ea typeface="+mn-lt"/>
                <a:cs typeface="+mn-lt"/>
              </a:rPr>
              <a:t>Cohn, M. (2010). </a:t>
            </a:r>
            <a:r>
              <a:rPr lang="en-US" i="1">
                <a:ea typeface="+mn-lt"/>
                <a:cs typeface="+mn-lt"/>
              </a:rPr>
              <a:t>Succeeding with Agile: Software Development Using Scrum</a:t>
            </a:r>
            <a:r>
              <a:rPr lang="en-US">
                <a:ea typeface="+mn-lt"/>
                <a:cs typeface="+mn-lt"/>
              </a:rPr>
              <a:t>. Addison-Wesley.</a:t>
            </a:r>
            <a:endParaRPr lang="en-US"/>
          </a:p>
          <a:p>
            <a:pPr marL="285750" indent="-285750">
              <a:buFont typeface="Arial"/>
              <a:buChar char="•"/>
            </a:pPr>
            <a:r>
              <a:rPr lang="en-US">
                <a:ea typeface="+mn-lt"/>
                <a:cs typeface="+mn-lt"/>
              </a:rPr>
              <a:t>Highsmith, J. (2009). </a:t>
            </a:r>
            <a:r>
              <a:rPr lang="en-US" i="1">
                <a:ea typeface="+mn-lt"/>
                <a:cs typeface="+mn-lt"/>
              </a:rPr>
              <a:t>Agile Project Management: Creating Innovative Products</a:t>
            </a:r>
            <a:r>
              <a:rPr lang="en-US">
                <a:ea typeface="+mn-lt"/>
                <a:cs typeface="+mn-lt"/>
              </a:rPr>
              <a:t>. Addison-Wesley.</a:t>
            </a:r>
            <a:endParaRPr lang="en-US"/>
          </a:p>
          <a:p>
            <a:pPr marL="285750" indent="-285750">
              <a:buFont typeface="Arial"/>
              <a:buChar char="•"/>
            </a:pPr>
            <a:r>
              <a:rPr lang="en-US">
                <a:ea typeface="+mn-lt"/>
                <a:cs typeface="+mn-lt"/>
              </a:rPr>
              <a:t>Kniberg, H., &amp; Ivarsson, A. (2012). </a:t>
            </a:r>
            <a:r>
              <a:rPr lang="en-US" i="1">
                <a:ea typeface="+mn-lt"/>
                <a:cs typeface="+mn-lt"/>
              </a:rPr>
              <a:t>Scaling Agile @ Spotify</a:t>
            </a:r>
            <a:r>
              <a:rPr lang="en-US">
                <a:ea typeface="+mn-lt"/>
                <a:cs typeface="+mn-lt"/>
              </a:rPr>
              <a:t>.</a:t>
            </a:r>
            <a:endParaRPr lang="en-US"/>
          </a:p>
          <a:p>
            <a:pPr marL="285750" indent="-285750">
              <a:buFont typeface="Arial"/>
              <a:buChar char="•"/>
            </a:pPr>
            <a:r>
              <a:rPr lang="en-US" dirty="0" err="1">
                <a:ea typeface="+mn-lt"/>
                <a:cs typeface="+mn-lt"/>
              </a:rPr>
              <a:t>Serrador</a:t>
            </a:r>
            <a:r>
              <a:rPr lang="en-US" dirty="0">
                <a:ea typeface="+mn-lt"/>
                <a:cs typeface="+mn-lt"/>
              </a:rPr>
              <a:t>, P., &amp; Pinto, J. K. (2015). Does Agile work?—A quantitative analysis of agile project success. </a:t>
            </a:r>
            <a:r>
              <a:rPr lang="en-US" i="1" dirty="0">
                <a:ea typeface="+mn-lt"/>
                <a:cs typeface="+mn-lt"/>
              </a:rPr>
              <a:t>International Journal of Project Management, 33</a:t>
            </a:r>
            <a:r>
              <a:rPr lang="en-US" dirty="0">
                <a:ea typeface="+mn-lt"/>
                <a:cs typeface="+mn-lt"/>
              </a:rPr>
              <a:t>(5), 1040-1051. </a:t>
            </a:r>
            <a:endParaRPr lang="en-US" dirty="0"/>
          </a:p>
          <a:p>
            <a:endParaRPr lang="en-US" dirty="0"/>
          </a:p>
        </p:txBody>
      </p:sp>
    </p:spTree>
    <p:extLst>
      <p:ext uri="{BB962C8B-B14F-4D97-AF65-F5344CB8AC3E}">
        <p14:creationId xmlns:p14="http://schemas.microsoft.com/office/powerpoint/2010/main" val="2228302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919512"/>
          </a:xfrm>
        </p:spPr>
        <p:txBody>
          <a:bodyPr/>
          <a:lstStyle/>
          <a:p>
            <a:endParaRPr lang="en-US" dirty="0"/>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E52C7A-8834-4F18-859F-7167A187E13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31D3D4E-040D-4F59-9215-B1F04B81B9FE}">
  <ds:schemaRefs>
    <ds:schemaRef ds:uri="http://schemas.microsoft.com/sharepoint/v3/contenttype/forms"/>
  </ds:schemaRefs>
</ds:datastoreItem>
</file>

<file path=customXml/itemProps3.xml><?xml version="1.0" encoding="utf-8"?>
<ds:datastoreItem xmlns:ds="http://schemas.openxmlformats.org/officeDocument/2006/customXml" ds:itemID="{5A7188B1-CB43-4216-A332-EE7733BC2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423</Words>
  <Application>Microsoft Office PowerPoint</Application>
  <PresentationFormat>Widescreen</PresentationFormat>
  <Paragraphs>123</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Custom</vt:lpstr>
      <vt:lpstr>Understanding Agile Development: Concept and Principles</vt:lpstr>
      <vt:lpstr>What is Agile Development?</vt:lpstr>
      <vt:lpstr>Why Agile Over Traditional Methods?</vt:lpstr>
      <vt:lpstr>Core Agile Principles</vt:lpstr>
      <vt:lpstr>Applying Agile Principles to My Projects</vt:lpstr>
      <vt:lpstr>Challenges of Agile Development</vt:lpstr>
      <vt:lpstr>Why Agile Matters in Today's World</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56</cp:revision>
  <dcterms:created xsi:type="dcterms:W3CDTF">2024-11-25T00:48:25Z</dcterms:created>
  <dcterms:modified xsi:type="dcterms:W3CDTF">2024-11-25T01:19:20Z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