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59" r:id="rId5"/>
    <p:sldId id="261" r:id="rId6"/>
    <p:sldId id="262" r:id="rId7"/>
    <p:sldId id="263" r:id="rId8"/>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5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579DE023-2181-4882-BD18-8406A8E1DADC}" type="datetimeFigureOut">
              <a:rPr lang="en-IN" smtClean="0"/>
              <a:t>15-07-2024</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F79FF810-6B58-409D-8269-CBDB46B9E29D}" type="slidenum">
              <a:rPr lang="en-IN" smtClean="0"/>
              <a:t>‹#›</a:t>
            </a:fld>
            <a:endParaRPr lang="en-IN"/>
          </a:p>
        </p:txBody>
      </p:sp>
    </p:spTree>
    <p:extLst>
      <p:ext uri="{BB962C8B-B14F-4D97-AF65-F5344CB8AC3E}">
        <p14:creationId xmlns:p14="http://schemas.microsoft.com/office/powerpoint/2010/main" val="281576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4980917"/>
            <a:ext cx="9143999" cy="161090"/>
          </a:xfrm>
          <a:prstGeom prst="rect">
            <a:avLst/>
          </a:prstGeom>
        </p:spPr>
      </p:pic>
      <p:sp>
        <p:nvSpPr>
          <p:cNvPr id="2" name="Holder 2"/>
          <p:cNvSpPr>
            <a:spLocks noGrp="1"/>
          </p:cNvSpPr>
          <p:nvPr>
            <p:ph type="title"/>
          </p:nvPr>
        </p:nvSpPr>
        <p:spPr>
          <a:xfrm>
            <a:off x="241198" y="330834"/>
            <a:ext cx="8661603" cy="422275"/>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628" y="227838"/>
            <a:ext cx="3039110" cy="422275"/>
          </a:xfrm>
          <a:prstGeom prst="rect">
            <a:avLst/>
          </a:prstGeom>
        </p:spPr>
        <p:txBody>
          <a:bodyPr vert="horz" wrap="square" lIns="0" tIns="13335" rIns="0" bIns="0" rtlCol="0">
            <a:spAutoFit/>
          </a:bodyPr>
          <a:lstStyle/>
          <a:p>
            <a:pPr marL="12700">
              <a:lnSpc>
                <a:spcPct val="100000"/>
              </a:lnSpc>
              <a:spcBef>
                <a:spcPts val="105"/>
              </a:spcBef>
            </a:pPr>
            <a:r>
              <a:rPr dirty="0"/>
              <a:t>Problem</a:t>
            </a:r>
            <a:r>
              <a:rPr spc="-75" dirty="0"/>
              <a:t> </a:t>
            </a:r>
            <a:r>
              <a:rPr dirty="0"/>
              <a:t>Statement</a:t>
            </a:r>
          </a:p>
        </p:txBody>
      </p:sp>
      <p:sp>
        <p:nvSpPr>
          <p:cNvPr id="3" name="TextBox 2">
            <a:extLst>
              <a:ext uri="{FF2B5EF4-FFF2-40B4-BE49-F238E27FC236}">
                <a16:creationId xmlns:a16="http://schemas.microsoft.com/office/drawing/2014/main" id="{6C1BD49E-792D-E1DA-024D-85BFF09CD19F}"/>
              </a:ext>
            </a:extLst>
          </p:cNvPr>
          <p:cNvSpPr txBox="1"/>
          <p:nvPr/>
        </p:nvSpPr>
        <p:spPr>
          <a:xfrm>
            <a:off x="609600" y="1200150"/>
            <a:ext cx="7696200" cy="1200329"/>
          </a:xfrm>
          <a:prstGeom prst="rect">
            <a:avLst/>
          </a:prstGeom>
          <a:noFill/>
        </p:spPr>
        <p:txBody>
          <a:bodyPr wrap="square" rtlCol="0">
            <a:spAutoFit/>
          </a:bodyPr>
          <a:lstStyle/>
          <a:p>
            <a:r>
              <a:rPr lang="en-IN" sz="2400" dirty="0">
                <a:solidFill>
                  <a:srgbClr val="0C0C0C"/>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 Vehicle Movement Analysis and Insight Generation in a College Campus using Edge AI</a:t>
            </a:r>
            <a:endParaRPr lang="en-IN" sz="2400" dirty="0">
              <a:effectLst/>
              <a:highlight>
                <a:srgbClr val="FFFFFF"/>
              </a:highlight>
              <a:latin typeface="Arial" panose="020B0604020202020204" pitchFamily="34" charset="0"/>
              <a:ea typeface="Times New Roman" panose="02020603050405020304" pitchFamily="18" charset="0"/>
              <a:cs typeface="Arial" panose="020B0604020202020204" pitchFamily="34" charset="0"/>
            </a:endParaRPr>
          </a:p>
          <a:p>
            <a:endParaRPr lang="en-IN" sz="2400" dirty="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8150" y="326516"/>
            <a:ext cx="4378325" cy="290464"/>
          </a:xfrm>
          <a:prstGeom prst="rect">
            <a:avLst/>
          </a:prstGeom>
        </p:spPr>
        <p:txBody>
          <a:bodyPr vert="horz" wrap="square" lIns="0" tIns="13335" rIns="0" bIns="0" rtlCol="0">
            <a:spAutoFit/>
          </a:bodyPr>
          <a:lstStyle/>
          <a:p>
            <a:pPr lvl="0"/>
            <a:r>
              <a:rPr lang="en-IN" sz="1800" b="1" dirty="0">
                <a:solidFill>
                  <a:srgbClr val="000000"/>
                </a:solidFill>
                <a:effectLst/>
                <a:highlight>
                  <a:srgbClr val="FFFFFF"/>
                </a:highlight>
                <a:latin typeface="Times New Roman" panose="02020603050405020304" pitchFamily="18" charset="0"/>
                <a:ea typeface="Times New Roman" panose="02020603050405020304" pitchFamily="18" charset="0"/>
              </a:rPr>
              <a:t>Methodology </a:t>
            </a:r>
            <a:endParaRPr lang="en-IN" sz="1800" dirty="0">
              <a:effectLst/>
              <a:highlight>
                <a:srgbClr val="FFFFFF"/>
              </a:highligh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8D607FEF-99D3-1AE3-7FA3-4A3B6047CF04}"/>
              </a:ext>
            </a:extLst>
          </p:cNvPr>
          <p:cNvSpPr txBox="1"/>
          <p:nvPr/>
        </p:nvSpPr>
        <p:spPr>
          <a:xfrm>
            <a:off x="238150" y="742950"/>
            <a:ext cx="8296250" cy="2554545"/>
          </a:xfrm>
          <a:prstGeom prst="rect">
            <a:avLst/>
          </a:prstGeom>
          <a:noFill/>
        </p:spPr>
        <p:txBody>
          <a:bodyPr wrap="square" rtlCol="0">
            <a:spAutoFit/>
          </a:bodyPr>
          <a:lstStyle/>
          <a:p>
            <a:pPr marL="342900" lvl="0" indent="-342900">
              <a:buFont typeface="Symbol" panose="05050102010706020507" pitchFamily="18" charset="2"/>
              <a:buChar char=""/>
            </a:pPr>
            <a:r>
              <a:rPr lang="en-IN" sz="1600" dirty="0">
                <a:solidFill>
                  <a:srgbClr val="1F1F1F"/>
                </a:solidFill>
                <a:effectLst/>
                <a:highlight>
                  <a:srgbClr val="FFFFFF"/>
                </a:highlight>
                <a:latin typeface="Times New Roman" panose="02020603050405020304" pitchFamily="18" charset="0"/>
                <a:ea typeface="Times New Roman" panose="02020603050405020304" pitchFamily="18" charset="0"/>
              </a:rPr>
              <a:t>This project focuses on developing an Edge AI solution for vehicle movement analysis and insight generation within a college campus. The system aims to analyse vehicle movement patterns, monitor parking occupancy, and match vehicles against an approved database using camera data. The solution will be evaluated based on accuracy, real-time processing efficiency, and its ability to provide insights on vehicle movement.</a:t>
            </a:r>
            <a:endParaRPr lang="en-IN" sz="1600" dirty="0">
              <a:effectLst/>
              <a:highlight>
                <a:srgbClr val="FFFFFF"/>
              </a:highligh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600" dirty="0">
                <a:solidFill>
                  <a:srgbClr val="0C0C0C"/>
                </a:solidFill>
                <a:effectLst/>
                <a:highlight>
                  <a:srgbClr val="FFFFFF"/>
                </a:highlight>
                <a:latin typeface="Times New Roman" panose="02020603050405020304" pitchFamily="18" charset="0"/>
                <a:ea typeface="Times New Roman" panose="02020603050405020304" pitchFamily="18" charset="0"/>
              </a:rPr>
              <a:t>Our task is to develop an Edge AI-based solution that can analyse vehicle movement using data from cameras capturing vehicle photos and license plates. The solution should be capable of processing image data in real-time and provide insights on: </a:t>
            </a:r>
            <a:endParaRPr lang="en-IN" sz="1600" dirty="0">
              <a:highlight>
                <a:srgbClr val="FFFFFF"/>
              </a:highligh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IN" sz="1600" dirty="0">
                <a:solidFill>
                  <a:srgbClr val="0C0C0C"/>
                </a:solidFill>
                <a:effectLst/>
                <a:highlight>
                  <a:srgbClr val="FFFFFF"/>
                </a:highlight>
                <a:latin typeface="Times New Roman" panose="02020603050405020304" pitchFamily="18" charset="0"/>
                <a:ea typeface="Times New Roman" panose="02020603050405020304" pitchFamily="18" charset="0"/>
              </a:rPr>
              <a:t>Vehicle Movement Patterns: Analyse the frequency and timing of vehicle movement in and out of the campus, identifying peak times and patterns. </a:t>
            </a:r>
            <a:endParaRPr lang="en-IN" sz="1600" dirty="0">
              <a:effectLst/>
              <a:highlight>
                <a:srgbClr val="FFFFFF"/>
              </a:highlight>
              <a:latin typeface="Times New Roman" panose="02020603050405020304" pitchFamily="18" charset="0"/>
              <a:ea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188" y="314070"/>
            <a:ext cx="2672080" cy="422275"/>
          </a:xfrm>
          <a:prstGeom prst="rect">
            <a:avLst/>
          </a:prstGeom>
        </p:spPr>
        <p:txBody>
          <a:bodyPr vert="horz" wrap="square" lIns="0" tIns="13335" rIns="0" bIns="0" rtlCol="0">
            <a:spAutoFit/>
          </a:bodyPr>
          <a:lstStyle/>
          <a:p>
            <a:pPr marL="12700">
              <a:lnSpc>
                <a:spcPct val="100000"/>
              </a:lnSpc>
              <a:spcBef>
                <a:spcPts val="105"/>
              </a:spcBef>
            </a:pPr>
            <a:r>
              <a:rPr dirty="0"/>
              <a:t>Features</a:t>
            </a:r>
            <a:r>
              <a:rPr spc="-80" dirty="0"/>
              <a:t> </a:t>
            </a:r>
            <a:r>
              <a:rPr dirty="0"/>
              <a:t>Offered</a:t>
            </a:r>
          </a:p>
        </p:txBody>
      </p:sp>
      <p:sp>
        <p:nvSpPr>
          <p:cNvPr id="3" name="TextBox 2">
            <a:extLst>
              <a:ext uri="{FF2B5EF4-FFF2-40B4-BE49-F238E27FC236}">
                <a16:creationId xmlns:a16="http://schemas.microsoft.com/office/drawing/2014/main" id="{D8425A63-073F-DAB3-ACF4-730AC196A9A2}"/>
              </a:ext>
            </a:extLst>
          </p:cNvPr>
          <p:cNvSpPr txBox="1"/>
          <p:nvPr/>
        </p:nvSpPr>
        <p:spPr>
          <a:xfrm>
            <a:off x="234188" y="895350"/>
            <a:ext cx="8452612" cy="2031325"/>
          </a:xfrm>
          <a:prstGeom prst="rect">
            <a:avLst/>
          </a:prstGeom>
          <a:noFill/>
        </p:spPr>
        <p:txBody>
          <a:bodyPr wrap="square" rtlCol="0">
            <a:spAutoFit/>
          </a:bodyPr>
          <a:lstStyle/>
          <a:p>
            <a:pPr marL="285750" indent="-285750">
              <a:buFont typeface="Arial" panose="020B0604020202020204" pitchFamily="34" charset="0"/>
              <a:buChar char="•"/>
            </a:pPr>
            <a:r>
              <a:rPr lang="en-IN" dirty="0"/>
              <a:t>The Yolo Model trained for the project can be used for the detection of vehicle number plate in future.</a:t>
            </a:r>
          </a:p>
          <a:p>
            <a:pPr marL="285750" indent="-285750">
              <a:buFont typeface="Arial" panose="020B0604020202020204" pitchFamily="34" charset="0"/>
              <a:buChar char="•"/>
            </a:pPr>
            <a:r>
              <a:rPr lang="en-IN" dirty="0"/>
              <a:t>The data of the vehicles are saved in a excel sheet which can be used for data analysis and for keeping record.</a:t>
            </a:r>
          </a:p>
          <a:p>
            <a:pPr marL="285750" indent="-285750">
              <a:buFont typeface="Arial" panose="020B0604020202020204" pitchFamily="34" charset="0"/>
              <a:buChar char="•"/>
            </a:pPr>
            <a:r>
              <a:rPr lang="en-IN" dirty="0"/>
              <a:t>The dataset code generated by </a:t>
            </a:r>
            <a:r>
              <a:rPr lang="en-IN" dirty="0" err="1"/>
              <a:t>Roboflow</a:t>
            </a:r>
            <a:r>
              <a:rPr lang="en-IN" dirty="0"/>
              <a:t> can be used in other projects too.</a:t>
            </a:r>
          </a:p>
          <a:p>
            <a:pPr marL="285750" indent="-285750">
              <a:buFont typeface="Arial" panose="020B0604020202020204" pitchFamily="34" charset="0"/>
              <a:buChar char="•"/>
            </a:pPr>
            <a:r>
              <a:rPr lang="en-IN" dirty="0"/>
              <a:t>Features offered by our custom dataset are number-plate, date and time.</a:t>
            </a:r>
          </a:p>
          <a:p>
            <a:pPr marL="285750" indent="-285750">
              <a:buFont typeface="Arial" panose="020B0604020202020204" pitchFamily="34" charset="0"/>
              <a:buChar cha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054" y="321005"/>
            <a:ext cx="2020570" cy="422909"/>
          </a:xfrm>
          <a:prstGeom prst="rect">
            <a:avLst/>
          </a:prstGeom>
        </p:spPr>
        <p:txBody>
          <a:bodyPr vert="horz" wrap="square" lIns="0" tIns="13335" rIns="0" bIns="0" rtlCol="0">
            <a:spAutoFit/>
          </a:bodyPr>
          <a:lstStyle/>
          <a:p>
            <a:pPr marL="12700">
              <a:lnSpc>
                <a:spcPct val="100000"/>
              </a:lnSpc>
              <a:spcBef>
                <a:spcPts val="105"/>
              </a:spcBef>
            </a:pPr>
            <a:r>
              <a:rPr dirty="0"/>
              <a:t>Process</a:t>
            </a:r>
            <a:r>
              <a:rPr spc="-365" dirty="0"/>
              <a:t> </a:t>
            </a:r>
            <a:r>
              <a:rPr dirty="0"/>
              <a:t>f</a:t>
            </a:r>
            <a:r>
              <a:rPr spc="-10" dirty="0"/>
              <a:t>l</a:t>
            </a:r>
            <a:r>
              <a:rPr dirty="0"/>
              <a:t>ow</a:t>
            </a:r>
          </a:p>
        </p:txBody>
      </p:sp>
      <p:sp>
        <p:nvSpPr>
          <p:cNvPr id="6" name="TextBox 5">
            <a:extLst>
              <a:ext uri="{FF2B5EF4-FFF2-40B4-BE49-F238E27FC236}">
                <a16:creationId xmlns:a16="http://schemas.microsoft.com/office/drawing/2014/main" id="{53E0DA4D-0AB6-5B14-617A-9A50C8E9F88C}"/>
              </a:ext>
            </a:extLst>
          </p:cNvPr>
          <p:cNvSpPr txBox="1"/>
          <p:nvPr/>
        </p:nvSpPr>
        <p:spPr>
          <a:xfrm>
            <a:off x="304800" y="1047750"/>
            <a:ext cx="8305800" cy="3693319"/>
          </a:xfrm>
          <a:prstGeom prst="rect">
            <a:avLst/>
          </a:prstGeom>
          <a:noFill/>
        </p:spPr>
        <p:txBody>
          <a:bodyPr wrap="square" rtlCol="0">
            <a:spAutoFit/>
          </a:bodyPr>
          <a:lstStyle/>
          <a:p>
            <a:r>
              <a:rPr lang="en-IN" dirty="0"/>
              <a:t>              Collecting desired videos for custom dataset </a:t>
            </a:r>
          </a:p>
          <a:p>
            <a:r>
              <a:rPr lang="en-IN" dirty="0"/>
              <a:t>    </a:t>
            </a:r>
          </a:p>
          <a:p>
            <a:endParaRPr lang="en-IN" dirty="0"/>
          </a:p>
          <a:p>
            <a:r>
              <a:rPr lang="en-IN" dirty="0"/>
              <a:t>     Annotating the different object for number plate, date and time</a:t>
            </a:r>
          </a:p>
          <a:p>
            <a:pPr marL="342900" indent="-342900">
              <a:buFont typeface="+mj-lt"/>
              <a:buAutoNum type="arabicPeriod"/>
            </a:pPr>
            <a:endParaRPr lang="en-IN" dirty="0"/>
          </a:p>
          <a:p>
            <a:pPr marL="342900" indent="-342900">
              <a:buFont typeface="+mj-lt"/>
              <a:buAutoNum type="arabicPeriod"/>
            </a:pPr>
            <a:endParaRPr lang="en-IN" dirty="0"/>
          </a:p>
          <a:p>
            <a:r>
              <a:rPr lang="en-IN" dirty="0"/>
              <a:t>                        Training Yolov8 Model </a:t>
            </a:r>
          </a:p>
          <a:p>
            <a:endParaRPr lang="en-IN" dirty="0"/>
          </a:p>
          <a:p>
            <a:endParaRPr lang="en-IN" dirty="0"/>
          </a:p>
          <a:p>
            <a:r>
              <a:rPr lang="en-IN" dirty="0"/>
              <a:t>    Extraction of the detected text in excel sheet using </a:t>
            </a:r>
            <a:r>
              <a:rPr lang="en-IN" dirty="0" err="1"/>
              <a:t>easyocr</a:t>
            </a:r>
            <a:r>
              <a:rPr lang="en-IN" dirty="0"/>
              <a:t> and panda</a:t>
            </a:r>
          </a:p>
          <a:p>
            <a:r>
              <a:rPr lang="en-IN" dirty="0"/>
              <a:t> </a:t>
            </a:r>
          </a:p>
          <a:p>
            <a:endParaRPr lang="en-IN" dirty="0"/>
          </a:p>
          <a:p>
            <a:r>
              <a:rPr lang="en-IN" dirty="0"/>
              <a:t>                                   Data analysis </a:t>
            </a:r>
          </a:p>
        </p:txBody>
      </p:sp>
      <p:sp>
        <p:nvSpPr>
          <p:cNvPr id="7" name="Arrow: Down 6">
            <a:extLst>
              <a:ext uri="{FF2B5EF4-FFF2-40B4-BE49-F238E27FC236}">
                <a16:creationId xmlns:a16="http://schemas.microsoft.com/office/drawing/2014/main" id="{BB8B27E7-CD8D-4C62-A605-EE835E07A826}"/>
              </a:ext>
            </a:extLst>
          </p:cNvPr>
          <p:cNvSpPr/>
          <p:nvPr/>
        </p:nvSpPr>
        <p:spPr>
          <a:xfrm>
            <a:off x="2743200" y="1436376"/>
            <a:ext cx="228600" cy="3048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Down 7">
            <a:extLst>
              <a:ext uri="{FF2B5EF4-FFF2-40B4-BE49-F238E27FC236}">
                <a16:creationId xmlns:a16="http://schemas.microsoft.com/office/drawing/2014/main" id="{78EB14B4-47C4-194E-F4B1-DC6BD7BFBA6C}"/>
              </a:ext>
            </a:extLst>
          </p:cNvPr>
          <p:cNvSpPr/>
          <p:nvPr/>
        </p:nvSpPr>
        <p:spPr>
          <a:xfrm>
            <a:off x="2731255" y="2225745"/>
            <a:ext cx="228600" cy="3048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Down 8">
            <a:extLst>
              <a:ext uri="{FF2B5EF4-FFF2-40B4-BE49-F238E27FC236}">
                <a16:creationId xmlns:a16="http://schemas.microsoft.com/office/drawing/2014/main" id="{F3C80EF2-9D5C-ECCB-FD3E-23DA7AA0D9DD}"/>
              </a:ext>
            </a:extLst>
          </p:cNvPr>
          <p:cNvSpPr/>
          <p:nvPr/>
        </p:nvSpPr>
        <p:spPr>
          <a:xfrm>
            <a:off x="2743200" y="4091469"/>
            <a:ext cx="228600" cy="3048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Arrow: Down 9">
            <a:extLst>
              <a:ext uri="{FF2B5EF4-FFF2-40B4-BE49-F238E27FC236}">
                <a16:creationId xmlns:a16="http://schemas.microsoft.com/office/drawing/2014/main" id="{F0D6EA4D-B7DF-18DB-4D4A-AA991707707E}"/>
              </a:ext>
            </a:extLst>
          </p:cNvPr>
          <p:cNvSpPr/>
          <p:nvPr/>
        </p:nvSpPr>
        <p:spPr>
          <a:xfrm>
            <a:off x="2743200" y="3178607"/>
            <a:ext cx="228600" cy="3048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7236" y="328676"/>
            <a:ext cx="2976880" cy="422275"/>
          </a:xfrm>
          <a:prstGeom prst="rect">
            <a:avLst/>
          </a:prstGeom>
        </p:spPr>
        <p:txBody>
          <a:bodyPr vert="horz" wrap="square" lIns="0" tIns="13335" rIns="0" bIns="0" rtlCol="0">
            <a:spAutoFit/>
          </a:bodyPr>
          <a:lstStyle/>
          <a:p>
            <a:pPr marL="12700">
              <a:lnSpc>
                <a:spcPct val="100000"/>
              </a:lnSpc>
              <a:spcBef>
                <a:spcPts val="105"/>
              </a:spcBef>
            </a:pPr>
            <a:r>
              <a:rPr dirty="0"/>
              <a:t>T</a:t>
            </a:r>
            <a:r>
              <a:rPr spc="5" dirty="0"/>
              <a:t>e</a:t>
            </a:r>
            <a:r>
              <a:rPr dirty="0"/>
              <a:t>c</a:t>
            </a:r>
            <a:r>
              <a:rPr spc="5" dirty="0"/>
              <a:t>h</a:t>
            </a:r>
            <a:r>
              <a:rPr dirty="0"/>
              <a:t>n</a:t>
            </a:r>
            <a:r>
              <a:rPr spc="5" dirty="0"/>
              <a:t>o</a:t>
            </a:r>
            <a:r>
              <a:rPr dirty="0"/>
              <a:t>log</a:t>
            </a:r>
            <a:r>
              <a:rPr spc="-15" dirty="0"/>
              <a:t>i</a:t>
            </a:r>
            <a:r>
              <a:rPr dirty="0"/>
              <a:t>es</a:t>
            </a:r>
            <a:r>
              <a:rPr spc="-385" dirty="0"/>
              <a:t> </a:t>
            </a:r>
            <a:r>
              <a:rPr spc="5" dirty="0"/>
              <a:t>used</a:t>
            </a:r>
          </a:p>
        </p:txBody>
      </p:sp>
      <p:sp>
        <p:nvSpPr>
          <p:cNvPr id="3" name="TextBox 2">
            <a:extLst>
              <a:ext uri="{FF2B5EF4-FFF2-40B4-BE49-F238E27FC236}">
                <a16:creationId xmlns:a16="http://schemas.microsoft.com/office/drawing/2014/main" id="{30262769-E08F-B98A-EFF7-2D3F8CDD0D08}"/>
              </a:ext>
            </a:extLst>
          </p:cNvPr>
          <p:cNvSpPr txBox="1"/>
          <p:nvPr/>
        </p:nvSpPr>
        <p:spPr>
          <a:xfrm>
            <a:off x="609600" y="1200150"/>
            <a:ext cx="6172200" cy="3139321"/>
          </a:xfrm>
          <a:prstGeom prst="rect">
            <a:avLst/>
          </a:prstGeom>
          <a:noFill/>
        </p:spPr>
        <p:txBody>
          <a:bodyPr wrap="square" rtlCol="0">
            <a:spAutoFit/>
          </a:bodyPr>
          <a:lstStyle/>
          <a:p>
            <a:pPr marL="342900" lvl="0" indent="-342900">
              <a:buSzPts val="1000"/>
              <a:buFont typeface="+mj-lt"/>
              <a:buAutoNum type="arabicPeriod"/>
              <a:tabLst>
                <a:tab pos="457200" algn="l"/>
              </a:tabLst>
            </a:pPr>
            <a:r>
              <a:rPr lang="en-IN" sz="1800" dirty="0" err="1">
                <a:solidFill>
                  <a:srgbClr val="0C0C0C"/>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Opencv</a:t>
            </a:r>
            <a:r>
              <a:rPr lang="en-IN" sz="1800" dirty="0">
                <a:solidFill>
                  <a:srgbClr val="0C0C0C"/>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-Python </a:t>
            </a:r>
            <a:endParaRPr lang="en-IN" sz="1800" dirty="0">
              <a:effectLst/>
              <a:highlight>
                <a:srgbClr val="FFFFFF"/>
              </a:highlight>
              <a:latin typeface="Arial" panose="020B0604020202020204" pitchFamily="34" charset="0"/>
              <a:ea typeface="Times New Roman" panose="02020603050405020304" pitchFamily="18" charset="0"/>
              <a:cs typeface="Arial" panose="020B0604020202020204" pitchFamily="34" charset="0"/>
            </a:endParaRPr>
          </a:p>
          <a:p>
            <a:pPr marL="342900" lvl="0" indent="-342900">
              <a:buSzPts val="1000"/>
              <a:buFont typeface="+mj-lt"/>
              <a:buAutoNum type="arabicPeriod"/>
              <a:tabLst>
                <a:tab pos="457200" algn="l"/>
              </a:tabLst>
            </a:pPr>
            <a:r>
              <a:rPr lang="en-IN" sz="1800" dirty="0">
                <a:solidFill>
                  <a:srgbClr val="0C0C0C"/>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Python</a:t>
            </a:r>
            <a:endParaRPr lang="en-IN" sz="1800" dirty="0">
              <a:effectLst/>
              <a:highlight>
                <a:srgbClr val="FFFFFF"/>
              </a:highlight>
              <a:latin typeface="Arial" panose="020B0604020202020204" pitchFamily="34" charset="0"/>
              <a:ea typeface="Times New Roman" panose="02020603050405020304" pitchFamily="18" charset="0"/>
              <a:cs typeface="Arial" panose="020B0604020202020204" pitchFamily="34" charset="0"/>
            </a:endParaRPr>
          </a:p>
          <a:p>
            <a:pPr marL="342900" lvl="0" indent="-342900">
              <a:buSzPts val="1000"/>
              <a:buFont typeface="+mj-lt"/>
              <a:buAutoNum type="arabicPeriod"/>
              <a:tabLst>
                <a:tab pos="457200" algn="l"/>
              </a:tabLst>
            </a:pPr>
            <a:r>
              <a:rPr lang="en-IN" sz="1800" dirty="0">
                <a:solidFill>
                  <a:srgbClr val="0C0C0C"/>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Pandas</a:t>
            </a:r>
            <a:endParaRPr lang="en-IN" sz="1800" dirty="0">
              <a:effectLst/>
              <a:highlight>
                <a:srgbClr val="FFFFFF"/>
              </a:highlight>
              <a:latin typeface="Arial" panose="020B0604020202020204" pitchFamily="34" charset="0"/>
              <a:ea typeface="Times New Roman" panose="02020603050405020304" pitchFamily="18" charset="0"/>
              <a:cs typeface="Arial" panose="020B0604020202020204" pitchFamily="34" charset="0"/>
            </a:endParaRPr>
          </a:p>
          <a:p>
            <a:pPr marL="342900" lvl="0" indent="-342900">
              <a:buSzPts val="1000"/>
              <a:buFont typeface="+mj-lt"/>
              <a:buAutoNum type="arabicPeriod"/>
              <a:tabLst>
                <a:tab pos="457200" algn="l"/>
              </a:tabLst>
            </a:pPr>
            <a:r>
              <a:rPr lang="en-IN" sz="1800" dirty="0">
                <a:solidFill>
                  <a:srgbClr val="0C0C0C"/>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Matplotlib</a:t>
            </a:r>
            <a:endParaRPr lang="en-IN" sz="1800" dirty="0">
              <a:effectLst/>
              <a:highlight>
                <a:srgbClr val="FFFFFF"/>
              </a:highlight>
              <a:latin typeface="Arial" panose="020B0604020202020204" pitchFamily="34" charset="0"/>
              <a:ea typeface="Times New Roman" panose="02020603050405020304" pitchFamily="18" charset="0"/>
              <a:cs typeface="Arial" panose="020B0604020202020204" pitchFamily="34" charset="0"/>
            </a:endParaRPr>
          </a:p>
          <a:p>
            <a:pPr marL="342900" lvl="0" indent="-342900">
              <a:buSzPts val="1000"/>
              <a:buFont typeface="+mj-lt"/>
              <a:buAutoNum type="arabicPeriod"/>
              <a:tabLst>
                <a:tab pos="457200" algn="l"/>
              </a:tabLst>
            </a:pPr>
            <a:r>
              <a:rPr lang="en-IN" sz="1800"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Seaborn</a:t>
            </a:r>
            <a:endParaRPr lang="en-IN" sz="1800" dirty="0">
              <a:effectLst/>
              <a:highlight>
                <a:srgbClr val="FFFFFF"/>
              </a:highlight>
              <a:latin typeface="Arial" panose="020B0604020202020204" pitchFamily="34" charset="0"/>
              <a:ea typeface="Times New Roman" panose="02020603050405020304" pitchFamily="18" charset="0"/>
              <a:cs typeface="Arial" panose="020B0604020202020204" pitchFamily="34" charset="0"/>
            </a:endParaRPr>
          </a:p>
          <a:p>
            <a:pPr marL="342900" lvl="0" indent="-342900">
              <a:buSzPts val="1000"/>
              <a:buFont typeface="+mj-lt"/>
              <a:buAutoNum type="arabicPeriod"/>
              <a:tabLst>
                <a:tab pos="457200" algn="l"/>
              </a:tabLst>
            </a:pPr>
            <a:r>
              <a:rPr lang="en-IN" sz="1800" dirty="0" err="1">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Roboflow</a:t>
            </a:r>
            <a:r>
              <a:rPr lang="en-IN" sz="1800"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 </a:t>
            </a:r>
            <a:endParaRPr lang="en-IN" sz="1800" dirty="0">
              <a:effectLst/>
              <a:highlight>
                <a:srgbClr val="FFFFFF"/>
              </a:highlight>
              <a:latin typeface="Arial" panose="020B0604020202020204" pitchFamily="34" charset="0"/>
              <a:ea typeface="Times New Roman" panose="02020603050405020304" pitchFamily="18" charset="0"/>
              <a:cs typeface="Arial" panose="020B0604020202020204" pitchFamily="34" charset="0"/>
            </a:endParaRPr>
          </a:p>
          <a:p>
            <a:pPr marL="342900" lvl="0" indent="-342900">
              <a:buSzPts val="1000"/>
              <a:buFont typeface="+mj-lt"/>
              <a:buAutoNum type="arabicPeriod"/>
              <a:tabLst>
                <a:tab pos="457200" algn="l"/>
              </a:tabLst>
            </a:pPr>
            <a:r>
              <a:rPr lang="en-IN" sz="1800"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Yolov8</a:t>
            </a:r>
            <a:endParaRPr lang="en-IN" sz="1800" dirty="0">
              <a:effectLst/>
              <a:highlight>
                <a:srgbClr val="FFFFFF"/>
              </a:highlight>
              <a:latin typeface="Arial" panose="020B0604020202020204" pitchFamily="34" charset="0"/>
              <a:ea typeface="Times New Roman" panose="02020603050405020304" pitchFamily="18" charset="0"/>
              <a:cs typeface="Arial" panose="020B0604020202020204" pitchFamily="34" charset="0"/>
            </a:endParaRPr>
          </a:p>
          <a:p>
            <a:pPr marL="342900" lvl="0" indent="-342900">
              <a:buSzPts val="1000"/>
              <a:buFont typeface="+mj-lt"/>
              <a:buAutoNum type="arabicPeriod"/>
              <a:tabLst>
                <a:tab pos="457200" algn="l"/>
              </a:tabLst>
            </a:pPr>
            <a:r>
              <a:rPr lang="en-IN" sz="1800" dirty="0" err="1">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Ultralytics</a:t>
            </a:r>
            <a:r>
              <a:rPr lang="en-IN" sz="1800"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 </a:t>
            </a:r>
            <a:endParaRPr lang="en-IN" sz="1800" dirty="0">
              <a:effectLst/>
              <a:highlight>
                <a:srgbClr val="FFFFFF"/>
              </a:highlight>
              <a:latin typeface="Arial" panose="020B0604020202020204" pitchFamily="34" charset="0"/>
              <a:ea typeface="Times New Roman" panose="02020603050405020304" pitchFamily="18" charset="0"/>
              <a:cs typeface="Arial" panose="020B0604020202020204" pitchFamily="34" charset="0"/>
            </a:endParaRPr>
          </a:p>
          <a:p>
            <a:pPr marL="342900" lvl="0" indent="-342900">
              <a:buSzPts val="1000"/>
              <a:buFont typeface="+mj-lt"/>
              <a:buAutoNum type="arabicPeriod"/>
              <a:tabLst>
                <a:tab pos="457200" algn="l"/>
              </a:tabLst>
            </a:pPr>
            <a:r>
              <a:rPr lang="en-IN" sz="1800"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Yolov8</a:t>
            </a:r>
            <a:endParaRPr lang="en-IN" sz="1800" dirty="0">
              <a:effectLst/>
              <a:highlight>
                <a:srgbClr val="FFFFFF"/>
              </a:highlight>
              <a:latin typeface="Arial" panose="020B0604020202020204" pitchFamily="34" charset="0"/>
              <a:ea typeface="Times New Roman" panose="02020603050405020304" pitchFamily="18" charset="0"/>
              <a:cs typeface="Arial" panose="020B0604020202020204" pitchFamily="34" charset="0"/>
            </a:endParaRPr>
          </a:p>
          <a:p>
            <a:pPr marL="342900" lvl="0" indent="-342900">
              <a:buSzPts val="1000"/>
              <a:buFont typeface="+mj-lt"/>
              <a:buAutoNum type="arabicPeriod"/>
              <a:tabLst>
                <a:tab pos="457200" algn="l"/>
              </a:tabLst>
            </a:pPr>
            <a:r>
              <a:rPr lang="en-IN" sz="1800"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Google Collab </a:t>
            </a:r>
            <a:endParaRPr lang="en-IN" sz="1800" dirty="0">
              <a:effectLst/>
              <a:highlight>
                <a:srgbClr val="FFFFFF"/>
              </a:highlight>
              <a:latin typeface="Arial" panose="020B0604020202020204" pitchFamily="34" charset="0"/>
              <a:ea typeface="Times New Roman" panose="02020603050405020304" pitchFamily="18"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7236" y="318007"/>
            <a:ext cx="5262245" cy="422275"/>
          </a:xfrm>
          <a:prstGeom prst="rect">
            <a:avLst/>
          </a:prstGeom>
        </p:spPr>
        <p:txBody>
          <a:bodyPr vert="horz" wrap="square" lIns="0" tIns="13335" rIns="0" bIns="0" rtlCol="0">
            <a:spAutoFit/>
          </a:bodyPr>
          <a:lstStyle/>
          <a:p>
            <a:pPr marL="12700">
              <a:lnSpc>
                <a:spcPct val="100000"/>
              </a:lnSpc>
              <a:spcBef>
                <a:spcPts val="105"/>
              </a:spcBef>
            </a:pPr>
            <a:r>
              <a:rPr dirty="0"/>
              <a:t>Team</a:t>
            </a:r>
            <a:r>
              <a:rPr spc="-20" dirty="0"/>
              <a:t> </a:t>
            </a:r>
            <a:r>
              <a:rPr dirty="0"/>
              <a:t>members</a:t>
            </a:r>
            <a:r>
              <a:rPr spc="-20" dirty="0"/>
              <a:t> </a:t>
            </a:r>
            <a:r>
              <a:rPr dirty="0"/>
              <a:t>and</a:t>
            </a:r>
            <a:r>
              <a:rPr spc="-15" dirty="0"/>
              <a:t> </a:t>
            </a:r>
            <a:r>
              <a:rPr dirty="0"/>
              <a:t>contribution:</a:t>
            </a:r>
          </a:p>
        </p:txBody>
      </p:sp>
      <p:sp>
        <p:nvSpPr>
          <p:cNvPr id="3" name="TextBox 2">
            <a:extLst>
              <a:ext uri="{FF2B5EF4-FFF2-40B4-BE49-F238E27FC236}">
                <a16:creationId xmlns:a16="http://schemas.microsoft.com/office/drawing/2014/main" id="{F84A69DD-AD90-2BD7-829A-53CDAB6CF10D}"/>
              </a:ext>
            </a:extLst>
          </p:cNvPr>
          <p:cNvSpPr txBox="1"/>
          <p:nvPr/>
        </p:nvSpPr>
        <p:spPr>
          <a:xfrm>
            <a:off x="237236" y="819150"/>
            <a:ext cx="8373364" cy="3693319"/>
          </a:xfrm>
          <a:prstGeom prst="rect">
            <a:avLst/>
          </a:prstGeom>
          <a:noFill/>
        </p:spPr>
        <p:txBody>
          <a:bodyPr wrap="square" rtlCol="0">
            <a:spAutoFit/>
          </a:bodyPr>
          <a:lstStyle/>
          <a:p>
            <a:r>
              <a:rPr lang="en-IN" sz="1800" b="1" dirty="0">
                <a:solidFill>
                  <a:srgbClr val="000000"/>
                </a:solidFill>
                <a:effectLst/>
                <a:highlight>
                  <a:srgbClr val="FFFFFF"/>
                </a:highlight>
                <a:latin typeface="Times New Roman" panose="02020603050405020304" pitchFamily="18" charset="0"/>
                <a:ea typeface="Times New Roman" panose="02020603050405020304" pitchFamily="18" charset="0"/>
              </a:rPr>
              <a:t>Name of the team Members:</a:t>
            </a:r>
            <a:endParaRPr lang="en-IN" sz="1800" b="1" dirty="0">
              <a:effectLst/>
              <a:highlight>
                <a:srgbClr val="FFFFFF"/>
              </a:highligh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dirty="0">
                <a:solidFill>
                  <a:srgbClr val="000000"/>
                </a:solidFill>
                <a:effectLst/>
                <a:highlight>
                  <a:srgbClr val="FFFFFF"/>
                </a:highlight>
                <a:latin typeface="Times New Roman" panose="02020603050405020304" pitchFamily="18" charset="0"/>
                <a:ea typeface="Times New Roman" panose="02020603050405020304" pitchFamily="18" charset="0"/>
              </a:rPr>
              <a:t>Sanskar Srivastava (Team Leader)</a:t>
            </a:r>
            <a:endParaRPr lang="en-IN" sz="1800" dirty="0">
              <a:effectLst/>
              <a:highlight>
                <a:srgbClr val="FFFFFF"/>
              </a:highligh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dirty="0">
                <a:solidFill>
                  <a:srgbClr val="000000"/>
                </a:solidFill>
                <a:effectLst/>
                <a:highlight>
                  <a:srgbClr val="FFFFFF"/>
                </a:highlight>
                <a:latin typeface="Times New Roman" panose="02020603050405020304" pitchFamily="18" charset="0"/>
                <a:ea typeface="Times New Roman" panose="02020603050405020304" pitchFamily="18" charset="0"/>
              </a:rPr>
              <a:t>Aan Sikka</a:t>
            </a:r>
            <a:endParaRPr lang="en-IN" sz="1800" dirty="0">
              <a:effectLst/>
              <a:highlight>
                <a:srgbClr val="FFFFFF"/>
              </a:highlight>
              <a:latin typeface="Times New Roman" panose="02020603050405020304" pitchFamily="18" charset="0"/>
              <a:ea typeface="Times New Roman" panose="02020603050405020304" pitchFamily="18" charset="0"/>
            </a:endParaRPr>
          </a:p>
          <a:p>
            <a:r>
              <a:rPr lang="en-IN" sz="1800" b="1" dirty="0">
                <a:solidFill>
                  <a:srgbClr val="000000"/>
                </a:solidFill>
                <a:effectLst/>
                <a:highlight>
                  <a:srgbClr val="FFFFFF"/>
                </a:highlight>
                <a:latin typeface="Times New Roman" panose="02020603050405020304" pitchFamily="18" charset="0"/>
                <a:ea typeface="Times New Roman" panose="02020603050405020304" pitchFamily="18" charset="0"/>
              </a:rPr>
              <a:t>Individual Contribution:</a:t>
            </a:r>
            <a:endParaRPr lang="en-IN" sz="1800" b="1" dirty="0">
              <a:effectLst/>
              <a:highlight>
                <a:srgbClr val="FFFFFF"/>
              </a:highligh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dirty="0">
                <a:solidFill>
                  <a:srgbClr val="000000"/>
                </a:solidFill>
                <a:effectLst/>
                <a:highlight>
                  <a:srgbClr val="FFFFFF"/>
                </a:highlight>
                <a:latin typeface="Times New Roman" panose="02020603050405020304" pitchFamily="18" charset="0"/>
                <a:ea typeface="Times New Roman" panose="02020603050405020304" pitchFamily="18" charset="0"/>
              </a:rPr>
              <a:t>Sanskar Srivastava- Worked on the main flow of the code using OpenCV and OCR technique to extract the number plate characters. Annotated  the images using </a:t>
            </a:r>
            <a:r>
              <a:rPr lang="en-IN" sz="1800" dirty="0" err="1">
                <a:solidFill>
                  <a:srgbClr val="000000"/>
                </a:solidFill>
                <a:effectLst/>
                <a:highlight>
                  <a:srgbClr val="FFFFFF"/>
                </a:highlight>
                <a:latin typeface="Times New Roman" panose="02020603050405020304" pitchFamily="18" charset="0"/>
                <a:ea typeface="Times New Roman" panose="02020603050405020304" pitchFamily="18" charset="0"/>
              </a:rPr>
              <a:t>Roboflow</a:t>
            </a:r>
            <a:r>
              <a:rPr lang="en-IN" sz="1800" dirty="0">
                <a:solidFill>
                  <a:srgbClr val="000000"/>
                </a:solidFill>
                <a:effectLst/>
                <a:highlight>
                  <a:srgbClr val="FFFFFF"/>
                </a:highlight>
                <a:latin typeface="Times New Roman" panose="02020603050405020304" pitchFamily="18" charset="0"/>
                <a:ea typeface="Times New Roman" panose="02020603050405020304" pitchFamily="18" charset="0"/>
              </a:rPr>
              <a:t>.</a:t>
            </a:r>
            <a:endParaRPr lang="en-IN" sz="1800" dirty="0">
              <a:effectLst/>
              <a:highlight>
                <a:srgbClr val="FFFFFF"/>
              </a:highligh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dirty="0">
                <a:solidFill>
                  <a:srgbClr val="000000"/>
                </a:solidFill>
                <a:effectLst/>
                <a:highlight>
                  <a:srgbClr val="FFFFFF"/>
                </a:highlight>
                <a:latin typeface="Times New Roman" panose="02020603050405020304" pitchFamily="18" charset="0"/>
                <a:ea typeface="Times New Roman" panose="02020603050405020304" pitchFamily="18" charset="0"/>
              </a:rPr>
              <a:t>Aan Sikka-Worked on the annotation of the images using </a:t>
            </a:r>
            <a:r>
              <a:rPr lang="en-IN" sz="1800" dirty="0" err="1">
                <a:solidFill>
                  <a:srgbClr val="000000"/>
                </a:solidFill>
                <a:effectLst/>
                <a:highlight>
                  <a:srgbClr val="FFFFFF"/>
                </a:highlight>
                <a:latin typeface="Times New Roman" panose="02020603050405020304" pitchFamily="18" charset="0"/>
                <a:ea typeface="Times New Roman" panose="02020603050405020304" pitchFamily="18" charset="0"/>
              </a:rPr>
              <a:t>Roboflow</a:t>
            </a:r>
            <a:r>
              <a:rPr lang="en-IN" sz="1800" dirty="0">
                <a:solidFill>
                  <a:srgbClr val="000000"/>
                </a:solidFill>
                <a:effectLst/>
                <a:highlight>
                  <a:srgbClr val="FFFFFF"/>
                </a:highlight>
                <a:latin typeface="Times New Roman" panose="02020603050405020304" pitchFamily="18" charset="0"/>
                <a:ea typeface="Times New Roman" panose="02020603050405020304" pitchFamily="18" charset="0"/>
              </a:rPr>
              <a:t> and trained the model using YOLOv8 and  performing exploratory data analysis to generate insights on the output of the model.</a:t>
            </a:r>
            <a:endParaRPr lang="en-IN" sz="1800" dirty="0">
              <a:effectLst/>
              <a:highlight>
                <a:srgbClr val="FFFFFF"/>
              </a:highligh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dirty="0">
                <a:solidFill>
                  <a:srgbClr val="000000"/>
                </a:solidFill>
                <a:effectLst/>
                <a:highlight>
                  <a:srgbClr val="FFFFFF"/>
                </a:highlight>
                <a:latin typeface="Times New Roman" panose="02020603050405020304" pitchFamily="18" charset="0"/>
                <a:ea typeface="Times New Roman" panose="02020603050405020304" pitchFamily="18" charset="0"/>
              </a:rPr>
              <a:t>Both worked together in the  ideation, research and  overall formation of the project. Created the report and ppt also together.</a:t>
            </a:r>
            <a:endParaRPr lang="en-IN" sz="1800" dirty="0">
              <a:effectLst/>
              <a:highlight>
                <a:srgbClr val="FFFFFF"/>
              </a:highligh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198" y="330834"/>
            <a:ext cx="1829435" cy="422275"/>
          </a:xfrm>
          <a:prstGeom prst="rect">
            <a:avLst/>
          </a:prstGeom>
        </p:spPr>
        <p:txBody>
          <a:bodyPr vert="horz" wrap="square" lIns="0" tIns="13335" rIns="0" bIns="0" rtlCol="0">
            <a:spAutoFit/>
          </a:bodyPr>
          <a:lstStyle/>
          <a:p>
            <a:pPr marL="12700">
              <a:lnSpc>
                <a:spcPct val="100000"/>
              </a:lnSpc>
              <a:spcBef>
                <a:spcPts val="105"/>
              </a:spcBef>
            </a:pPr>
            <a:r>
              <a:rPr dirty="0"/>
              <a:t>Conclusion</a:t>
            </a:r>
          </a:p>
        </p:txBody>
      </p:sp>
      <p:sp>
        <p:nvSpPr>
          <p:cNvPr id="3" name="TextBox 2">
            <a:extLst>
              <a:ext uri="{FF2B5EF4-FFF2-40B4-BE49-F238E27FC236}">
                <a16:creationId xmlns:a16="http://schemas.microsoft.com/office/drawing/2014/main" id="{E48A8EC7-2564-0CB2-7BA1-6444147DFABF}"/>
              </a:ext>
            </a:extLst>
          </p:cNvPr>
          <p:cNvSpPr txBox="1"/>
          <p:nvPr/>
        </p:nvSpPr>
        <p:spPr>
          <a:xfrm>
            <a:off x="241198" y="895350"/>
            <a:ext cx="7912202" cy="2677656"/>
          </a:xfrm>
          <a:prstGeom prst="rect">
            <a:avLst/>
          </a:prstGeom>
          <a:noFill/>
        </p:spPr>
        <p:txBody>
          <a:bodyPr wrap="square" rtlCol="0">
            <a:spAutoFit/>
          </a:bodyPr>
          <a:lstStyle/>
          <a:p>
            <a:r>
              <a:rPr lang="en-IN" sz="2400"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The application of computer vision and deep learning techniques in vehicle movement analysis has demonstrated significant potential across various fields. By harnessing these advanced technologies, we have been able to achieve precise and efficient detection, tracking, and analysis of vehicles in real-world scenarios.</a:t>
            </a:r>
            <a:endParaRPr lang="en-IN" sz="2400" dirty="0">
              <a:effectLst/>
              <a:highlight>
                <a:srgbClr val="FFFFFF"/>
              </a:highlight>
              <a:latin typeface="Arial" panose="020B0604020202020204" pitchFamily="34" charset="0"/>
              <a:ea typeface="Times New Roman" panose="02020603050405020304" pitchFamily="18" charset="0"/>
              <a:cs typeface="Arial" panose="020B0604020202020204" pitchFamily="34" charset="0"/>
            </a:endParaRPr>
          </a:p>
          <a:p>
            <a:endParaRPr lang="en-IN" sz="2400"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TotalTime>
  <Words>432</Words>
  <Application>Microsoft Office PowerPoint</Application>
  <PresentationFormat>On-screen Show (16:9)</PresentationFormat>
  <Paragraphs>46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Symbol</vt:lpstr>
      <vt:lpstr>Times New Roman</vt:lpstr>
      <vt:lpstr>Office Theme</vt:lpstr>
      <vt:lpstr>Problem Statement</vt:lpstr>
      <vt:lpstr>Methodology </vt:lpstr>
      <vt:lpstr>Features Offered</vt:lpstr>
      <vt:lpstr>Process flow</vt:lpstr>
      <vt:lpstr>Technologies used</vt:lpstr>
      <vt:lpstr>Team members and contribution: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Ajeya Krishna</dc:creator>
  <cp:lastModifiedBy>Sanskar Srivastava</cp:lastModifiedBy>
  <cp:revision>1</cp:revision>
  <dcterms:created xsi:type="dcterms:W3CDTF">2024-07-15T17:56:13Z</dcterms:created>
  <dcterms:modified xsi:type="dcterms:W3CDTF">2024-07-15T18:23:38Z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2024-07-15T00:00:00Z</vt:filetime>
  </property>
</Properties>
</file>