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9" r:id="rId2"/>
    <p:sldId id="270" r:id="rId3"/>
    <p:sldId id="271" r:id="rId4"/>
    <p:sldId id="272" r:id="rId5"/>
    <p:sldId id="302" r:id="rId6"/>
    <p:sldId id="334" r:id="rId7"/>
    <p:sldId id="337" r:id="rId8"/>
    <p:sldId id="339" r:id="rId9"/>
    <p:sldId id="354" r:id="rId10"/>
    <p:sldId id="355" r:id="rId11"/>
    <p:sldId id="356" r:id="rId12"/>
    <p:sldId id="357" r:id="rId13"/>
    <p:sldId id="359" r:id="rId14"/>
    <p:sldId id="361" r:id="rId15"/>
    <p:sldId id="362" r:id="rId16"/>
    <p:sldId id="377" r:id="rId17"/>
    <p:sldId id="365" r:id="rId18"/>
    <p:sldId id="342" r:id="rId19"/>
    <p:sldId id="344" r:id="rId20"/>
    <p:sldId id="353" r:id="rId21"/>
    <p:sldId id="378" r:id="rId22"/>
    <p:sldId id="379" r:id="rId23"/>
    <p:sldId id="380" r:id="rId24"/>
    <p:sldId id="346" r:id="rId25"/>
    <p:sldId id="34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96" d="100"/>
          <a:sy n="96" d="100"/>
        </p:scale>
        <p:origin x="-134" y="-14"/>
      </p:cViewPr>
      <p:guideLst>
        <p:guide orient="horz" pos="19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325880"/>
            <a:ext cx="10515600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b="1" dirty="0">
                <a:effectLst/>
                <a:latin typeface="Times New Roman" panose="02020603050405020304" charset="0"/>
                <a:cs typeface="Times New Roman" panose="02020603050405020304" charset="0"/>
              </a:rPr>
              <a:t>WIRELESS V2V COMMUNICATIONS OF UNMANNED VEHICLES WITH WIRELESS NETWORK TRACKING AND </a:t>
            </a:r>
            <a:r>
              <a:rPr lang="en-IN" altLang="en-US" sz="3200" b="1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EMP </a:t>
            </a:r>
            <a:r>
              <a:rPr lang="en-IN" altLang="en-US" sz="3200" b="1" dirty="0">
                <a:effectLst/>
                <a:latin typeface="Times New Roman" panose="02020603050405020304" charset="0"/>
                <a:cs typeface="Times New Roman" panose="02020603050405020304" charset="0"/>
              </a:rPr>
              <a:t>CHARGER OF TESLA COIL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0" y="-2540"/>
            <a:ext cx="1220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48589" name="Footer Placeholder 9"/>
          <p:cNvSpPr txBox="1"/>
          <p:nvPr/>
        </p:nvSpPr>
        <p:spPr bwMode="auto">
          <a:xfrm>
            <a:off x="0" y="0"/>
            <a:ext cx="12205335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PAAVAI ENGINEERING COLLEGE (Autonomous)</a:t>
            </a:r>
          </a:p>
        </p:txBody>
      </p:sp>
      <p:pic>
        <p:nvPicPr>
          <p:cNvPr id="8" name="Picture 1" descr="2.PEC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" y="-18415"/>
            <a:ext cx="715010" cy="58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/>
          <p:nvPr/>
        </p:nvSpPr>
        <p:spPr>
          <a:xfrm>
            <a:off x="850900" y="3270885"/>
            <a:ext cx="10509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I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Guided by          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</a:t>
            </a:r>
            <a:r>
              <a:rPr lang="en-I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28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Dr.M.Sudha</a:t>
            </a: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M.E.,MBA.,(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Ph.D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           </a:t>
            </a: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P.Santhosh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(16105124)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R.SivaPrakash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(16105132)                                                                         </a:t>
            </a:r>
          </a:p>
          <a:p>
            <a:pPr marL="0" indent="0" algn="l">
              <a:buNone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M.Surya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(16105146)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</a:t>
            </a:r>
            <a:endParaRPr lang="en-US" sz="2800" dirty="0"/>
          </a:p>
        </p:txBody>
      </p:sp>
      <p:sp>
        <p:nvSpPr>
          <p:cNvPr id="104858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442710"/>
            <a:ext cx="12204700" cy="42862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sz="24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     Department of ECE</a:t>
            </a:r>
          </a:p>
        </p:txBody>
      </p:sp>
    </p:spTree>
  </p:cSld>
  <p:clrMapOvr>
    <a:masterClrMapping/>
  </p:clrMapOvr>
  <p:transition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985645"/>
            <a:ext cx="4126865" cy="328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/>
          <p:nvPr/>
        </p:nvGraphicFramePr>
        <p:xfrm>
          <a:off x="713105" y="4653915"/>
          <a:ext cx="5290820" cy="90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508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Operating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6,12,24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713105" y="1353820"/>
            <a:ext cx="54889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/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/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Device that converts electrical energy or other energy into mechanical energy or imparts motion.</a:t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direct current motor is a fairly simple electric motor that uses  electricity and a magnetic field to produce torque, which turns the rotor and hence give mechanical work. 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used as a wheel to drive the car. Here we are using 12V DC voltage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13105" y="1212215"/>
            <a:ext cx="5287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DC MOTOR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80" y="1976120"/>
            <a:ext cx="1620520" cy="297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/>
          <p:nvPr/>
        </p:nvGraphicFramePr>
        <p:xfrm>
          <a:off x="564515" y="3505200"/>
          <a:ext cx="5290820" cy="168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Series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7805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Input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 1.5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Output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626110" y="942340"/>
            <a:ext cx="51669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VOLTAGE REGULATOR</a:t>
            </a:r>
          </a:p>
          <a:p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It provides a regulated output voltage from a unstable or fluctuating input voltage supply. It can handle maximum of 1 amphere current. It is used to give constan 12V power supply to the micro controller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/>
          <p:nvPr/>
        </p:nvGraphicFramePr>
        <p:xfrm>
          <a:off x="563880" y="3240405"/>
          <a:ext cx="5290820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Series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7812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Input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14.6-35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Output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12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Current output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1.5 A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97840" y="1149985"/>
            <a:ext cx="54235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VOLTAGE REGULATOR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provides a regulated output voltage from a unstable or fluctuating input voltage supply. It can handle maximum of 1 amphere current.</a:t>
            </a:r>
            <a:endParaRPr lang="en-I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70" y="656590"/>
            <a:ext cx="4533265" cy="423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39" y="771446"/>
            <a:ext cx="3429794" cy="293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/>
          <p:nvPr/>
        </p:nvGraphicFramePr>
        <p:xfrm>
          <a:off x="724535" y="3434080"/>
          <a:ext cx="5290820" cy="168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Input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-0.3 - 5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Operating Current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 mA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Receivng frequency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38KHz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751840" y="700405"/>
            <a:ext cx="54838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IR RECEIVER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It can detect IR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High range and wide area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Respond only to the IR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Low power consumption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85" y="1576705"/>
            <a:ext cx="4846955" cy="313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683895" y="987425"/>
            <a:ext cx="4426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LIQUID CRYSTAL DISPLAY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762000" y="3206750"/>
          <a:ext cx="5290820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operating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4.7 to 5.3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Current consumption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 mA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Available colour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Green &amp; Blue backlight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Working mode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8 bit &amp; 4 bit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762000" y="1576705"/>
            <a:ext cx="51066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It is a liquid crystal dislay information. There are two working modes namely 4 bit and 8 bit. Here 4 bit is used to display the gathering information such as speed of the car, direction etc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46" y="875763"/>
            <a:ext cx="3889420" cy="351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/>
          <p:nvPr/>
        </p:nvGraphicFramePr>
        <p:xfrm>
          <a:off x="686435" y="3184525"/>
          <a:ext cx="529082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Communication 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1.492 Kbps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Maximum cable meter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15 meters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Maxium open circuit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25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Line impedance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30 to 70 hms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86435" y="875665"/>
            <a:ext cx="48196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RS 232</a:t>
            </a:r>
          </a:p>
          <a:p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It is used for connecting pheripheral devices to allow serial data exchange between them. It is used to connect bluetooth and RFID to micro controller.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/>
          <p:nvPr/>
        </p:nvGraphicFramePr>
        <p:xfrm>
          <a:off x="660400" y="3096260"/>
          <a:ext cx="529082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Power supply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(3-12)V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Operating Current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5.5 mA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Transmission distance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 meters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Modulating Technique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ASK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Operating Fequency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433MHz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86435" y="851535"/>
            <a:ext cx="5363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RF MODULE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47395" y="1289685"/>
            <a:ext cx="5212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433MHz is a wireless module, used only in pairs. The Transmitter can only transmit information and the receiver can only receive it. Thus the data can be send from point A to B.</a:t>
            </a:r>
          </a:p>
        </p:txBody>
      </p:sp>
      <p:pic>
        <p:nvPicPr>
          <p:cNvPr id="2" name="Picture 1" descr="IMG-20191229-WA0014"/>
          <p:cNvPicPr>
            <a:picLocks noChangeAspect="1"/>
          </p:cNvPicPr>
          <p:nvPr/>
        </p:nvPicPr>
        <p:blipFill>
          <a:blip r:embed="rId3"/>
          <a:srcRect t="56465" b="21932"/>
          <a:stretch>
            <a:fillRect/>
          </a:stretch>
        </p:blipFill>
        <p:spPr>
          <a:xfrm>
            <a:off x="6551930" y="1245870"/>
            <a:ext cx="4812030" cy="2716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/>
          <p:nvPr/>
        </p:nvGraphicFramePr>
        <p:xfrm>
          <a:off x="733425" y="2731135"/>
          <a:ext cx="5290820" cy="271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VCC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 or 3.3 Volt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GND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Ground pin of module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TXD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Transmits data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RXD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Receives data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Tells whether moduleis connected or not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563880" y="806450"/>
            <a:ext cx="5182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BLUETOOTH MODULE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56590" y="1365885"/>
            <a:ext cx="5347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HC-05 is a Bluetooth module which is designed for wireless communication.  This module can be in a master or slave configuration.</a:t>
            </a:r>
          </a:p>
        </p:txBody>
      </p:sp>
      <p:pic>
        <p:nvPicPr>
          <p:cNvPr id="7" name="Picture 6" descr="bluetooth-module-hc-05-500x500"/>
          <p:cNvPicPr>
            <a:picLocks noChangeAspect="1"/>
          </p:cNvPicPr>
          <p:nvPr/>
        </p:nvPicPr>
        <p:blipFill>
          <a:blip r:embed="rId3"/>
          <a:srcRect l="32350" t="7620" r="35690" b="8330"/>
          <a:stretch>
            <a:fillRect/>
          </a:stretch>
        </p:blipFill>
        <p:spPr>
          <a:xfrm>
            <a:off x="7860665" y="1360805"/>
            <a:ext cx="2029460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HARDWARE REQUIREMENT</a:t>
            </a:r>
            <a:endParaRPr lang="en-US" sz="3200" dirty="0"/>
          </a:p>
        </p:txBody>
      </p:sp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1058545" y="588010"/>
            <a:ext cx="9596755" cy="633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Microcontroller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Crystal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Resistors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Capacitors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Diodes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Regulator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Transistors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Lcd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display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Keypad </a:t>
            </a:r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6457932" y="850703"/>
            <a:ext cx="2540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DC Motor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ZIGBEE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Bluetooth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RS232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IR Sensor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Level Switch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SOFTWARE REQUIREMENT</a:t>
            </a:r>
            <a:endParaRPr lang="en-US" sz="3200" dirty="0"/>
          </a:p>
        </p:txBody>
      </p:sp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606425" y="745490"/>
            <a:ext cx="7422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Embedded 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Code Vision AVR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AVR Kit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200890" cy="71310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   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37945"/>
            <a:ext cx="10691495" cy="483933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The main objective of this project is to avoid accidents and to improve the traffic flow in an eco-friendly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way.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8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358255"/>
            <a:ext cx="12200890" cy="51308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sz="24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</a:t>
            </a:r>
            <a:r>
              <a:rPr lang="en-IN" altLang="en-US" sz="24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7958"/>
            <a:ext cx="571472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SIMULATION OUTPUT</a:t>
            </a:r>
            <a:endParaRPr lang="en-US" sz="3200" dirty="0"/>
          </a:p>
        </p:txBody>
      </p:sp>
      <p:sp>
        <p:nvSpPr>
          <p:cNvPr id="3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98" y="1026709"/>
            <a:ext cx="7296613" cy="50960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IN" sz="3200" b="1" dirty="0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 AND DISCUSSION</a:t>
            </a:r>
            <a:endParaRPr lang="en-US" sz="3200" dirty="0"/>
          </a:p>
        </p:txBody>
      </p:sp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34096" y="1099280"/>
            <a:ext cx="10637949" cy="454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Safety </a:t>
            </a:r>
            <a:r>
              <a:rPr lang="en-I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is considered an important concern while driving </a:t>
            </a:r>
            <a:r>
              <a:rPr lang="en-IN" sz="2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vehicles and it  </a:t>
            </a:r>
            <a:r>
              <a:rPr lang="en-I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should be eco-friendly </a:t>
            </a:r>
            <a:r>
              <a:rPr lang="en-IN" sz="2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 maintain the </a:t>
            </a:r>
            <a:r>
              <a:rPr lang="en-I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traffic </a:t>
            </a:r>
            <a:r>
              <a:rPr lang="en-IN" sz="2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flow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I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this project we have designed a vehicle with technologies such as Vehicle to Vehicle communication, wireless network tracking and wireless charging using tesla </a:t>
            </a:r>
            <a:r>
              <a:rPr lang="en-IN" sz="2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coil  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Vehicle </a:t>
            </a:r>
            <a:r>
              <a:rPr lang="en-I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 Vehicle communication is used to establish communication between the vehicles 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IN" sz="3200" b="1" dirty="0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OUTPUT</a:t>
            </a:r>
            <a:endParaRPr lang="en-US" sz="3200" dirty="0"/>
          </a:p>
        </p:txBody>
      </p:sp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G_20200206_075750"/>
          <p:cNvPicPr/>
          <p:nvPr/>
        </p:nvPicPr>
        <p:blipFill>
          <a:blip r:embed="rId3"/>
          <a:stretch>
            <a:fillRect/>
          </a:stretch>
        </p:blipFill>
        <p:spPr>
          <a:xfrm>
            <a:off x="1221842" y="695458"/>
            <a:ext cx="9723550" cy="57887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IN" sz="3200" b="1" dirty="0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 AND FUTURE ENHANCEMENT</a:t>
            </a:r>
            <a:endParaRPr lang="en-US" sz="3200" dirty="0"/>
          </a:p>
        </p:txBody>
      </p:sp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901520" y="1166843"/>
            <a:ext cx="109856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err="1" smtClean="0">
                <a:latin typeface="Times New Roman" panose="02020603050405020304" charset="0"/>
                <a:cs typeface="Times New Roman" panose="02020603050405020304" charset="0"/>
              </a:rPr>
              <a:t>Vechile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 to vehicle technology is used to establish communication between the vehicles when they are the certain distance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smtClean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electrical car concept to go through a eco friendly way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The concept of </a:t>
            </a:r>
            <a:r>
              <a:rPr lang="en-IN" sz="2800" dirty="0" err="1" smtClean="0">
                <a:latin typeface="Times New Roman" panose="02020603050405020304" charset="0"/>
                <a:cs typeface="Times New Roman" panose="02020603050405020304" charset="0"/>
              </a:rPr>
              <a:t>Telsa’s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 wireless charging is used to charge the vehicle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future enhancement of the project will be the vehicle with levitating 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technology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REFERENCES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 Box 99"/>
          <p:cNvSpPr txBox="1"/>
          <p:nvPr/>
        </p:nvSpPr>
        <p:spPr>
          <a:xfrm>
            <a:off x="730884" y="803343"/>
            <a:ext cx="10705465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[1] K. P. </a:t>
            </a:r>
            <a:r>
              <a:rPr lang="en-US" b="0" dirty="0" err="1">
                <a:latin typeface="Times New Roman" panose="02020603050405020304" charset="0"/>
                <a:ea typeface="SimSun" panose="02010600030101010101" pitchFamily="2" charset="-122"/>
              </a:rPr>
              <a:t>Valavanis</a:t>
            </a: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 and G. J. </a:t>
            </a:r>
            <a:r>
              <a:rPr lang="en-US" b="0" dirty="0" err="1">
                <a:latin typeface="Times New Roman" panose="02020603050405020304" charset="0"/>
                <a:ea typeface="SimSun" panose="02010600030101010101" pitchFamily="2" charset="-122"/>
              </a:rPr>
              <a:t>Vachtsevanos</a:t>
            </a: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, Handbook of Unmanned Aerial Vehicles, Springer Netherlands, 2015.</a:t>
            </a:r>
          </a:p>
          <a:p>
            <a:pPr marL="457200" indent="-457200">
              <a:lnSpc>
                <a:spcPct val="150000"/>
              </a:lnSpc>
            </a:pP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[2] US Department of Transportation, “Unmanned Aircraft System (UAS) Service Demand 2015–2035: Literature Review &amp; Projections of Future Usage,” tech. rep., v.0.1, DOT-VNTSC-DoD-13-01, Sept. 2013. </a:t>
            </a:r>
          </a:p>
          <a:p>
            <a:pPr marL="457200" indent="-457200">
              <a:lnSpc>
                <a:spcPct val="150000"/>
              </a:lnSpc>
            </a:pP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[3] A. </a:t>
            </a:r>
            <a:r>
              <a:rPr lang="en-US" b="0" dirty="0" err="1">
                <a:latin typeface="Times New Roman" panose="02020603050405020304" charset="0"/>
                <a:ea typeface="SimSun" panose="02010600030101010101" pitchFamily="2" charset="-122"/>
              </a:rPr>
              <a:t>Merwaday</a:t>
            </a: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 and I. </a:t>
            </a:r>
            <a:r>
              <a:rPr lang="en-US" b="0" dirty="0" err="1">
                <a:latin typeface="Times New Roman" panose="02020603050405020304" charset="0"/>
                <a:ea typeface="SimSun" panose="02010600030101010101" pitchFamily="2" charset="-122"/>
              </a:rPr>
              <a:t>Guvenc</a:t>
            </a: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, “UAV Assisted Heterogeneous Networks for Public Safety Communications,” Proc. IEEE Wireless </a:t>
            </a:r>
            <a:r>
              <a:rPr lang="en-US" b="0" dirty="0" err="1">
                <a:latin typeface="Times New Roman" panose="02020603050405020304" charset="0"/>
                <a:ea typeface="SimSun" panose="02010600030101010101" pitchFamily="2" charset="-122"/>
              </a:rPr>
              <a:t>Commun</a:t>
            </a:r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. Net. Conf., 9–12 Mar. 2015, pp. 329–34. </a:t>
            </a:r>
          </a:p>
          <a:p>
            <a:pPr marL="457200" indent="-457200">
              <a:lnSpc>
                <a:spcPct val="150000"/>
              </a:lnSpc>
            </a:pPr>
            <a:endParaRPr lang="en-US" b="0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0884" y="2943652"/>
            <a:ext cx="10238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[4] A.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Osseiran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et al., “Scenarios for 5G Mobile and Wireless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Communica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-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tions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: the Vision of the METIS Project,” IEEE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Commun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. Mag., vol. 52, no. 5, May 2014, pp. 26–35.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[5] E. W.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Frew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and T. X. Brown, “Airborne Communication Networks for Small Unmanned Aircraft Systems,” Proc. IEEE, vol. 96, no. 12, Dec. 2008, pp. 2008–27.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884" y="4686919"/>
            <a:ext cx="10238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[6] N.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Goddemeier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, K. Daniel, and C.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Wietfeld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, “Role-Based Connectivity Man-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agement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with Realistic Air-to-Ground Channels for Cooperative UAVs,” IEEE JSAC, vol. 30, no. 5, June 2012, pp. 951–63.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REFERENCES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56067" y="1097593"/>
            <a:ext cx="97879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[</a:t>
            </a:r>
            <a:r>
              <a:rPr lang="en-IN" alt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7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] T. S. Rappaport et al., Millimeter Wave Wireless Communications, Prentice Hall, 2014. 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[</a:t>
            </a:r>
            <a:r>
              <a:rPr lang="en-IN" alt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8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] R. Sun and D. W.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Matolak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, “Initial Results for Airframe Shadowing in L- and C-Band Air-Ground Channels,” Proc. Integrated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Commun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.,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Nav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-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igation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, and Surveillance Conf., Apr. 2015, pp. 1–8. 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[</a:t>
            </a:r>
            <a:r>
              <a:rPr lang="en-IN" alt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9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] Z. Han, A. L.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Swindlehurst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, and K. J. R. Liu, “Optimization of MANET Con-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nectivity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via Smart Deployment/Movement of Unmanned Air Vehicles,” IEEE Trans.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Vehic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. Tech., vol. 58, no. 7, Sept. 2009, pp. 3533–46.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590" y="-66040"/>
            <a:ext cx="12235815" cy="651510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altLang="en-US" sz="3200" b="1" dirty="0">
                <a:latin typeface="Times New Roman" panose="02020603050405020304" charset="0"/>
                <a:cs typeface="Times New Roman" panose="02020603050405020304" charset="0"/>
              </a:rPr>
              <a:t>        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719"/>
            <a:ext cx="10515600" cy="5147247"/>
          </a:xfrm>
        </p:spPr>
        <p:txBody>
          <a:bodyPr>
            <a:normAutofit/>
          </a:bodyPr>
          <a:lstStyle/>
          <a:p>
            <a:pPr marL="0" indent="0" algn="just" defTabSz="914400">
              <a:lnSpc>
                <a:spcPct val="150000"/>
              </a:lnSpc>
              <a:buFont typeface="Arial" panose="020B0604020202020204" pitchFamily="34" charset="0"/>
              <a:buNone/>
              <a:tabLst>
                <a:tab pos="1074420" algn="l"/>
              </a:tabLst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Vehicle-to-vehicle communications, a system designed to transmit basic safety information between vehicles to facilitate warnings to drivers concerning impending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crashes. Wireless power transmission is used for charging.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21590" y="6408420"/>
            <a:ext cx="1223581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  <a:sym typeface="+mn-ea"/>
              </a:rPr>
              <a:t>      </a:t>
            </a:r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Paavai Engineering College - Department of ECE</a:t>
            </a:r>
            <a:endParaRPr lang="en-IN" altLang="en-US" sz="2400">
              <a:latin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pic>
        <p:nvPicPr>
          <p:cNvPr id="7" name="Picture 1" descr="2.PE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590" y="6409055"/>
            <a:ext cx="571500" cy="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19810" y="808355"/>
            <a:ext cx="10167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Cost-effective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wireless connectivity for devices without infrastructure </a:t>
            </a: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coverage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</a:rPr>
              <a:t>ransmit 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messages such as vehicle’s speed, heading, brake status, and other information to other </a:t>
            </a: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</a:rPr>
              <a:t>vehicles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</a:rPr>
              <a:t>Receive 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the same information from the </a:t>
            </a: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</a:rPr>
              <a:t>messages 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</a:rPr>
              <a:t>Frequency generator and the booster amplifier is used in the transmitter and receiver side to improve the efficiency. 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2" name="Text Box 1"/>
          <p:cNvSpPr txBox="1"/>
          <p:nvPr/>
        </p:nvSpPr>
        <p:spPr>
          <a:xfrm>
            <a:off x="635" y="6408420"/>
            <a:ext cx="12205970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7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590" y="6409055"/>
            <a:ext cx="571500" cy="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-21590" y="-66040"/>
            <a:ext cx="12235815" cy="651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200" b="1" dirty="0">
                <a:latin typeface="Times New Roman" panose="02020603050405020304" charset="0"/>
                <a:cs typeface="Times New Roman" panose="02020603050405020304" charset="0"/>
              </a:rPr>
              <a:t>         PROPOSED SYSTEM</a:t>
            </a:r>
          </a:p>
        </p:txBody>
      </p:sp>
    </p:spTree>
  </p:cSld>
  <p:clrMapOvr>
    <a:masterClrMapping/>
  </p:clrMapOvr>
  <p:transition advTm="456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278130" y="746975"/>
          <a:ext cx="10837545" cy="3387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957"/>
                <a:gridCol w="3655567"/>
                <a:gridCol w="3429021"/>
              </a:tblGrid>
              <a:tr h="754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lang="en-IN" alt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ITLE</a:t>
                      </a:r>
                      <a:endParaRPr lang="en-IN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TECHNIQUE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DRAWBACKS</a:t>
                      </a:r>
                      <a:endParaRPr 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0757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 D real time simulation for autonomous driving for vehicle to vehicle communication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The main purpose of this paper is to demonstrate a 3D real time traffic simulator using Vehicle to vehicle communication, traffic and congestion for autonomous vehicles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Automated traffic light controller is needed in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advance.The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vehicle driving algorithm needs to be sharpened</a:t>
                      </a:r>
                      <a:endParaRPr lang="en-US" sz="1600" b="0" dirty="0">
                        <a:latin typeface="Times New Roman" panose="02020603050405020304" charset="0"/>
                        <a:ea typeface="Wingdings" panose="05000000000000000000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281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Analysis of protocol stack with 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Vehicle to vehicle 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 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infrastructure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communication</a:t>
                      </a:r>
                      <a:endParaRPr 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Vehicle to vehicle and infrastructure communication dedicated short range communication are used to avoid the chances of collision and to improve traffic flow</a:t>
                      </a:r>
                      <a:endParaRPr lang="en-IN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Font typeface="Wingdings" panose="05000000000000000000" charset="0"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Signal fading occurs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Font typeface="Wingdings" panose="05000000000000000000" charset="0"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High error rate</a:t>
                      </a:r>
                      <a:endParaRPr lang="en-US" sz="1600" b="0" dirty="0">
                        <a:latin typeface="Times New Roman" panose="02020603050405020304" charset="0"/>
                        <a:ea typeface="Wingdings" panose="05000000000000000000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1702435" y="13731875"/>
            <a:ext cx="893889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-7620" y="-17145"/>
            <a:ext cx="12207240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          LITERATURE COMPARISION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8130" y="4134119"/>
          <a:ext cx="10836339" cy="1815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6972"/>
                <a:gridCol w="3650727"/>
                <a:gridCol w="3428640"/>
              </a:tblGrid>
              <a:tr h="1815921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Two way Laser Radar Visible Light Bidirectional Communication</a:t>
                      </a:r>
                      <a:endParaRPr 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The main objective of this paper is to increase ranging accuracy, energy efficiency and </a:t>
                      </a:r>
                      <a:r>
                        <a:rPr lang="en-IN" altLang="en-US" sz="1600" b="0" dirty="0" smtClean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safety .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This involves laser radar visible light boomerang  system using time hopping spread spectrum technique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Due to external factors like reflection of light they get collapsed</a:t>
                      </a:r>
                      <a:endParaRPr 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039106" y="734095"/>
          <a:ext cx="10089022" cy="1249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0435"/>
                <a:gridCol w="3382010"/>
                <a:gridCol w="3226577"/>
              </a:tblGrid>
              <a:tr h="1249251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Vehicle to Vehicle communication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concept of this paper is to improve traffic flow and avoid accidents with the help of vehicular </a:t>
                      </a:r>
                      <a:r>
                        <a:rPr lang="en-IN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Adhoc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network , </a:t>
                      </a:r>
                      <a:r>
                        <a:rPr lang="en-IN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Zigbee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for communication and Ultra wide band to transfer data</a:t>
                      </a:r>
                      <a:endParaRPr lang="en-IN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Font typeface="Wingdings" panose="05000000000000000000" charset="0"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Latency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</a:p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Interoperability problem.</a:t>
                      </a:r>
                      <a:endParaRPr lang="en-US" sz="1600" b="0" dirty="0">
                        <a:latin typeface="Times New Roman" panose="02020603050405020304" charset="0"/>
                        <a:ea typeface="Wingdings" panose="05000000000000000000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LITERATURE REVIEW</a:t>
            </a:r>
            <a:r>
              <a:rPr lang="en-US" sz="3200" b="1" dirty="0">
                <a:solidFill>
                  <a:srgbClr val="000000"/>
                </a:solidFill>
                <a:latin typeface="Bookman Old Style" panose="02050604050505020204" pitchFamily="18" charset="0"/>
                <a:sym typeface="+mn-ea"/>
              </a:rPr>
              <a:t> (Contd..)</a:t>
            </a:r>
            <a:endParaRPr lang="en-US" sz="32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35099" y="1983347"/>
          <a:ext cx="10097036" cy="273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0174"/>
                <a:gridCol w="3374265"/>
                <a:gridCol w="3232597"/>
              </a:tblGrid>
              <a:tr h="1275008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Cognitive radio technology 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for Unmanned Aerial Vehicle communication</a:t>
                      </a:r>
                      <a:endParaRPr lang="en-IN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cognitive radio and spectrum sharing techniques are used to overcome the spectrum scarcity in wireless networks which enables the Vehicle to vehicle communication</a:t>
                      </a:r>
                      <a:endParaRPr lang="en-IN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Response time in an unmanned vehicle is a critical issue</a:t>
                      </a:r>
                      <a:endParaRPr 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41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Vehicle collision avoidance system in networks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The main aim of this paper is to reduce the chances of collision by using Vehicular </a:t>
                      </a:r>
                      <a:r>
                        <a:rPr lang="en-IN" altLang="en-US" sz="1600" b="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AdHoc</a:t>
                      </a: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Network.  Intelligent control unit and vehicle to vehicle communication are used to predict the probability of collision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Real time road condition is not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achievedLatency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and delay time occurs</a:t>
                      </a:r>
                      <a:endParaRPr lang="en-US" sz="1600" b="0" dirty="0">
                        <a:latin typeface="Times New Roman" panose="02020603050405020304" charset="0"/>
                        <a:ea typeface="Wingdings" panose="05000000000000000000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043189" y="4731699"/>
          <a:ext cx="1008415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0174"/>
                <a:gridCol w="3361386"/>
                <a:gridCol w="3232597"/>
              </a:tblGrid>
              <a:tr h="143300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Wireless power transmission solid state tesla coil</a:t>
                      </a:r>
                      <a:endParaRPr 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IN" altLang="en-US" sz="16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The main objective of this paper is to demonstrate wireless power transmission by generating high voltage and high frequency electrical power using Tesla coil through magnetic induction devices</a:t>
                      </a:r>
                      <a:endParaRPr lang="en-IN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Voltage loss occurs during the transmission and reception</a:t>
                      </a:r>
                      <a:endParaRPr lang="en-US" sz="1600" b="0" dirty="0">
                        <a:latin typeface="Times New Roman" panose="02020603050405020304" charset="0"/>
                        <a:ea typeface="Wingdings" panose="05000000000000000000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00455" y="398780"/>
            <a:ext cx="1013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127760" y="767080"/>
          <a:ext cx="10083165" cy="4554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280"/>
                <a:gridCol w="3232785"/>
                <a:gridCol w="3340100"/>
              </a:tblGrid>
              <a:tr h="18040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Path planning of unmanned aerial vehicle with terrestrial wireless network tracking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The purpose of this paper is to determine the path of autonomous UAVs with permanent tracking capabilities, avoiding collision and to reduce the delay time using deterministic and Heuristic algorithm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Once the signal is lost in offline we need to be online to find the path </a:t>
                      </a: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7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Trajectory planning for autonomous vehicle in uncertain environment using evidential grid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aim of this paper is to provide the effective path for the autonomous vehicle by sensing the surrounding environment with the help of Evidential grid, probabilistic and randomized algorithm</a:t>
                      </a:r>
                      <a:endParaRPr lang="en-IN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This approach does not predict the other vehicles position</a:t>
                      </a:r>
                      <a:endParaRPr 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7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Design of tesla coil and its uses in wireless power transmission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IN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This paper includes the design and construction to transmit power through space using high voltage Tesla coil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Voltage loss occurs High voltage will affect the system</a:t>
                      </a:r>
                      <a:endParaRPr lang="en-US" sz="1600" b="0" dirty="0">
                        <a:latin typeface="Times New Roman" panose="02020603050405020304" charset="0"/>
                        <a:ea typeface="Wingdings" panose="05000000000000000000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LITERATURE REVIEW</a:t>
            </a:r>
            <a:r>
              <a:rPr lang="en-US" sz="3200" b="1" dirty="0">
                <a:solidFill>
                  <a:srgbClr val="000000"/>
                </a:solidFill>
                <a:latin typeface="Bookman Old Style" panose="02050604050505020204" pitchFamily="18" charset="0"/>
                <a:sym typeface="+mn-ea"/>
              </a:rPr>
              <a:t> (Contd..)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9845" y="4445"/>
            <a:ext cx="1222692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PROPOSED DIAGRAM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-7620" y="641096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2097154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410960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/>
          <a:srcRect b="15291"/>
          <a:stretch>
            <a:fillRect/>
          </a:stretch>
        </p:blipFill>
        <p:spPr>
          <a:xfrm>
            <a:off x="1276350" y="1691005"/>
            <a:ext cx="9639300" cy="36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s 2"/>
          <p:cNvSpPr/>
          <p:nvPr/>
        </p:nvSpPr>
        <p:spPr>
          <a:xfrm>
            <a:off x="5650230" y="5308600"/>
            <a:ext cx="1072515" cy="4679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600" b="1" dirty="0">
                <a:latin typeface="Times New Roman" panose="02020603050405020304" charset="0"/>
                <a:cs typeface="Times New Roman" panose="02020603050405020304" charset="0"/>
              </a:rPr>
              <a:t>RF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 EXPLANATION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-7620" y="6562090"/>
            <a:ext cx="12206605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altLang="en-US" sz="2400" b="1" i="1" dirty="0">
                <a:latin typeface="Bookman Old Style" panose="02050604050505020204" pitchFamily="18" charset="0"/>
                <a:sym typeface="+mn-ea"/>
              </a:rPr>
              <a:t>       Paavai Engineering College - Department of ECE</a:t>
            </a:r>
          </a:p>
        </p:txBody>
      </p:sp>
      <p:pic>
        <p:nvPicPr>
          <p:cNvPr id="5" name="Picture 1" descr="2.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" y="6561455"/>
            <a:ext cx="57150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20" y="1094740"/>
            <a:ext cx="5363845" cy="493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6720" y="1200749"/>
            <a:ext cx="5772526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It is a single chip micro controller created by ATm ega in the mega AVR. It is a 8 bit RISC processor core. It has 32 general purpose registers. It consists of 28 pins.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708025" y="2802255"/>
          <a:ext cx="5290820" cy="295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570"/>
                <a:gridCol w="263525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SPECIFICATION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CPU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8 bit AVR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Flash memory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32 kb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SRAM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 kb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EEPROM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 kb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Operating frequency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20 MHz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Operating Voltage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20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1.8-5.5 V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445135" y="685165"/>
            <a:ext cx="5801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ATMEGA 328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1772</Words>
  <Application>Microsoft Office PowerPoint</Application>
  <PresentationFormat>Custom</PresentationFormat>
  <Paragraphs>253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WIRELESS V2V COMMUNICATIONS OF UNMANNED VEHICLES WITH WIRELESS NETWORK TRACKING AND EMP CHARGER OF TESLA COIL</vt:lpstr>
      <vt:lpstr>        OBJECTIVE</vt:lpstr>
      <vt:lpstr>         EXISTING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santhose</dc:creator>
  <cp:lastModifiedBy>admin</cp:lastModifiedBy>
  <cp:revision>285</cp:revision>
  <dcterms:created xsi:type="dcterms:W3CDTF">2019-08-11T16:04:00Z</dcterms:created>
  <dcterms:modified xsi:type="dcterms:W3CDTF">2020-07-02T16:07:10Z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