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1" r:id="rId11"/>
    <p:sldId id="265" r:id="rId12"/>
    <p:sldId id="267" r:id="rId13"/>
    <p:sldId id="270"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9999FF"/>
    <a:srgbClr val="CCCCFF"/>
    <a:srgbClr val="DDDDDD"/>
    <a:srgbClr val="FFCCFF"/>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831B5-F49F-4320-A40A-7F346DB35A9D}" v="145" dt="2023-12-13T03:29:21.052"/>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50567-93AB-4CA6-871A-54031B6C0385}" type="datetimeFigureOut">
              <a:rPr lang="en-US" smtClean="0"/>
              <a:t>12/14/2023</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C7F00-D012-49DF-ADE2-649603C2A625}" type="slidenum">
              <a:rPr lang="en-US" smtClean="0"/>
              <a:t>‹#›</a:t>
            </a:fld>
            <a:endParaRPr lang="en-US"/>
          </a:p>
        </p:txBody>
      </p:sp>
    </p:spTree>
    <p:extLst>
      <p:ext uri="{BB962C8B-B14F-4D97-AF65-F5344CB8AC3E}">
        <p14:creationId xmlns:p14="http://schemas.microsoft.com/office/powerpoint/2010/main" val="117263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D3C7F00-D012-49DF-ADE2-649603C2A625}" type="slidenum">
              <a:rPr lang="en-US" smtClean="0"/>
              <a:t>1</a:t>
            </a:fld>
            <a:endParaRPr lang="en-US"/>
          </a:p>
        </p:txBody>
      </p:sp>
    </p:spTree>
    <p:extLst>
      <p:ext uri="{BB962C8B-B14F-4D97-AF65-F5344CB8AC3E}">
        <p14:creationId xmlns:p14="http://schemas.microsoft.com/office/powerpoint/2010/main" val="510356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0D3C7F00-D012-49DF-ADE2-649603C2A625}" type="slidenum">
              <a:rPr lang="en-US" smtClean="0"/>
              <a:t>14</a:t>
            </a:fld>
            <a:endParaRPr lang="en-US"/>
          </a:p>
        </p:txBody>
      </p:sp>
    </p:spTree>
    <p:extLst>
      <p:ext uri="{BB962C8B-B14F-4D97-AF65-F5344CB8AC3E}">
        <p14:creationId xmlns:p14="http://schemas.microsoft.com/office/powerpoint/2010/main" val="3782929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D3C7F00-D012-49DF-ADE2-649603C2A625}" type="slidenum">
              <a:rPr lang="en-US" smtClean="0"/>
              <a:t>3</a:t>
            </a:fld>
            <a:endParaRPr lang="en-US"/>
          </a:p>
        </p:txBody>
      </p:sp>
    </p:spTree>
    <p:extLst>
      <p:ext uri="{BB962C8B-B14F-4D97-AF65-F5344CB8AC3E}">
        <p14:creationId xmlns:p14="http://schemas.microsoft.com/office/powerpoint/2010/main" val="2883111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D3C7F00-D012-49DF-ADE2-649603C2A625}" type="slidenum">
              <a:rPr lang="en-US" smtClean="0"/>
              <a:t>4</a:t>
            </a:fld>
            <a:endParaRPr lang="en-US"/>
          </a:p>
        </p:txBody>
      </p:sp>
    </p:spTree>
    <p:extLst>
      <p:ext uri="{BB962C8B-B14F-4D97-AF65-F5344CB8AC3E}">
        <p14:creationId xmlns:p14="http://schemas.microsoft.com/office/powerpoint/2010/main" val="282795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D3C7F00-D012-49DF-ADE2-649603C2A625}" type="slidenum">
              <a:rPr lang="en-US" smtClean="0"/>
              <a:t>7</a:t>
            </a:fld>
            <a:endParaRPr lang="en-US"/>
          </a:p>
        </p:txBody>
      </p:sp>
    </p:spTree>
    <p:extLst>
      <p:ext uri="{BB962C8B-B14F-4D97-AF65-F5344CB8AC3E}">
        <p14:creationId xmlns:p14="http://schemas.microsoft.com/office/powerpoint/2010/main" val="11502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0D3C7F00-D012-49DF-ADE2-649603C2A625}" type="slidenum">
              <a:rPr lang="en-US" smtClean="0"/>
              <a:t>8</a:t>
            </a:fld>
            <a:endParaRPr lang="en-US"/>
          </a:p>
        </p:txBody>
      </p:sp>
    </p:spTree>
    <p:extLst>
      <p:ext uri="{BB962C8B-B14F-4D97-AF65-F5344CB8AC3E}">
        <p14:creationId xmlns:p14="http://schemas.microsoft.com/office/powerpoint/2010/main" val="121848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D3C7F00-D012-49DF-ADE2-649603C2A625}" type="slidenum">
              <a:rPr lang="en-US" smtClean="0"/>
              <a:t>9</a:t>
            </a:fld>
            <a:endParaRPr lang="en-US"/>
          </a:p>
        </p:txBody>
      </p:sp>
    </p:spTree>
    <p:extLst>
      <p:ext uri="{BB962C8B-B14F-4D97-AF65-F5344CB8AC3E}">
        <p14:creationId xmlns:p14="http://schemas.microsoft.com/office/powerpoint/2010/main" val="51305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D3C7F00-D012-49DF-ADE2-649603C2A625}" type="slidenum">
              <a:rPr lang="en-US" smtClean="0"/>
              <a:t>10</a:t>
            </a:fld>
            <a:endParaRPr lang="en-US"/>
          </a:p>
        </p:txBody>
      </p:sp>
    </p:spTree>
    <p:extLst>
      <p:ext uri="{BB962C8B-B14F-4D97-AF65-F5344CB8AC3E}">
        <p14:creationId xmlns:p14="http://schemas.microsoft.com/office/powerpoint/2010/main" val="349615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panose="020B0604020202020204" pitchFamily="34" charset="0"/>
              <a:buChar char="•"/>
            </a:pPr>
            <a:r>
              <a:rPr lang="vi-VN" sz="1800" b="1" i="0" err="1">
                <a:solidFill>
                  <a:srgbClr val="666666"/>
                </a:solidFill>
                <a:effectLst/>
                <a:latin typeface="times new roman" panose="02020603050405020304" pitchFamily="18" charset="0"/>
              </a:rPr>
              <a:t>QoS</a:t>
            </a:r>
            <a:r>
              <a:rPr lang="vi-VN" sz="1800" b="1" i="0">
                <a:solidFill>
                  <a:srgbClr val="666666"/>
                </a:solidFill>
                <a:effectLst/>
                <a:latin typeface="times new roman" panose="02020603050405020304" pitchFamily="18" charset="0"/>
              </a:rPr>
              <a:t> = 0 (</a:t>
            </a:r>
            <a:r>
              <a:rPr lang="vi-VN" sz="1800" b="1" i="0" err="1">
                <a:solidFill>
                  <a:srgbClr val="666666"/>
                </a:solidFill>
                <a:effectLst/>
                <a:latin typeface="times new roman" panose="02020603050405020304" pitchFamily="18" charset="0"/>
              </a:rPr>
              <a:t>at-most-once</a:t>
            </a:r>
            <a:r>
              <a:rPr lang="vi-VN" sz="1800" b="1" i="0">
                <a:solidFill>
                  <a:srgbClr val="666666"/>
                </a:solidFill>
                <a:effectLst/>
                <a:latin typeface="times new roman" panose="02020603050405020304" pitchFamily="18" charset="0"/>
              </a:rPr>
              <a:t>):</a:t>
            </a:r>
            <a:r>
              <a:rPr lang="vi-VN" sz="1800" b="0" i="0">
                <a:solidFill>
                  <a:srgbClr val="666666"/>
                </a:solidFill>
                <a:effectLst/>
                <a:latin typeface="times new roman" panose="02020603050405020304" pitchFamily="18" charset="0"/>
              </a:rPr>
              <a:t> mỗi gói tin được gửi đến đích tối đa một lần =&gt; như vậy gói tin truyền thành công tối thiểu sẽ là “0 lần” =&gt; nghĩa là đối với trường hợp này có thể xảy ra trường hợp mất gói tin và chỉ phù hợp với những ứng dụng gửi nhiều gói tin, trong đó có thể chấp nhận được khi mất đi một vài gói.</a:t>
            </a:r>
            <a:endParaRPr lang="vi-VN" b="0" i="0">
              <a:solidFill>
                <a:srgbClr val="666666"/>
              </a:solidFill>
              <a:effectLst/>
              <a:latin typeface="Open Sans" panose="020B0606030504020204" pitchFamily="34" charset="0"/>
            </a:endParaRPr>
          </a:p>
          <a:p>
            <a:pPr algn="just">
              <a:buFont typeface="Arial" panose="020B0604020202020204" pitchFamily="34" charset="0"/>
              <a:buChar char="•"/>
            </a:pPr>
            <a:r>
              <a:rPr lang="vi-VN" sz="1800" b="1" i="0" err="1">
                <a:solidFill>
                  <a:srgbClr val="666666"/>
                </a:solidFill>
                <a:effectLst/>
                <a:latin typeface="times new roman" panose="02020603050405020304" pitchFamily="18" charset="0"/>
              </a:rPr>
              <a:t>QoS</a:t>
            </a:r>
            <a:r>
              <a:rPr lang="vi-VN" sz="1800" b="1" i="0">
                <a:solidFill>
                  <a:srgbClr val="666666"/>
                </a:solidFill>
                <a:effectLst/>
                <a:latin typeface="times new roman" panose="02020603050405020304" pitchFamily="18" charset="0"/>
              </a:rPr>
              <a:t> = 1 (</a:t>
            </a:r>
            <a:r>
              <a:rPr lang="vi-VN" sz="1800" b="1" i="0" err="1">
                <a:solidFill>
                  <a:srgbClr val="666666"/>
                </a:solidFill>
                <a:effectLst/>
                <a:latin typeface="times new roman" panose="02020603050405020304" pitchFamily="18" charset="0"/>
              </a:rPr>
              <a:t>at-least-one</a:t>
            </a:r>
            <a:r>
              <a:rPr lang="vi-VN" sz="1800" b="1" i="0">
                <a:solidFill>
                  <a:srgbClr val="666666"/>
                </a:solidFill>
                <a:effectLst/>
                <a:latin typeface="times new roman" panose="02020603050405020304" pitchFamily="18" charset="0"/>
              </a:rPr>
              <a:t>):</a:t>
            </a:r>
            <a:r>
              <a:rPr lang="vi-VN" sz="1800" b="0" i="0">
                <a:solidFill>
                  <a:srgbClr val="666666"/>
                </a:solidFill>
                <a:effectLst/>
                <a:latin typeface="times new roman" panose="02020603050405020304" pitchFamily="18" charset="0"/>
              </a:rPr>
              <a:t> mỗi gói tin được gửi đến đích tối thiểu là một lần =&gt; như vậy một gói tin truyền đến đích tối đa có thể là “vô số lần” =&gt; nghĩa là có thể xảy ra trường hợp bị trùng lặp gói tin, về cơ bản </a:t>
            </a:r>
            <a:r>
              <a:rPr lang="vi-VN" sz="1800" b="0" i="0" err="1">
                <a:solidFill>
                  <a:srgbClr val="666666"/>
                </a:solidFill>
                <a:effectLst/>
                <a:latin typeface="times new roman" panose="02020603050405020304" pitchFamily="18" charset="0"/>
              </a:rPr>
              <a:t>QoS</a:t>
            </a:r>
            <a:r>
              <a:rPr lang="vi-VN" sz="1800" b="0" i="0">
                <a:solidFill>
                  <a:srgbClr val="666666"/>
                </a:solidFill>
                <a:effectLst/>
                <a:latin typeface="times new roman" panose="02020603050405020304" pitchFamily="18" charset="0"/>
              </a:rPr>
              <a:t> = 1 sẽ giải quyết được vấn đề mất gói của </a:t>
            </a:r>
            <a:r>
              <a:rPr lang="vi-VN" sz="1800" b="0" i="0" err="1">
                <a:solidFill>
                  <a:srgbClr val="666666"/>
                </a:solidFill>
                <a:effectLst/>
                <a:latin typeface="times new roman" panose="02020603050405020304" pitchFamily="18" charset="0"/>
              </a:rPr>
              <a:t>QoS</a:t>
            </a:r>
            <a:r>
              <a:rPr lang="vi-VN" sz="1800" b="0" i="0">
                <a:solidFill>
                  <a:srgbClr val="666666"/>
                </a:solidFill>
                <a:effectLst/>
                <a:latin typeface="times new roman" panose="02020603050405020304" pitchFamily="18" charset="0"/>
              </a:rPr>
              <a:t> = 0 nhưng phải chấp nhận việc có thể bị lặp gói.</a:t>
            </a:r>
            <a:endParaRPr lang="vi-VN" b="0" i="0">
              <a:solidFill>
                <a:srgbClr val="666666"/>
              </a:solidFill>
              <a:effectLst/>
              <a:latin typeface="Open Sans" panose="020B0606030504020204" pitchFamily="34" charset="0"/>
            </a:endParaRPr>
          </a:p>
          <a:p>
            <a:pPr algn="just">
              <a:buFont typeface="Arial" panose="020B0604020202020204" pitchFamily="34" charset="0"/>
              <a:buChar char="•"/>
            </a:pPr>
            <a:r>
              <a:rPr lang="vi-VN" sz="1800" b="1" i="0" err="1">
                <a:solidFill>
                  <a:srgbClr val="666666"/>
                </a:solidFill>
                <a:effectLst/>
                <a:latin typeface="times new roman" panose="02020603050405020304" pitchFamily="18" charset="0"/>
              </a:rPr>
              <a:t>QoS</a:t>
            </a:r>
            <a:r>
              <a:rPr lang="vi-VN" sz="1800" b="1" i="0">
                <a:solidFill>
                  <a:srgbClr val="666666"/>
                </a:solidFill>
                <a:effectLst/>
                <a:latin typeface="times new roman" panose="02020603050405020304" pitchFamily="18" charset="0"/>
              </a:rPr>
              <a:t> = 2 (</a:t>
            </a:r>
            <a:r>
              <a:rPr lang="vi-VN" sz="1800" b="1" i="0" err="1">
                <a:solidFill>
                  <a:srgbClr val="666666"/>
                </a:solidFill>
                <a:effectLst/>
                <a:latin typeface="times new roman" panose="02020603050405020304" pitchFamily="18" charset="0"/>
              </a:rPr>
              <a:t>Exactly-once</a:t>
            </a:r>
            <a:r>
              <a:rPr lang="vi-VN" sz="1800" b="1" i="0">
                <a:solidFill>
                  <a:srgbClr val="666666"/>
                </a:solidFill>
                <a:effectLst/>
                <a:latin typeface="times new roman" panose="02020603050405020304" pitchFamily="18" charset="0"/>
              </a:rPr>
              <a:t>):</a:t>
            </a:r>
            <a:r>
              <a:rPr lang="vi-VN" sz="1800" b="0" i="0">
                <a:solidFill>
                  <a:srgbClr val="666666"/>
                </a:solidFill>
                <a:effectLst/>
                <a:latin typeface="times new roman" panose="02020603050405020304" pitchFamily="18" charset="0"/>
              </a:rPr>
              <a:t> mỗi gói tin sẽ được gửi đến đích duy nhất là một lần =&gt; không bị mất gói cũng như bị lặp gói. Đây là mức độ đảm bảo nhất, dùng trong các hệ thống cần đảm bảo nghiêm ngặt về mức độ đảm bảo của mỗi gói tin khi truyền nhận.</a:t>
            </a:r>
            <a:endParaRPr lang="vi-VN" b="0" i="0">
              <a:solidFill>
                <a:srgbClr val="666666"/>
              </a:solidFill>
              <a:effectLst/>
              <a:latin typeface="Open Sans" panose="020B0606030504020204" pitchFamily="34" charset="0"/>
            </a:endParaRPr>
          </a:p>
          <a:p>
            <a:endParaRPr lang="vi-VN"/>
          </a:p>
        </p:txBody>
      </p:sp>
      <p:sp>
        <p:nvSpPr>
          <p:cNvPr id="4" name="Slide Number Placeholder 3"/>
          <p:cNvSpPr>
            <a:spLocks noGrp="1"/>
          </p:cNvSpPr>
          <p:nvPr>
            <p:ph type="sldNum" sz="quarter" idx="5"/>
          </p:nvPr>
        </p:nvSpPr>
        <p:spPr/>
        <p:txBody>
          <a:bodyPr/>
          <a:lstStyle/>
          <a:p>
            <a:fld id="{0D3C7F00-D012-49DF-ADE2-649603C2A625}" type="slidenum">
              <a:rPr lang="en-US" smtClean="0"/>
              <a:t>11</a:t>
            </a:fld>
            <a:endParaRPr lang="en-US"/>
          </a:p>
        </p:txBody>
      </p:sp>
    </p:spTree>
    <p:extLst>
      <p:ext uri="{BB962C8B-B14F-4D97-AF65-F5344CB8AC3E}">
        <p14:creationId xmlns:p14="http://schemas.microsoft.com/office/powerpoint/2010/main" val="297808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a:solidFill>
                <a:srgbClr val="1D1D1D"/>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0D3C7F00-D012-49DF-ADE2-649603C2A625}" type="slidenum">
              <a:rPr lang="en-US" smtClean="0"/>
              <a:t>13</a:t>
            </a:fld>
            <a:endParaRPr lang="en-US"/>
          </a:p>
        </p:txBody>
      </p:sp>
    </p:spTree>
    <p:extLst>
      <p:ext uri="{BB962C8B-B14F-4D97-AF65-F5344CB8AC3E}">
        <p14:creationId xmlns:p14="http://schemas.microsoft.com/office/powerpoint/2010/main" val="215134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vi-VN"/>
              <a:t>Bấm để sửa kiểu tiêu đề Bản cái</a:t>
            </a:r>
            <a:endParaRPr lang="en-US"/>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err="1"/>
              <a:t>Bấm</a:t>
            </a:r>
            <a:r>
              <a:rPr lang="vi-VN"/>
              <a:t> </a:t>
            </a:r>
            <a:r>
              <a:rPr lang="vi-VN" err="1"/>
              <a:t>để</a:t>
            </a:r>
            <a:r>
              <a:rPr lang="vi-VN"/>
              <a:t> </a:t>
            </a:r>
            <a:r>
              <a:rPr lang="vi-VN" err="1"/>
              <a:t>chỉnh</a:t>
            </a:r>
            <a:r>
              <a:rPr lang="vi-VN"/>
              <a:t> </a:t>
            </a:r>
            <a:r>
              <a:rPr lang="vi-VN" err="1"/>
              <a:t>sửa</a:t>
            </a:r>
            <a:r>
              <a:rPr lang="vi-VN"/>
              <a:t> </a:t>
            </a:r>
            <a:r>
              <a:rPr lang="vi-VN" err="1"/>
              <a:t>kiểu</a:t>
            </a:r>
            <a:r>
              <a:rPr lang="vi-VN"/>
              <a:t> tiêu </a:t>
            </a:r>
            <a:r>
              <a:rPr lang="vi-VN" err="1"/>
              <a:t>đề</a:t>
            </a:r>
            <a:r>
              <a:rPr lang="vi-VN"/>
              <a:t> </a:t>
            </a:r>
            <a:r>
              <a:rPr lang="vi-VN" err="1"/>
              <a:t>phụ</a:t>
            </a:r>
            <a:r>
              <a:rPr lang="vi-VN"/>
              <a:t> </a:t>
            </a:r>
            <a:r>
              <a:rPr lang="vi-VN" err="1"/>
              <a:t>của</a:t>
            </a:r>
            <a:r>
              <a:rPr lang="vi-VN"/>
              <a:t> </a:t>
            </a:r>
            <a:r>
              <a:rPr lang="vi-VN" err="1"/>
              <a:t>Bản</a:t>
            </a:r>
            <a:r>
              <a:rPr lang="vi-VN"/>
              <a:t> </a:t>
            </a:r>
            <a:r>
              <a:rPr lang="vi-VN" err="1"/>
              <a:t>cái</a:t>
            </a:r>
            <a:endParaRPr lang="en-US"/>
          </a:p>
        </p:txBody>
      </p:sp>
      <p:sp>
        <p:nvSpPr>
          <p:cNvPr id="4" name="Date Placeholder 3"/>
          <p:cNvSpPr>
            <a:spLocks noGrp="1"/>
          </p:cNvSpPr>
          <p:nvPr>
            <p:ph type="dt" sz="half" idx="10"/>
          </p:nvPr>
        </p:nvSpPr>
        <p:spPr/>
        <p:txBody>
          <a:bodyPr/>
          <a:lstStyle>
            <a:lvl1pPr>
              <a:defRPr>
                <a:solidFill>
                  <a:srgbClr val="FFFFFF"/>
                </a:solidFill>
              </a:defRPr>
            </a:lvl1pPr>
          </a:lstStyle>
          <a:p>
            <a:fld id="{B36A4ED3-C3BC-4104-8164-F441EF5C6FB2}" type="datetime1">
              <a:rPr lang="en-US" smtClean="0"/>
              <a:t>12/14/2023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844951-7827-47D4-8276-7DDE1FA7D85A}"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Hình ảnh 8" descr="Ảnh có chứa cây, con đường, ngoài trời&#10;&#10;Mô tả được tạo tự động">
            <a:extLst>
              <a:ext uri="{FF2B5EF4-FFF2-40B4-BE49-F238E27FC236}">
                <a16:creationId xmlns:a16="http://schemas.microsoft.com/office/drawing/2014/main" id="{6AEE316C-3F28-4132-999C-568D76FCC63E}"/>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t="21615" r="-2" b="14523"/>
          <a:stretch/>
        </p:blipFill>
        <p:spPr>
          <a:xfrm>
            <a:off x="245549" y="255583"/>
            <a:ext cx="11700901" cy="6380480"/>
          </a:xfrm>
          <a:prstGeom prst="rect">
            <a:avLst/>
          </a:prstGeom>
        </p:spPr>
      </p:pic>
      <p:pic>
        <p:nvPicPr>
          <p:cNvPr id="10" name="Hình ảnh 9" descr="Ảnh có chứa văn bản&#10;&#10;Mô tả được tạo tự động">
            <a:extLst>
              <a:ext uri="{FF2B5EF4-FFF2-40B4-BE49-F238E27FC236}">
                <a16:creationId xmlns:a16="http://schemas.microsoft.com/office/drawing/2014/main" id="{1A7CAFA8-1B61-4C0D-B3AD-9AE8619A9D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4301" y="344779"/>
            <a:ext cx="3853019" cy="1069340"/>
          </a:xfrm>
          <a:prstGeom prst="rect">
            <a:avLst/>
          </a:prstGeom>
        </p:spPr>
      </p:pic>
    </p:spTree>
    <p:extLst>
      <p:ext uri="{BB962C8B-B14F-4D97-AF65-F5344CB8AC3E}">
        <p14:creationId xmlns:p14="http://schemas.microsoft.com/office/powerpoint/2010/main" val="340128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0EAB2E14-027D-484B-9BDC-8D57A639FDF5}"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4375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vi-VN"/>
              <a:t>Bấm để sửa kiểu tiêu đề Bản cái</a:t>
            </a:r>
            <a:endParaRPr lang="en-US"/>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B1674746-3F54-4551-B665-040E2DFA898B}"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1655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EBA507D8-1DC4-445F-B5A6-157D1F14F2D3}"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42573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vi-VN"/>
              <a:t>Bấm để sửa kiểu tiêu đề Bản cái</a:t>
            </a:r>
            <a:endParaRPr lang="en-US"/>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653F2919-A560-40FC-A708-2FE7C1FB4B89}"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96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Date Placeholder 4"/>
          <p:cNvSpPr>
            <a:spLocks noGrp="1"/>
          </p:cNvSpPr>
          <p:nvPr>
            <p:ph type="dt" sz="half" idx="10"/>
          </p:nvPr>
        </p:nvSpPr>
        <p:spPr/>
        <p:txBody>
          <a:bodyPr/>
          <a:lstStyle/>
          <a:p>
            <a:fld id="{9B81A41A-B7CF-40A0-AE93-8A7D14E20BBC}"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42443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6"/>
          <p:cNvSpPr>
            <a:spLocks noGrp="1"/>
          </p:cNvSpPr>
          <p:nvPr>
            <p:ph type="dt" sz="half" idx="10"/>
          </p:nvPr>
        </p:nvSpPr>
        <p:spPr/>
        <p:txBody>
          <a:bodyPr/>
          <a:lstStyle/>
          <a:p>
            <a:fld id="{6C4624B2-646F-418F-9FB9-74E08525EB59}" type="datetime1">
              <a:rPr lang="en-US" smtClean="0"/>
              <a:t>12/14/2023</a:t>
            </a:fld>
            <a:endParaRPr lang="en-US"/>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4489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Date Placeholder 2"/>
          <p:cNvSpPr>
            <a:spLocks noGrp="1"/>
          </p:cNvSpPr>
          <p:nvPr>
            <p:ph type="dt" sz="half" idx="10"/>
          </p:nvPr>
        </p:nvSpPr>
        <p:spPr/>
        <p:txBody>
          <a:bodyPr/>
          <a:lstStyle/>
          <a:p>
            <a:fld id="{DA0E2F41-3B9A-465C-B48A-AE276D5C6470}" type="datetime1">
              <a:rPr lang="en-US" smtClean="0"/>
              <a:t>12/14/2023</a:t>
            </a:fld>
            <a:endParaRPr lang="en-US"/>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82445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A50F-3C2C-4898-A403-24F6E406EE71}" type="datetime1">
              <a:rPr lang="en-US" smtClean="0"/>
              <a:t>12/14/2023</a:t>
            </a:fld>
            <a:endParaRPr lang="en-US"/>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41793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vi-VN"/>
              <a:t>Bấm để sửa kiểu tiêu đề Bản cái</a:t>
            </a:r>
            <a:endParaRPr lang="en-US"/>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A1DC3EE-A861-4811-B85D-A029FF0CF895}"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28044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vi-VN"/>
              <a:t>Bấm để sửa kiểu tiêu đề Bản cái</a:t>
            </a:r>
            <a:endParaRPr lang="en-US"/>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D76118A-2BE7-40AF-AC4B-B6C3D53FF7FB}"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15616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latin typeface="Times New Roman" panose="02020603050405020304" pitchFamily="18" charset="0"/>
                <a:cs typeface="Times New Roman" panose="02020603050405020304" pitchFamily="18" charset="0"/>
              </a:defRPr>
            </a:lvl1pPr>
          </a:lstStyle>
          <a:p>
            <a:fld id="{47403A70-63A8-49A6-A19C-F3D6FA211D14}" type="datetime1">
              <a:rPr lang="en-US" smtClean="0"/>
              <a:t>12/14/2023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latin typeface="Times New Roman" panose="02020603050405020304" pitchFamily="18" charset="0"/>
                <a:cs typeface="Times New Roman" panose="02020603050405020304" pitchFamily="18" charset="0"/>
              </a:defRPr>
            </a:lvl1pPr>
          </a:lstStyle>
          <a:p>
            <a:endParaRPr lang="en-US">
              <a:solidFill>
                <a:srgbClr val="FFFFFF"/>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latin typeface="Times New Roman" panose="02020603050405020304" pitchFamily="18" charset="0"/>
                <a:cs typeface="Times New Roman" panose="02020603050405020304" pitchFamily="18" charset="0"/>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66857505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9.jpe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D6F53A17-44F6-4EAD-8FF6-1A78E1244A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êu đề 1">
            <a:extLst>
              <a:ext uri="{FF2B5EF4-FFF2-40B4-BE49-F238E27FC236}">
                <a16:creationId xmlns:a16="http://schemas.microsoft.com/office/drawing/2014/main" id="{92A3C7A3-275C-4AB5-B964-F79D0B0F97E8}"/>
              </a:ext>
            </a:extLst>
          </p:cNvPr>
          <p:cNvSpPr>
            <a:spLocks noGrp="1"/>
          </p:cNvSpPr>
          <p:nvPr>
            <p:ph type="ctrTitle"/>
          </p:nvPr>
        </p:nvSpPr>
        <p:spPr>
          <a:xfrm>
            <a:off x="1109980" y="4027148"/>
            <a:ext cx="9966960" cy="1125135"/>
          </a:xfrm>
          <a:effectLst>
            <a:outerShdw blurRad="50800" dist="38100" dir="2700000" algn="tl" rotWithShape="0">
              <a:prstClr val="black">
                <a:alpha val="40000"/>
              </a:prstClr>
            </a:outerShdw>
          </a:effectLst>
        </p:spPr>
        <p:txBody>
          <a:bodyPr>
            <a:noAutofit/>
          </a:bodyPr>
          <a:lstStyle/>
          <a:p>
            <a:r>
              <a:rPr lang="en-US" sz="6000">
                <a:solidFill>
                  <a:srgbClr val="FFC000"/>
                </a:solidFill>
              </a:rPr>
              <a:t>MQTT</a:t>
            </a:r>
            <a:br>
              <a:rPr lang="en-US" sz="4000">
                <a:solidFill>
                  <a:srgbClr val="FFC000"/>
                </a:solidFill>
              </a:rPr>
            </a:br>
            <a:r>
              <a:rPr lang="vi-VN" sz="3600">
                <a:solidFill>
                  <a:srgbClr val="FFFF00"/>
                </a:solidFill>
              </a:rPr>
              <a:t>The Standard </a:t>
            </a:r>
            <a:r>
              <a:rPr lang="vi-VN" sz="3600" err="1">
                <a:solidFill>
                  <a:srgbClr val="FFFF00"/>
                </a:solidFill>
              </a:rPr>
              <a:t>for</a:t>
            </a:r>
            <a:r>
              <a:rPr lang="vi-VN" sz="3600">
                <a:solidFill>
                  <a:srgbClr val="FFFF00"/>
                </a:solidFill>
              </a:rPr>
              <a:t> </a:t>
            </a:r>
            <a:r>
              <a:rPr lang="vi-VN" sz="3600" err="1">
                <a:solidFill>
                  <a:srgbClr val="FFFF00"/>
                </a:solidFill>
              </a:rPr>
              <a:t>IoT</a:t>
            </a:r>
            <a:r>
              <a:rPr lang="vi-VN" sz="3600">
                <a:solidFill>
                  <a:srgbClr val="FFFF00"/>
                </a:solidFill>
              </a:rPr>
              <a:t> </a:t>
            </a:r>
            <a:r>
              <a:rPr lang="vi-VN" sz="3600" err="1">
                <a:solidFill>
                  <a:srgbClr val="FFFF00"/>
                </a:solidFill>
              </a:rPr>
              <a:t>Messaging</a:t>
            </a:r>
            <a:endParaRPr lang="vi-VN" sz="4000">
              <a:solidFill>
                <a:srgbClr val="FFFF00"/>
              </a:solidFill>
            </a:endParaRPr>
          </a:p>
        </p:txBody>
      </p:sp>
      <p:sp>
        <p:nvSpPr>
          <p:cNvPr id="3" name="Tiêu đề phụ 2">
            <a:extLst>
              <a:ext uri="{FF2B5EF4-FFF2-40B4-BE49-F238E27FC236}">
                <a16:creationId xmlns:a16="http://schemas.microsoft.com/office/drawing/2014/main" id="{7997C000-BA19-40A1-A1E0-62886B25476E}"/>
              </a:ext>
            </a:extLst>
          </p:cNvPr>
          <p:cNvSpPr>
            <a:spLocks noGrp="1"/>
          </p:cNvSpPr>
          <p:nvPr>
            <p:ph type="subTitle" idx="1"/>
          </p:nvPr>
        </p:nvSpPr>
        <p:spPr>
          <a:xfrm>
            <a:off x="1709530" y="5462458"/>
            <a:ext cx="8767860" cy="1033571"/>
          </a:xfrm>
          <a:effectLst>
            <a:outerShdw blurRad="50800" dist="38100" dir="2700000" algn="tl" rotWithShape="0">
              <a:prstClr val="black">
                <a:alpha val="40000"/>
              </a:prstClr>
            </a:outerShdw>
          </a:effectLst>
        </p:spPr>
        <p:txBody>
          <a:bodyPr>
            <a:normAutofit fontScale="85000" lnSpcReduction="10000"/>
          </a:bodyPr>
          <a:lstStyle/>
          <a:p>
            <a:r>
              <a:rPr lang="en-US" sz="2000">
                <a:solidFill>
                  <a:srgbClr val="00FFFF"/>
                </a:solidFill>
              </a:rPr>
              <a:t>GVHD: </a:t>
            </a:r>
            <a:r>
              <a:rPr lang="en-US" sz="2000" err="1">
                <a:solidFill>
                  <a:srgbClr val="00FFFF"/>
                </a:solidFill>
              </a:rPr>
              <a:t>ThS</a:t>
            </a:r>
            <a:r>
              <a:rPr lang="en-US" sz="2000">
                <a:solidFill>
                  <a:srgbClr val="00FFFF"/>
                </a:solidFill>
              </a:rPr>
              <a:t>. </a:t>
            </a:r>
            <a:r>
              <a:rPr lang="en-US" sz="2000" b="1">
                <a:solidFill>
                  <a:srgbClr val="00FFFF"/>
                </a:solidFill>
              </a:rPr>
              <a:t>Trần Thị </a:t>
            </a:r>
            <a:r>
              <a:rPr lang="en-US" sz="2000" b="1" err="1">
                <a:solidFill>
                  <a:srgbClr val="00FFFF"/>
                </a:solidFill>
              </a:rPr>
              <a:t>Hồng</a:t>
            </a:r>
            <a:r>
              <a:rPr lang="en-US" sz="2000" b="1">
                <a:solidFill>
                  <a:srgbClr val="00FFFF"/>
                </a:solidFill>
              </a:rPr>
              <a:t> </a:t>
            </a:r>
            <a:r>
              <a:rPr lang="en-US" sz="2000" b="1" err="1">
                <a:solidFill>
                  <a:srgbClr val="00FFFF"/>
                </a:solidFill>
              </a:rPr>
              <a:t>Yến</a:t>
            </a:r>
            <a:endParaRPr lang="en-US" sz="2000" b="1">
              <a:solidFill>
                <a:srgbClr val="00FFFF"/>
              </a:solidFill>
            </a:endParaRPr>
          </a:p>
          <a:p>
            <a:r>
              <a:rPr lang="en-US" sz="1800"/>
              <a:t>SVTH1: </a:t>
            </a:r>
            <a:r>
              <a:rPr lang="en-US" sz="1800" b="1">
                <a:effectLst/>
                <a:latin typeface="Times New Roman" panose="02020603050405020304" pitchFamily="18" charset="0"/>
                <a:ea typeface="Times New Roman" panose="02020603050405020304" pitchFamily="18" charset="0"/>
              </a:rPr>
              <a:t>Phan </a:t>
            </a:r>
            <a:r>
              <a:rPr lang="en-US" sz="1800" b="1" err="1">
                <a:effectLst/>
                <a:latin typeface="Times New Roman" panose="02020603050405020304" pitchFamily="18" charset="0"/>
                <a:ea typeface="Times New Roman" panose="02020603050405020304" pitchFamily="18" charset="0"/>
              </a:rPr>
              <a:t>Ái</a:t>
            </a:r>
            <a:r>
              <a:rPr lang="en-US" sz="1800" b="1">
                <a:effectLst/>
                <a:latin typeface="Times New Roman" panose="02020603050405020304" pitchFamily="18" charset="0"/>
                <a:ea typeface="Times New Roman" panose="02020603050405020304" pitchFamily="18" charset="0"/>
              </a:rPr>
              <a:t> Linh – 20520614</a:t>
            </a:r>
            <a:r>
              <a:rPr lang="en-US" sz="1800" b="1">
                <a:ea typeface="Times New Roman" panose="02020603050405020304" pitchFamily="18" charset="0"/>
              </a:rPr>
              <a:t>		</a:t>
            </a:r>
            <a:r>
              <a:rPr lang="en-US" sz="1800"/>
              <a:t>SVTH2: </a:t>
            </a:r>
            <a:r>
              <a:rPr lang="en-US" sz="1800" b="1">
                <a:effectLst/>
                <a:latin typeface="Times New Roman" panose="02020603050405020304" pitchFamily="18" charset="0"/>
                <a:ea typeface="Times New Roman" panose="02020603050405020304" pitchFamily="18" charset="0"/>
              </a:rPr>
              <a:t>Lê </a:t>
            </a:r>
            <a:r>
              <a:rPr lang="en-US" sz="1800" b="1" err="1">
                <a:effectLst/>
                <a:latin typeface="Times New Roman" panose="02020603050405020304" pitchFamily="18" charset="0"/>
                <a:ea typeface="Times New Roman" panose="02020603050405020304" pitchFamily="18" charset="0"/>
              </a:rPr>
              <a:t>Thị</a:t>
            </a:r>
            <a:r>
              <a:rPr lang="en-US" sz="1800" b="1">
                <a:effectLst/>
                <a:latin typeface="Times New Roman" panose="02020603050405020304" pitchFamily="18" charset="0"/>
                <a:ea typeface="Times New Roman" panose="02020603050405020304" pitchFamily="18" charset="0"/>
              </a:rPr>
              <a:t> Thu </a:t>
            </a:r>
            <a:r>
              <a:rPr lang="en-US" sz="1800" b="1" err="1">
                <a:effectLst/>
                <a:latin typeface="Times New Roman" panose="02020603050405020304" pitchFamily="18" charset="0"/>
                <a:ea typeface="Times New Roman" panose="02020603050405020304" pitchFamily="18" charset="0"/>
              </a:rPr>
              <a:t>Huyền</a:t>
            </a:r>
            <a:r>
              <a:rPr lang="en-US" sz="1800" b="1">
                <a:effectLst/>
                <a:latin typeface="Times New Roman" panose="02020603050405020304" pitchFamily="18" charset="0"/>
                <a:ea typeface="Times New Roman" panose="02020603050405020304" pitchFamily="18" charset="0"/>
              </a:rPr>
              <a:t> – 20521422</a:t>
            </a:r>
          </a:p>
          <a:p>
            <a:r>
              <a:rPr lang="en-US" sz="1800"/>
              <a:t>SVTH3: </a:t>
            </a:r>
            <a:r>
              <a:rPr lang="en-US" sz="1800" b="1" err="1">
                <a:effectLst/>
                <a:latin typeface="Times New Roman" panose="02020603050405020304" pitchFamily="18" charset="0"/>
                <a:ea typeface="Times New Roman" panose="02020603050405020304" pitchFamily="18" charset="0"/>
              </a:rPr>
              <a:t>Nguyễn</a:t>
            </a:r>
            <a:r>
              <a:rPr lang="en-US" sz="1800" b="1">
                <a:effectLst/>
                <a:latin typeface="Times New Roman" panose="02020603050405020304" pitchFamily="18" charset="0"/>
                <a:ea typeface="Times New Roman" panose="02020603050405020304" pitchFamily="18" charset="0"/>
              </a:rPr>
              <a:t> Hoàng Tân – 20520752		</a:t>
            </a:r>
            <a:r>
              <a:rPr lang="en-US" sz="1800"/>
              <a:t>SVTH4: </a:t>
            </a:r>
            <a:r>
              <a:rPr lang="en-US" sz="1800" b="1" err="1">
                <a:effectLst/>
                <a:latin typeface="Times New Roman" panose="02020603050405020304" pitchFamily="18" charset="0"/>
                <a:ea typeface="Times New Roman" panose="02020603050405020304" pitchFamily="18" charset="0"/>
              </a:rPr>
              <a:t>Nguyễn</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Đình</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Nhật</a:t>
            </a:r>
            <a:r>
              <a:rPr lang="en-US" sz="1800" b="1">
                <a:effectLst/>
                <a:latin typeface="Times New Roman" panose="02020603050405020304" pitchFamily="18" charset="0"/>
                <a:ea typeface="Times New Roman" panose="02020603050405020304" pitchFamily="18" charset="0"/>
              </a:rPr>
              <a:t> Minh – 20521607</a:t>
            </a:r>
          </a:p>
          <a:p>
            <a:pPr algn="l"/>
            <a:endParaRPr lang="en-US" sz="1800" b="1">
              <a:effectLst/>
              <a:latin typeface="Times New Roman" panose="02020603050405020304" pitchFamily="18" charset="0"/>
              <a:ea typeface="Times New Roman" panose="02020603050405020304" pitchFamily="18" charset="0"/>
            </a:endParaRPr>
          </a:p>
        </p:txBody>
      </p:sp>
      <p:sp>
        <p:nvSpPr>
          <p:cNvPr id="33" name="Tiêu đề 1">
            <a:extLst>
              <a:ext uri="{FF2B5EF4-FFF2-40B4-BE49-F238E27FC236}">
                <a16:creationId xmlns:a16="http://schemas.microsoft.com/office/drawing/2014/main" id="{CA529097-FE70-46BB-8C2B-ABAE082A9E6F}"/>
              </a:ext>
            </a:extLst>
          </p:cNvPr>
          <p:cNvSpPr txBox="1">
            <a:spLocks/>
          </p:cNvSpPr>
          <p:nvPr/>
        </p:nvSpPr>
        <p:spPr>
          <a:xfrm>
            <a:off x="1207416" y="2216364"/>
            <a:ext cx="9966960" cy="1325880"/>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r>
              <a:rPr lang="en-US" sz="2800">
                <a:latin typeface="Times New Roman" panose="02020603050405020304" pitchFamily="18" charset="0"/>
                <a:cs typeface="Times New Roman" panose="02020603050405020304" pitchFamily="18" charset="0"/>
              </a:rPr>
              <a:t>SEMINAR</a:t>
            </a:r>
          </a:p>
          <a:p>
            <a:r>
              <a:rPr lang="en-US" sz="3200">
                <a:latin typeface="Times New Roman" panose="02020603050405020304" pitchFamily="18" charset="0"/>
                <a:cs typeface="Times New Roman" panose="02020603050405020304" pitchFamily="18" charset="0"/>
              </a:rPr>
              <a:t>CÔNG NGHỆ WEB </a:t>
            </a:r>
            <a:r>
              <a:rPr lang="en-US" sz="3200" err="1">
                <a:latin typeface="Times New Roman" panose="02020603050405020304" pitchFamily="18" charset="0"/>
                <a:cs typeface="Times New Roman" panose="02020603050405020304" pitchFamily="18" charset="0"/>
              </a:rPr>
              <a:t>và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ứng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dụng</a:t>
            </a:r>
            <a:endParaRPr lang="vi-VN" sz="3200">
              <a:latin typeface="Times New Roman" panose="02020603050405020304" pitchFamily="18" charset="0"/>
              <a:cs typeface="Times New Roman" panose="02020603050405020304" pitchFamily="18" charset="0"/>
            </a:endParaRPr>
          </a:p>
        </p:txBody>
      </p:sp>
      <p:sp>
        <p:nvSpPr>
          <p:cNvPr id="4" name="Hộp Văn bản 12">
            <a:extLst>
              <a:ext uri="{FF2B5EF4-FFF2-40B4-BE49-F238E27FC236}">
                <a16:creationId xmlns:a16="http://schemas.microsoft.com/office/drawing/2014/main" id="{65A2C5F2-7DFC-1E9F-DFC9-CEA4DB8AE801}"/>
              </a:ext>
            </a:extLst>
          </p:cNvPr>
          <p:cNvSpPr txBox="1"/>
          <p:nvPr/>
        </p:nvSpPr>
        <p:spPr>
          <a:xfrm>
            <a:off x="7289800" y="584117"/>
            <a:ext cx="4172313" cy="584775"/>
          </a:xfrm>
          <a:prstGeom prst="rect">
            <a:avLst/>
          </a:prstGeom>
          <a:noFill/>
        </p:spPr>
        <p:txBody>
          <a:bodyPr wrap="square">
            <a:spAutoFit/>
          </a:bodyPr>
          <a:lstStyle/>
          <a:p>
            <a:pPr algn="ctr"/>
            <a:r>
              <a:rPr lang="en-US" sz="160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Khoa</a:t>
            </a:r>
            <a:r>
              <a:rPr lang="en-US" sz="16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6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6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6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Mềm</a:t>
            </a:r>
            <a:endParaRPr lang="en-US" sz="16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600" err="1">
                <a:solidFill>
                  <a:srgbClr val="0070C0"/>
                </a:solidFill>
              </a:rPr>
              <a:t>Lớp</a:t>
            </a:r>
            <a:r>
              <a:rPr lang="en-US" sz="1600">
                <a:solidFill>
                  <a:srgbClr val="0070C0"/>
                </a:solidFill>
              </a:rPr>
              <a:t>: </a:t>
            </a:r>
            <a:r>
              <a:rPr lang="en-US" sz="1600" b="1">
                <a:solidFill>
                  <a:srgbClr val="0070C0"/>
                </a:solidFill>
                <a:effectLst/>
                <a:latin typeface="Times New Roman" panose="02020603050405020304" pitchFamily="18" charset="0"/>
                <a:ea typeface="Times New Roman" panose="02020603050405020304" pitchFamily="18" charset="0"/>
              </a:rPr>
              <a:t>SE347.O11</a:t>
            </a:r>
            <a:endParaRPr lang="en-US" sz="16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522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360490" y="1288850"/>
            <a:ext cx="11419467" cy="3747274"/>
          </a:xfrm>
        </p:spPr>
        <p:txBody>
          <a:bodyPr>
            <a:noAutofit/>
          </a:bodyPr>
          <a:lstStyle/>
          <a:p>
            <a:pPr lvl="1">
              <a:lnSpc>
                <a:spcPct val="150000"/>
              </a:lnSpc>
              <a:buFont typeface="Arial" panose="020B0604020202020204" pitchFamily="34" charset="0"/>
              <a:buChar char="•"/>
            </a:pPr>
            <a:r>
              <a:rPr lang="vi-VN" sz="2400" b="1" err="1"/>
              <a:t>QoS</a:t>
            </a:r>
            <a:r>
              <a:rPr lang="vi-VN" sz="2400" i="1"/>
              <a:t> (</a:t>
            </a:r>
            <a:r>
              <a:rPr lang="vi-VN" sz="2400" i="1" err="1"/>
              <a:t>Qualities</a:t>
            </a:r>
            <a:r>
              <a:rPr lang="vi-VN" sz="2400" i="1"/>
              <a:t> </a:t>
            </a:r>
            <a:r>
              <a:rPr lang="vi-VN" sz="2400" i="1" err="1"/>
              <a:t>of</a:t>
            </a:r>
            <a:r>
              <a:rPr lang="vi-VN" sz="2400" i="1"/>
              <a:t> </a:t>
            </a:r>
            <a:r>
              <a:rPr lang="vi-VN" sz="2400" i="1" err="1"/>
              <a:t>service</a:t>
            </a:r>
            <a:r>
              <a:rPr lang="vi-VN" sz="2400" i="1"/>
              <a:t>): </a:t>
            </a:r>
            <a:r>
              <a:rPr lang="vi-VN" sz="2400"/>
              <a:t>Lựa chọn mức độ tin cậy trong việc chuyển gói tin. </a:t>
            </a:r>
          </a:p>
          <a:p>
            <a:pPr marL="274320" lvl="1" indent="0">
              <a:lnSpc>
                <a:spcPct val="150000"/>
              </a:lnSpc>
              <a:buNone/>
            </a:pPr>
            <a:r>
              <a:rPr lang="vi-VN" sz="2400"/>
              <a:t>	Có 3 mức </a:t>
            </a:r>
            <a:r>
              <a:rPr lang="vi-VN" sz="2400" b="1"/>
              <a:t>QoS0, QoS1, QoS2</a:t>
            </a:r>
            <a:endParaRPr lang="vi-VN" sz="2400" i="1"/>
          </a:p>
          <a:p>
            <a:pPr lvl="1">
              <a:lnSpc>
                <a:spcPct val="150000"/>
              </a:lnSpc>
              <a:buFont typeface="Arial" panose="020B0604020202020204" pitchFamily="34" charset="0"/>
              <a:buChar char="•"/>
            </a:pPr>
            <a:r>
              <a:rPr lang="vi-VN" sz="2400" b="1" err="1"/>
              <a:t>Retain</a:t>
            </a:r>
            <a:r>
              <a:rPr lang="vi-VN" sz="2400"/>
              <a:t> là một cờ (</a:t>
            </a:r>
            <a:r>
              <a:rPr lang="vi-VN" sz="2400" err="1"/>
              <a:t>bool</a:t>
            </a:r>
            <a:r>
              <a:rPr lang="vi-VN" sz="2400"/>
              <a:t>) được gắn cho một </a:t>
            </a:r>
            <a:r>
              <a:rPr lang="vi-VN" sz="2400" err="1"/>
              <a:t>message</a:t>
            </a:r>
            <a:r>
              <a:rPr lang="vi-VN" sz="2400"/>
              <a:t> của giao thức MQTT.  Nếu </a:t>
            </a:r>
            <a:r>
              <a:rPr lang="vi-VN" sz="2400" err="1"/>
              <a:t>retain</a:t>
            </a:r>
            <a:r>
              <a:rPr lang="vi-VN" sz="2400"/>
              <a:t> = </a:t>
            </a:r>
            <a:r>
              <a:rPr lang="vi-VN" sz="2400" err="1"/>
              <a:t>true</a:t>
            </a:r>
            <a:r>
              <a:rPr lang="vi-VN" sz="2400"/>
              <a:t>, </a:t>
            </a:r>
            <a:r>
              <a:rPr lang="vi-VN" sz="2400" err="1"/>
              <a:t>broker</a:t>
            </a:r>
            <a:r>
              <a:rPr lang="vi-VN" sz="2400"/>
              <a:t> sẽ lưu lại </a:t>
            </a:r>
            <a:r>
              <a:rPr lang="vi-VN" sz="2400" err="1"/>
              <a:t>message</a:t>
            </a:r>
            <a:r>
              <a:rPr lang="vi-VN" sz="2400"/>
              <a:t> cuối cùng của 1 </a:t>
            </a:r>
            <a:r>
              <a:rPr lang="vi-VN" sz="2400" err="1"/>
              <a:t>topic</a:t>
            </a:r>
            <a:r>
              <a:rPr lang="vi-VN" sz="2400"/>
              <a:t> kèm theo mức </a:t>
            </a:r>
            <a:r>
              <a:rPr lang="vi-VN" sz="2400" err="1"/>
              <a:t>QoS</a:t>
            </a:r>
            <a:r>
              <a:rPr lang="vi-VN" sz="2400"/>
              <a:t> tương ứng. Khi </a:t>
            </a:r>
            <a:r>
              <a:rPr lang="vi-VN" sz="2400" err="1"/>
              <a:t>client</a:t>
            </a:r>
            <a:r>
              <a:rPr lang="vi-VN" sz="2400"/>
              <a:t> bắt đầu </a:t>
            </a:r>
            <a:r>
              <a:rPr lang="vi-VN" sz="2400" err="1"/>
              <a:t>subscribe</a:t>
            </a:r>
            <a:r>
              <a:rPr lang="vi-VN" sz="2400"/>
              <a:t> </a:t>
            </a:r>
            <a:r>
              <a:rPr lang="vi-VN" sz="2400" err="1"/>
              <a:t>topic</a:t>
            </a:r>
            <a:r>
              <a:rPr lang="vi-VN" sz="2400"/>
              <a:t> có </a:t>
            </a:r>
            <a:r>
              <a:rPr lang="vi-VN" sz="2400" err="1"/>
              <a:t>message</a:t>
            </a:r>
            <a:r>
              <a:rPr lang="vi-VN" sz="2400"/>
              <a:t> được lưu lại đó, </a:t>
            </a:r>
            <a:r>
              <a:rPr lang="vi-VN" sz="2400" err="1"/>
              <a:t>client</a:t>
            </a:r>
            <a:r>
              <a:rPr lang="vi-VN" sz="2400"/>
              <a:t> ngay lập tức nhận được </a:t>
            </a:r>
            <a:r>
              <a:rPr lang="vi-VN" sz="2400" err="1"/>
              <a:t>message</a:t>
            </a:r>
            <a:r>
              <a:rPr lang="vi-VN" sz="2400"/>
              <a:t>.</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10</a:t>
            </a:fld>
            <a:endParaRPr lang="en-US"/>
          </a:p>
        </p:txBody>
      </p:sp>
      <p:sp>
        <p:nvSpPr>
          <p:cNvPr id="6" name="Tiêu đề 1">
            <a:extLst>
              <a:ext uri="{FF2B5EF4-FFF2-40B4-BE49-F238E27FC236}">
                <a16:creationId xmlns:a16="http://schemas.microsoft.com/office/drawing/2014/main" id="{C5DFEF03-4826-FCD3-AA8D-75F7FC0ED0B6}"/>
              </a:ext>
            </a:extLst>
          </p:cNvPr>
          <p:cNvSpPr txBox="1">
            <a:spLocks/>
          </p:cNvSpPr>
          <p:nvPr/>
        </p:nvSpPr>
        <p:spPr>
          <a:xfrm>
            <a:off x="360490" y="356236"/>
            <a:ext cx="6134100"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vi-VN" sz="4000" b="1"/>
              <a:t>Các dịch vụ của MQTT</a:t>
            </a:r>
            <a:endParaRPr lang="en-US" sz="4000" b="1"/>
          </a:p>
        </p:txBody>
      </p:sp>
    </p:spTree>
    <p:extLst>
      <p:ext uri="{BB962C8B-B14F-4D97-AF65-F5344CB8AC3E}">
        <p14:creationId xmlns:p14="http://schemas.microsoft.com/office/powerpoint/2010/main" val="2836843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iterate type="wd">
                                    <p:tmPct val="3107"/>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3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1300"/>
                                        <p:tgtEl>
                                          <p:spTgt spid="3">
                                            <p:txEl>
                                              <p:pRg st="0" end="0"/>
                                            </p:txEl>
                                          </p:spTgt>
                                        </p:tgtEl>
                                      </p:cBhvr>
                                    </p:animEffect>
                                  </p:childTnLst>
                                </p:cTn>
                              </p:par>
                              <p:par>
                                <p:cTn id="9" presetID="12" presetClass="entr" presetSubtype="8" fill="hold" nodeType="withEffect">
                                  <p:stCondLst>
                                    <p:cond delay="0"/>
                                  </p:stCondLst>
                                  <p:iterate type="wd">
                                    <p:tmPct val="3107"/>
                                  </p:iterate>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3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2" dur="13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iterate type="wd">
                                    <p:tmPct val="2086"/>
                                  </p:iterate>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3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18" dur="13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360490" y="1288850"/>
            <a:ext cx="11419467" cy="3747274"/>
          </a:xfrm>
        </p:spPr>
        <p:txBody>
          <a:bodyPr>
            <a:noAutofit/>
          </a:bodyPr>
          <a:lstStyle/>
          <a:p>
            <a:pPr lvl="1">
              <a:lnSpc>
                <a:spcPct val="150000"/>
              </a:lnSpc>
              <a:buFont typeface="Arial" panose="020B0604020202020204" pitchFamily="34" charset="0"/>
              <a:buChar char="•"/>
            </a:pPr>
            <a:r>
              <a:rPr lang="en-US" sz="2400" b="1"/>
              <a:t>Last Will and Testament </a:t>
            </a:r>
            <a:r>
              <a:rPr lang="en-US" sz="2400"/>
              <a:t>(</a:t>
            </a:r>
            <a:r>
              <a:rPr lang="en-US" sz="2400" i="1"/>
              <a:t>LWT</a:t>
            </a:r>
            <a:r>
              <a:rPr lang="en-US" sz="2400"/>
              <a:t>): </a:t>
            </a:r>
            <a:r>
              <a:rPr lang="en-US" sz="2400" err="1"/>
              <a:t>cho</a:t>
            </a:r>
            <a:r>
              <a:rPr lang="en-US" sz="2400"/>
              <a:t> </a:t>
            </a:r>
            <a:r>
              <a:rPr lang="vi-VN" sz="2400"/>
              <a:t>phép</a:t>
            </a:r>
            <a:r>
              <a:rPr lang="en-US" sz="2400"/>
              <a:t> clients </a:t>
            </a:r>
            <a:r>
              <a:rPr lang="vi-VN" sz="2400"/>
              <a:t>chỉ định một tin nhắn có thể tự động gửi đến </a:t>
            </a:r>
            <a:r>
              <a:rPr lang="vi-VN" sz="2400" err="1"/>
              <a:t>Broker</a:t>
            </a:r>
            <a:r>
              <a:rPr lang="vi-VN" sz="2400"/>
              <a:t>, nếu </a:t>
            </a:r>
            <a:r>
              <a:rPr lang="vi-VN" sz="2400" err="1"/>
              <a:t>Client</a:t>
            </a:r>
            <a:r>
              <a:rPr lang="vi-VN" sz="2400"/>
              <a:t> bị mất kết nối đột ngột.</a:t>
            </a:r>
          </a:p>
          <a:p>
            <a:pPr lvl="1">
              <a:lnSpc>
                <a:spcPct val="150000"/>
              </a:lnSpc>
              <a:buFont typeface="Arial" panose="020B0604020202020204" pitchFamily="34" charset="0"/>
              <a:buChar char="•"/>
            </a:pPr>
            <a:r>
              <a:rPr lang="vi-VN" sz="2400" b="1"/>
              <a:t>Bảo mật SSL</a:t>
            </a:r>
            <a:r>
              <a:rPr lang="vi-VN" sz="2400"/>
              <a:t>: để bảo vệ dữ liệu được truyền bởi các thiết bị </a:t>
            </a:r>
            <a:r>
              <a:rPr lang="vi-VN" sz="2400" err="1"/>
              <a:t>IoT</a:t>
            </a:r>
            <a:r>
              <a:rPr lang="vi-VN" sz="2400"/>
              <a:t>. Bạn có thể triển khai danh tính, xác thực và cấp phép giữa </a:t>
            </a:r>
            <a:r>
              <a:rPr lang="vi-VN" sz="2400" err="1"/>
              <a:t>Client</a:t>
            </a:r>
            <a:r>
              <a:rPr lang="vi-VN" sz="2400"/>
              <a:t> và trình truyền tải bằng chứng chỉ SSL hoặc mật khẩu.</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11</a:t>
            </a:fld>
            <a:endParaRPr lang="en-US"/>
          </a:p>
        </p:txBody>
      </p:sp>
      <p:sp>
        <p:nvSpPr>
          <p:cNvPr id="6" name="Tiêu đề 1">
            <a:extLst>
              <a:ext uri="{FF2B5EF4-FFF2-40B4-BE49-F238E27FC236}">
                <a16:creationId xmlns:a16="http://schemas.microsoft.com/office/drawing/2014/main" id="{C5DFEF03-4826-FCD3-AA8D-75F7FC0ED0B6}"/>
              </a:ext>
            </a:extLst>
          </p:cNvPr>
          <p:cNvSpPr txBox="1">
            <a:spLocks/>
          </p:cNvSpPr>
          <p:nvPr/>
        </p:nvSpPr>
        <p:spPr>
          <a:xfrm>
            <a:off x="360490" y="356236"/>
            <a:ext cx="6134100"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vi-VN" sz="4000" b="1"/>
              <a:t>Các dịch vụ của MQTT</a:t>
            </a:r>
            <a:endParaRPr lang="en-US" sz="4000" b="1"/>
          </a:p>
        </p:txBody>
      </p:sp>
    </p:spTree>
    <p:extLst>
      <p:ext uri="{BB962C8B-B14F-4D97-AF65-F5344CB8AC3E}">
        <p14:creationId xmlns:p14="http://schemas.microsoft.com/office/powerpoint/2010/main" val="1174977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iterate type="wd">
                                    <p:tmPct val="2086"/>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3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13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iterate type="wd">
                                    <p:tmPct val="2086"/>
                                  </p:iterate>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3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13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12</a:t>
            </a:fld>
            <a:endParaRPr lang="en-US"/>
          </a:p>
        </p:txBody>
      </p:sp>
      <p:sp>
        <p:nvSpPr>
          <p:cNvPr id="6" name="Tiêu đề 1">
            <a:extLst>
              <a:ext uri="{FF2B5EF4-FFF2-40B4-BE49-F238E27FC236}">
                <a16:creationId xmlns:a16="http://schemas.microsoft.com/office/drawing/2014/main" id="{C5DFEF03-4826-FCD3-AA8D-75F7FC0ED0B6}"/>
              </a:ext>
            </a:extLst>
          </p:cNvPr>
          <p:cNvSpPr txBox="1">
            <a:spLocks/>
          </p:cNvSpPr>
          <p:nvPr/>
        </p:nvSpPr>
        <p:spPr>
          <a:xfrm>
            <a:off x="360490" y="356236"/>
            <a:ext cx="6134100"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vi-VN" sz="4000" b="1"/>
              <a:t>Một số </a:t>
            </a:r>
            <a:r>
              <a:rPr lang="vi-VN" sz="4000" b="1" err="1"/>
              <a:t>Broker</a:t>
            </a:r>
            <a:r>
              <a:rPr lang="vi-VN" sz="4000" b="1"/>
              <a:t> MQTT</a:t>
            </a:r>
            <a:endParaRPr lang="en-US" sz="4000" b="1"/>
          </a:p>
        </p:txBody>
      </p:sp>
      <p:pic>
        <p:nvPicPr>
          <p:cNvPr id="1026" name="Picture 2" descr="EMQX: The World's #1 Open Source Distributed MQTT Broker">
            <a:extLst>
              <a:ext uri="{FF2B5EF4-FFF2-40B4-BE49-F238E27FC236}">
                <a16:creationId xmlns:a16="http://schemas.microsoft.com/office/drawing/2014/main" id="{F3AF196C-E075-0AFF-8AEE-7094856DF6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9933" y="1205720"/>
            <a:ext cx="1885998" cy="18859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iveMQ Media Kit - High Resolution Logo Downloads">
            <a:extLst>
              <a:ext uri="{FF2B5EF4-FFF2-40B4-BE49-F238E27FC236}">
                <a16:creationId xmlns:a16="http://schemas.microsoft.com/office/drawing/2014/main" id="{9C5B2B95-BC70-0923-FE03-C35DC2647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3264" y="1104128"/>
            <a:ext cx="1885999" cy="1885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ate a logo for eclipse mosquitto, an open source server for the internet  of things | Logo design contest | 99designs">
            <a:extLst>
              <a:ext uri="{FF2B5EF4-FFF2-40B4-BE49-F238E27FC236}">
                <a16:creationId xmlns:a16="http://schemas.microsoft.com/office/drawing/2014/main" id="{57701E96-0692-4778-D9C1-E904FBDF5C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689" t="28963" r="23689" b="11540"/>
          <a:stretch/>
        </p:blipFill>
        <p:spPr bwMode="auto">
          <a:xfrm>
            <a:off x="7263264" y="3774421"/>
            <a:ext cx="1833403" cy="20729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 Beginner's Guide to Using AWS IoT - IoT Worlds">
            <a:extLst>
              <a:ext uri="{FF2B5EF4-FFF2-40B4-BE49-F238E27FC236}">
                <a16:creationId xmlns:a16="http://schemas.microsoft.com/office/drawing/2014/main" id="{3A5AA1FF-348B-AAA9-E2C9-4B8B2FF397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9933" y="3867873"/>
            <a:ext cx="1652195" cy="188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661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13</a:t>
            </a:fld>
            <a:endParaRPr lang="en-US"/>
          </a:p>
        </p:txBody>
      </p:sp>
      <p:sp>
        <p:nvSpPr>
          <p:cNvPr id="7" name="Hộp Văn bản 6">
            <a:extLst>
              <a:ext uri="{FF2B5EF4-FFF2-40B4-BE49-F238E27FC236}">
                <a16:creationId xmlns:a16="http://schemas.microsoft.com/office/drawing/2014/main" id="{101314BC-87A6-7444-F680-57FB5AC3A73C}"/>
              </a:ext>
            </a:extLst>
          </p:cNvPr>
          <p:cNvSpPr txBox="1"/>
          <p:nvPr/>
        </p:nvSpPr>
        <p:spPr>
          <a:xfrm>
            <a:off x="375634" y="362218"/>
            <a:ext cx="895389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chemeClr val="accent1"/>
                </a:solidFill>
                <a:latin typeface="Times New Roman"/>
                <a:ea typeface="+mj-ea"/>
                <a:cs typeface="Times New Roman"/>
              </a:rPr>
              <a:t>Hiện thực </a:t>
            </a:r>
            <a:r>
              <a:rPr lang="vi-VN" sz="4000" b="1">
                <a:solidFill>
                  <a:schemeClr val="accent1"/>
                </a:solidFill>
                <a:latin typeface="Times New Roman"/>
                <a:ea typeface="+mj-ea"/>
                <a:cs typeface="Times New Roman"/>
              </a:rPr>
              <a:t>MQTT </a:t>
            </a:r>
            <a:r>
              <a:rPr lang="en-US" sz="4000" b="1">
                <a:solidFill>
                  <a:schemeClr val="accent1"/>
                </a:solidFill>
                <a:latin typeface="Times New Roman"/>
                <a:ea typeface="+mj-ea"/>
                <a:cs typeface="Times New Roman"/>
              </a:rPr>
              <a:t>ở</a:t>
            </a:r>
            <a:r>
              <a:rPr lang="vi-VN" sz="4000" b="1">
                <a:solidFill>
                  <a:schemeClr val="accent1"/>
                </a:solidFill>
                <a:latin typeface="Times New Roman"/>
                <a:ea typeface="+mj-ea"/>
                <a:cs typeface="Times New Roman"/>
              </a:rPr>
              <a:t> </a:t>
            </a:r>
            <a:r>
              <a:rPr lang="en-US" sz="4000" b="1">
                <a:solidFill>
                  <a:schemeClr val="accent1"/>
                </a:solidFill>
                <a:latin typeface="Times New Roman"/>
                <a:ea typeface="+mj-ea"/>
                <a:cs typeface="Times New Roman"/>
              </a:rPr>
              <a:t>S</a:t>
            </a:r>
            <a:r>
              <a:rPr lang="vi-VN" sz="4000" b="1">
                <a:solidFill>
                  <a:schemeClr val="accent1"/>
                </a:solidFill>
                <a:latin typeface="Times New Roman"/>
                <a:ea typeface="+mj-ea"/>
                <a:cs typeface="Times New Roman"/>
              </a:rPr>
              <a:t>erver</a:t>
            </a:r>
          </a:p>
        </p:txBody>
      </p:sp>
      <p:pic>
        <p:nvPicPr>
          <p:cNvPr id="8" name="Hình ảnh 7" descr="Ảnh có chứa văn bản, ảnh chụp màn hình, màn hình, phần mềm&#10;&#10;Mô tả được tự động tạo">
            <a:extLst>
              <a:ext uri="{FF2B5EF4-FFF2-40B4-BE49-F238E27FC236}">
                <a16:creationId xmlns:a16="http://schemas.microsoft.com/office/drawing/2014/main" id="{759E7746-6B2D-922D-BD23-677149C05F34}"/>
              </a:ext>
            </a:extLst>
          </p:cNvPr>
          <p:cNvPicPr>
            <a:picLocks noChangeAspect="1"/>
          </p:cNvPicPr>
          <p:nvPr/>
        </p:nvPicPr>
        <p:blipFill rotWithShape="1">
          <a:blip r:embed="rId3"/>
          <a:srcRect b="45993"/>
          <a:stretch/>
        </p:blipFill>
        <p:spPr>
          <a:xfrm>
            <a:off x="3203742" y="1564917"/>
            <a:ext cx="5552118" cy="2546739"/>
          </a:xfrm>
          <a:prstGeom prst="rect">
            <a:avLst/>
          </a:prstGeom>
        </p:spPr>
      </p:pic>
      <p:pic>
        <p:nvPicPr>
          <p:cNvPr id="3" name="Hình ảnh 2" descr="Ảnh có chứa văn bản, ảnh chụp màn hình, màn hình, Phông chữ&#10;&#10;Mô tả được tự động tạo">
            <a:extLst>
              <a:ext uri="{FF2B5EF4-FFF2-40B4-BE49-F238E27FC236}">
                <a16:creationId xmlns:a16="http://schemas.microsoft.com/office/drawing/2014/main" id="{539FF622-ADA0-CD5E-5678-E80FA0FE5DB5}"/>
              </a:ext>
            </a:extLst>
          </p:cNvPr>
          <p:cNvPicPr>
            <a:picLocks noChangeAspect="1"/>
          </p:cNvPicPr>
          <p:nvPr/>
        </p:nvPicPr>
        <p:blipFill rotWithShape="1">
          <a:blip r:embed="rId4"/>
          <a:srcRect b="37285"/>
          <a:stretch/>
        </p:blipFill>
        <p:spPr>
          <a:xfrm>
            <a:off x="529810" y="4606470"/>
            <a:ext cx="5347864" cy="1720214"/>
          </a:xfrm>
          <a:prstGeom prst="rect">
            <a:avLst/>
          </a:prstGeom>
        </p:spPr>
      </p:pic>
      <p:sp>
        <p:nvSpPr>
          <p:cNvPr id="11" name="TextBox 10">
            <a:extLst>
              <a:ext uri="{FF2B5EF4-FFF2-40B4-BE49-F238E27FC236}">
                <a16:creationId xmlns:a16="http://schemas.microsoft.com/office/drawing/2014/main" id="{361D7CC1-CCF9-8C9E-0168-50D641A31598}"/>
              </a:ext>
            </a:extLst>
          </p:cNvPr>
          <p:cNvSpPr txBox="1"/>
          <p:nvPr/>
        </p:nvSpPr>
        <p:spPr>
          <a:xfrm>
            <a:off x="3203742" y="1119135"/>
            <a:ext cx="6093994" cy="400110"/>
          </a:xfrm>
          <a:prstGeom prst="rect">
            <a:avLst/>
          </a:prstGeom>
          <a:noFill/>
        </p:spPr>
        <p:txBody>
          <a:bodyPr wrap="square">
            <a:spAutoFit/>
          </a:bodyPr>
          <a:lstStyle/>
          <a:p>
            <a:r>
              <a:rPr lang="vi-VN" sz="2000" b="1">
                <a:latin typeface="Times New Roman" panose="02020603050405020304" pitchFamily="18" charset="0"/>
                <a:cs typeface="Times New Roman" panose="02020603050405020304" pitchFamily="18" charset="0"/>
              </a:rPr>
              <a:t>Các thành phần cơ bản để kết nối MQTT</a:t>
            </a:r>
          </a:p>
        </p:txBody>
      </p:sp>
      <p:sp>
        <p:nvSpPr>
          <p:cNvPr id="12" name="TextBox 11">
            <a:extLst>
              <a:ext uri="{FF2B5EF4-FFF2-40B4-BE49-F238E27FC236}">
                <a16:creationId xmlns:a16="http://schemas.microsoft.com/office/drawing/2014/main" id="{FC5212A9-5449-4CDD-EBD4-BEC4914DF9C8}"/>
              </a:ext>
            </a:extLst>
          </p:cNvPr>
          <p:cNvSpPr txBox="1"/>
          <p:nvPr/>
        </p:nvSpPr>
        <p:spPr>
          <a:xfrm>
            <a:off x="478554" y="4167359"/>
            <a:ext cx="3937035" cy="400110"/>
          </a:xfrm>
          <a:prstGeom prst="rect">
            <a:avLst/>
          </a:prstGeom>
          <a:noFill/>
        </p:spPr>
        <p:txBody>
          <a:bodyPr wrap="square">
            <a:spAutoFit/>
          </a:bodyPr>
          <a:lstStyle/>
          <a:p>
            <a:r>
              <a:rPr lang="vi-VN" sz="2000" b="1" err="1">
                <a:latin typeface="Times New Roman" panose="02020603050405020304" pitchFamily="18" charset="0"/>
                <a:cs typeface="Times New Roman" panose="02020603050405020304" pitchFamily="18" charset="0"/>
              </a:rPr>
              <a:t>Subcribe</a:t>
            </a:r>
            <a:r>
              <a:rPr lang="vi-VN" sz="2000" b="1">
                <a:latin typeface="Times New Roman" panose="02020603050405020304" pitchFamily="18" charset="0"/>
                <a:cs typeface="Times New Roman" panose="02020603050405020304" pitchFamily="18" charset="0"/>
              </a:rPr>
              <a:t> vào </a:t>
            </a:r>
            <a:r>
              <a:rPr lang="vi-VN" sz="2000" b="1" err="1">
                <a:latin typeface="Times New Roman" panose="02020603050405020304" pitchFamily="18" charset="0"/>
                <a:cs typeface="Times New Roman" panose="02020603050405020304" pitchFamily="18" charset="0"/>
              </a:rPr>
              <a:t>topic</a:t>
            </a:r>
            <a:r>
              <a:rPr lang="vi-VN" sz="2000" b="1">
                <a:latin typeface="Times New Roman" panose="02020603050405020304" pitchFamily="18" charset="0"/>
                <a:cs typeface="Times New Roman" panose="02020603050405020304" pitchFamily="18" charset="0"/>
              </a:rPr>
              <a:t> ‘SE347_PUB’</a:t>
            </a:r>
          </a:p>
        </p:txBody>
      </p:sp>
      <p:sp>
        <p:nvSpPr>
          <p:cNvPr id="13" name="TextBox 12">
            <a:extLst>
              <a:ext uri="{FF2B5EF4-FFF2-40B4-BE49-F238E27FC236}">
                <a16:creationId xmlns:a16="http://schemas.microsoft.com/office/drawing/2014/main" id="{9B1F2829-9E27-BF76-5EA1-B0B5008F755C}"/>
              </a:ext>
            </a:extLst>
          </p:cNvPr>
          <p:cNvSpPr txBox="1"/>
          <p:nvPr/>
        </p:nvSpPr>
        <p:spPr>
          <a:xfrm>
            <a:off x="6250739" y="4143718"/>
            <a:ext cx="3937035" cy="400110"/>
          </a:xfrm>
          <a:prstGeom prst="rect">
            <a:avLst/>
          </a:prstGeom>
          <a:noFill/>
        </p:spPr>
        <p:txBody>
          <a:bodyPr wrap="square">
            <a:spAutoFit/>
          </a:bodyPr>
          <a:lstStyle/>
          <a:p>
            <a:r>
              <a:rPr lang="vi-VN" sz="2000" b="1">
                <a:latin typeface="Times New Roman" panose="02020603050405020304" pitchFamily="18" charset="0"/>
                <a:cs typeface="Times New Roman" panose="02020603050405020304" pitchFamily="18" charset="0"/>
              </a:rPr>
              <a:t>Xử lý khi có dữ liệu từ </a:t>
            </a:r>
            <a:r>
              <a:rPr lang="vi-VN" sz="2000" b="1" err="1">
                <a:latin typeface="Times New Roman" panose="02020603050405020304" pitchFamily="18" charset="0"/>
                <a:cs typeface="Times New Roman" panose="02020603050405020304" pitchFamily="18" charset="0"/>
              </a:rPr>
              <a:t>Broker</a:t>
            </a:r>
            <a:endParaRPr lang="vi-VN" sz="2000" b="1">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7567A1FE-138D-07A3-1D94-A849C878AE1D}"/>
              </a:ext>
            </a:extLst>
          </p:cNvPr>
          <p:cNvPicPr>
            <a:picLocks noChangeAspect="1"/>
          </p:cNvPicPr>
          <p:nvPr/>
        </p:nvPicPr>
        <p:blipFill rotWithShape="1">
          <a:blip r:embed="rId5"/>
          <a:srcRect b="26232"/>
          <a:stretch/>
        </p:blipFill>
        <p:spPr>
          <a:xfrm>
            <a:off x="6457330" y="4543828"/>
            <a:ext cx="5052498" cy="1720214"/>
          </a:xfrm>
          <a:prstGeom prst="rect">
            <a:avLst/>
          </a:prstGeom>
        </p:spPr>
      </p:pic>
    </p:spTree>
    <p:extLst>
      <p:ext uri="{BB962C8B-B14F-4D97-AF65-F5344CB8AC3E}">
        <p14:creationId xmlns:p14="http://schemas.microsoft.com/office/powerpoint/2010/main" val="3116167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14</a:t>
            </a:fld>
            <a:endParaRPr lang="en-US"/>
          </a:p>
        </p:txBody>
      </p:sp>
      <p:pic>
        <p:nvPicPr>
          <p:cNvPr id="14" name="Graphic 13" descr="Envelope with solid fill">
            <a:extLst>
              <a:ext uri="{FF2B5EF4-FFF2-40B4-BE49-F238E27FC236}">
                <a16:creationId xmlns:a16="http://schemas.microsoft.com/office/drawing/2014/main" id="{F1254951-CFB3-17F2-AFB9-D0AF0C18A4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8260" y="3493641"/>
            <a:ext cx="803135" cy="803135"/>
          </a:xfrm>
          <a:prstGeom prst="rect">
            <a:avLst/>
          </a:prstGeom>
        </p:spPr>
      </p:pic>
      <p:sp>
        <p:nvSpPr>
          <p:cNvPr id="6" name="Tiêu đề 1">
            <a:extLst>
              <a:ext uri="{FF2B5EF4-FFF2-40B4-BE49-F238E27FC236}">
                <a16:creationId xmlns:a16="http://schemas.microsoft.com/office/drawing/2014/main" id="{C5DFEF03-4826-FCD3-AA8D-75F7FC0ED0B6}"/>
              </a:ext>
            </a:extLst>
          </p:cNvPr>
          <p:cNvSpPr txBox="1">
            <a:spLocks/>
          </p:cNvSpPr>
          <p:nvPr/>
        </p:nvSpPr>
        <p:spPr>
          <a:xfrm>
            <a:off x="665290" y="762000"/>
            <a:ext cx="6134100"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vi-VN" sz="4000" b="1"/>
              <a:t>DEMO</a:t>
            </a:r>
            <a:endParaRPr lang="en-US" sz="4000" b="1"/>
          </a:p>
        </p:txBody>
      </p:sp>
      <p:pic>
        <p:nvPicPr>
          <p:cNvPr id="7" name="Content Placeholder 6" descr="A red rectangular device with wires&#10;&#10;Description automatically generated">
            <a:extLst>
              <a:ext uri="{FF2B5EF4-FFF2-40B4-BE49-F238E27FC236}">
                <a16:creationId xmlns:a16="http://schemas.microsoft.com/office/drawing/2014/main" id="{213A5ADA-27B6-27C1-899B-1FEE69C42169}"/>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6325" t="22481" r="23361" b="26086"/>
          <a:stretch/>
        </p:blipFill>
        <p:spPr>
          <a:xfrm>
            <a:off x="1280914" y="2480503"/>
            <a:ext cx="1546578" cy="2107929"/>
          </a:xfrm>
        </p:spPr>
      </p:pic>
      <p:pic>
        <p:nvPicPr>
          <p:cNvPr id="2" name="Picture 2" descr="EMQX: The World's #1 Open Source Distributed MQTT Broker">
            <a:extLst>
              <a:ext uri="{FF2B5EF4-FFF2-40B4-BE49-F238E27FC236}">
                <a16:creationId xmlns:a16="http://schemas.microsoft.com/office/drawing/2014/main" id="{9CAF495B-8444-39E6-329E-D844055093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7266" y="2184999"/>
            <a:ext cx="2557503" cy="25575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A8779E5-81A0-1D94-AD42-816FA6A4163A}"/>
              </a:ext>
            </a:extLst>
          </p:cNvPr>
          <p:cNvPicPr>
            <a:picLocks noChangeAspect="1"/>
          </p:cNvPicPr>
          <p:nvPr/>
        </p:nvPicPr>
        <p:blipFill>
          <a:blip r:embed="rId7"/>
          <a:stretch>
            <a:fillRect/>
          </a:stretch>
        </p:blipFill>
        <p:spPr>
          <a:xfrm>
            <a:off x="8877268" y="2099590"/>
            <a:ext cx="2779200" cy="2728322"/>
          </a:xfrm>
          <a:prstGeom prst="rect">
            <a:avLst/>
          </a:prstGeom>
        </p:spPr>
      </p:pic>
      <p:sp>
        <p:nvSpPr>
          <p:cNvPr id="9" name="Arrow: Right 8">
            <a:extLst>
              <a:ext uri="{FF2B5EF4-FFF2-40B4-BE49-F238E27FC236}">
                <a16:creationId xmlns:a16="http://schemas.microsoft.com/office/drawing/2014/main" id="{F9C583A7-5C71-45C2-BDBD-81CE739B31CE}"/>
              </a:ext>
            </a:extLst>
          </p:cNvPr>
          <p:cNvSpPr/>
          <p:nvPr/>
        </p:nvSpPr>
        <p:spPr>
          <a:xfrm>
            <a:off x="3244331" y="3322897"/>
            <a:ext cx="1761067" cy="341489"/>
          </a:xfrm>
          <a:prstGeom prst="rightArrow">
            <a:avLst>
              <a:gd name="adj1" fmla="val 56612"/>
              <a:gd name="adj2" fmla="val 1260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n w="0"/>
              <a:solidFill>
                <a:schemeClr val="tx1"/>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4441A6B2-8D72-0226-6CE9-F18F9CFB9DB7}"/>
              </a:ext>
            </a:extLst>
          </p:cNvPr>
          <p:cNvSpPr txBox="1"/>
          <p:nvPr/>
        </p:nvSpPr>
        <p:spPr>
          <a:xfrm>
            <a:off x="3417991" y="3014567"/>
            <a:ext cx="1230489" cy="369332"/>
          </a:xfrm>
          <a:prstGeom prst="rect">
            <a:avLst/>
          </a:prstGeom>
          <a:noFill/>
        </p:spPr>
        <p:txBody>
          <a:bodyPr wrap="square" rtlCol="0">
            <a:spAutoFit/>
          </a:bodyPr>
          <a:lstStyle/>
          <a:p>
            <a:r>
              <a:rPr lang="vi-VN" err="1">
                <a:ln w="0"/>
                <a:solidFill>
                  <a:schemeClr val="tx1"/>
                </a:solidFill>
                <a:effectLst>
                  <a:outerShdw blurRad="38100" dist="19050" dir="2700000" algn="tl" rotWithShape="0">
                    <a:schemeClr val="dk1">
                      <a:alpha val="40000"/>
                    </a:schemeClr>
                  </a:outerShdw>
                </a:effectLst>
              </a:rPr>
              <a:t>Publish</a:t>
            </a:r>
            <a:endParaRPr lang="vi-VN"/>
          </a:p>
        </p:txBody>
      </p:sp>
      <p:sp>
        <p:nvSpPr>
          <p:cNvPr id="11" name="Arrow: Right 10">
            <a:extLst>
              <a:ext uri="{FF2B5EF4-FFF2-40B4-BE49-F238E27FC236}">
                <a16:creationId xmlns:a16="http://schemas.microsoft.com/office/drawing/2014/main" id="{536FF776-9041-0262-7883-42A2785061CA}"/>
              </a:ext>
            </a:extLst>
          </p:cNvPr>
          <p:cNvSpPr/>
          <p:nvPr/>
        </p:nvSpPr>
        <p:spPr>
          <a:xfrm flipH="1">
            <a:off x="6758109" y="2561521"/>
            <a:ext cx="1761067" cy="341489"/>
          </a:xfrm>
          <a:prstGeom prst="rightArrow">
            <a:avLst>
              <a:gd name="adj1" fmla="val 56612"/>
              <a:gd name="adj2" fmla="val 1260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CDD5370B-EF92-19DE-B044-7C7571E39584}"/>
              </a:ext>
            </a:extLst>
          </p:cNvPr>
          <p:cNvSpPr txBox="1"/>
          <p:nvPr/>
        </p:nvSpPr>
        <p:spPr>
          <a:xfrm>
            <a:off x="7016633" y="2273642"/>
            <a:ext cx="1230489" cy="369332"/>
          </a:xfrm>
          <a:prstGeom prst="rect">
            <a:avLst/>
          </a:prstGeom>
          <a:noFill/>
        </p:spPr>
        <p:txBody>
          <a:bodyPr wrap="square" rtlCol="0">
            <a:spAutoFit/>
          </a:bodyPr>
          <a:lstStyle/>
          <a:p>
            <a:r>
              <a:rPr lang="vi-VN" err="1">
                <a:ln w="0"/>
                <a:solidFill>
                  <a:schemeClr val="tx1"/>
                </a:solidFill>
                <a:effectLst>
                  <a:outerShdw blurRad="38100" dist="19050" dir="2700000" algn="tl" rotWithShape="0">
                    <a:schemeClr val="dk1">
                      <a:alpha val="40000"/>
                    </a:schemeClr>
                  </a:outerShdw>
                </a:effectLst>
              </a:rPr>
              <a:t>Subcribe</a:t>
            </a:r>
            <a:endParaRPr lang="vi-VN"/>
          </a:p>
        </p:txBody>
      </p:sp>
      <p:sp>
        <p:nvSpPr>
          <p:cNvPr id="15" name="Arrow: Right 14">
            <a:extLst>
              <a:ext uri="{FF2B5EF4-FFF2-40B4-BE49-F238E27FC236}">
                <a16:creationId xmlns:a16="http://schemas.microsoft.com/office/drawing/2014/main" id="{F0C11DF8-F917-7FCE-6B75-8DBCB7804F1B}"/>
              </a:ext>
            </a:extLst>
          </p:cNvPr>
          <p:cNvSpPr/>
          <p:nvPr/>
        </p:nvSpPr>
        <p:spPr>
          <a:xfrm>
            <a:off x="6942541" y="3402749"/>
            <a:ext cx="1761067" cy="341489"/>
          </a:xfrm>
          <a:prstGeom prst="rightArrow">
            <a:avLst>
              <a:gd name="adj1" fmla="val 56612"/>
              <a:gd name="adj2" fmla="val 1260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n w="0"/>
              <a:solidFill>
                <a:schemeClr val="tx1"/>
              </a:solidFill>
              <a:effectLst>
                <a:outerShdw blurRad="38100" dist="19050" dir="2700000" algn="tl" rotWithShape="0">
                  <a:schemeClr val="dk1">
                    <a:alpha val="40000"/>
                  </a:schemeClr>
                </a:outerShdw>
              </a:effectLst>
            </a:endParaRPr>
          </a:p>
        </p:txBody>
      </p:sp>
      <p:pic>
        <p:nvPicPr>
          <p:cNvPr id="17" name="Graphic 16" descr="Envelope with solid fill">
            <a:extLst>
              <a:ext uri="{FF2B5EF4-FFF2-40B4-BE49-F238E27FC236}">
                <a16:creationId xmlns:a16="http://schemas.microsoft.com/office/drawing/2014/main" id="{CF96344D-379D-76FA-F38C-FB84403B0A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68830" y="3437705"/>
            <a:ext cx="794429" cy="794429"/>
          </a:xfrm>
          <a:prstGeom prst="rect">
            <a:avLst/>
          </a:prstGeom>
        </p:spPr>
      </p:pic>
      <p:sp>
        <p:nvSpPr>
          <p:cNvPr id="16" name="TextBox 15">
            <a:extLst>
              <a:ext uri="{FF2B5EF4-FFF2-40B4-BE49-F238E27FC236}">
                <a16:creationId xmlns:a16="http://schemas.microsoft.com/office/drawing/2014/main" id="{8A115566-5F29-922C-C7C1-567A21CA6A2E}"/>
              </a:ext>
            </a:extLst>
          </p:cNvPr>
          <p:cNvSpPr txBox="1"/>
          <p:nvPr/>
        </p:nvSpPr>
        <p:spPr>
          <a:xfrm>
            <a:off x="7116201" y="3094419"/>
            <a:ext cx="1230489" cy="369332"/>
          </a:xfrm>
          <a:prstGeom prst="rect">
            <a:avLst/>
          </a:prstGeom>
          <a:noFill/>
        </p:spPr>
        <p:txBody>
          <a:bodyPr wrap="square" rtlCol="0">
            <a:spAutoFit/>
          </a:bodyPr>
          <a:lstStyle/>
          <a:p>
            <a:r>
              <a:rPr lang="vi-VN" err="1">
                <a:ln w="0"/>
                <a:solidFill>
                  <a:schemeClr val="tx1"/>
                </a:solidFill>
                <a:effectLst>
                  <a:outerShdw blurRad="38100" dist="19050" dir="2700000" algn="tl" rotWithShape="0">
                    <a:schemeClr val="dk1">
                      <a:alpha val="40000"/>
                    </a:schemeClr>
                  </a:outerShdw>
                </a:effectLst>
              </a:rPr>
              <a:t>Publish</a:t>
            </a:r>
            <a:endParaRPr lang="vi-VN"/>
          </a:p>
        </p:txBody>
      </p:sp>
    </p:spTree>
    <p:extLst>
      <p:ext uri="{BB962C8B-B14F-4D97-AF65-F5344CB8AC3E}">
        <p14:creationId xmlns:p14="http://schemas.microsoft.com/office/powerpoint/2010/main" val="388709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2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63" presetClass="path" presetSubtype="0" accel="50000" decel="50000" fill="hold" nodeType="withEffect">
                                  <p:stCondLst>
                                    <p:cond delay="700"/>
                                  </p:stCondLst>
                                  <p:childTnLst>
                                    <p:animMotion origin="layout" path="M 1.25E-6 4.44444E-6 L 0.30065 -0.00903 " pathEditMode="relative" rAng="0" ptsTypes="AA">
                                      <p:cBhvr>
                                        <p:cTn id="28" dur="2000" fill="hold"/>
                                        <p:tgtEl>
                                          <p:spTgt spid="14"/>
                                        </p:tgtEl>
                                        <p:attrNameLst>
                                          <p:attrName>ppt_x</p:attrName>
                                          <p:attrName>ppt_y</p:attrName>
                                        </p:attrNameLst>
                                      </p:cBhvr>
                                      <p:rCtr x="15078" y="509"/>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63" presetClass="path" presetSubtype="0" accel="50000" decel="50000" fill="hold" nodeType="withEffect">
                                  <p:stCondLst>
                                    <p:cond delay="700"/>
                                  </p:stCondLst>
                                  <p:childTnLst>
                                    <p:animMotion origin="layout" path="M 2.08333E-7 2.22222E-6 L 0.35534 -0.00509 " pathEditMode="relative" rAng="0" ptsTypes="AA">
                                      <p:cBhvr>
                                        <p:cTn id="34" dur="2000" fill="hold"/>
                                        <p:tgtEl>
                                          <p:spTgt spid="17"/>
                                        </p:tgtEl>
                                        <p:attrNameLst>
                                          <p:attrName>ppt_x</p:attrName>
                                          <p:attrName>ppt_y</p:attrName>
                                        </p:attrNameLst>
                                      </p:cBhvr>
                                      <p:rCtr x="17760" y="-255"/>
                                    </p:animMotion>
                                  </p:childTnLst>
                                </p:cTn>
                              </p:par>
                              <p:par>
                                <p:cTn id="35" presetID="1" presetClass="exit" presetSubtype="0" fill="hold"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5"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79A5CA-A62D-45F1-B14C-8CA0D5FBE381}"/>
              </a:ext>
            </a:extLst>
          </p:cNvPr>
          <p:cNvSpPr>
            <a:spLocks noGrp="1"/>
          </p:cNvSpPr>
          <p:nvPr>
            <p:ph type="title"/>
          </p:nvPr>
        </p:nvSpPr>
        <p:spPr>
          <a:xfrm>
            <a:off x="493889" y="562564"/>
            <a:ext cx="9875520" cy="556731"/>
          </a:xfrm>
        </p:spPr>
        <p:txBody>
          <a:bodyPr/>
          <a:lstStyle/>
          <a:p>
            <a:r>
              <a:rPr lang="en-US" sz="3200" b="1" err="1">
                <a:latin typeface="Times New Roman"/>
                <a:cs typeface="Times New Roman"/>
              </a:rPr>
              <a:t>Bảng</a:t>
            </a:r>
            <a:r>
              <a:rPr lang="en-US" sz="3200" b="1">
                <a:latin typeface="Times New Roman"/>
                <a:cs typeface="Times New Roman"/>
              </a:rPr>
              <a:t> </a:t>
            </a:r>
            <a:r>
              <a:rPr lang="en-US" sz="3200" b="1" err="1">
                <a:latin typeface="Times New Roman"/>
                <a:cs typeface="Times New Roman"/>
              </a:rPr>
              <a:t>phân</a:t>
            </a:r>
            <a:r>
              <a:rPr lang="en-US" sz="3200" b="1">
                <a:latin typeface="Times New Roman"/>
                <a:cs typeface="Times New Roman"/>
              </a:rPr>
              <a:t> </a:t>
            </a:r>
            <a:r>
              <a:rPr lang="en-US" sz="3200" b="1" err="1">
                <a:latin typeface="Times New Roman"/>
                <a:cs typeface="Times New Roman"/>
              </a:rPr>
              <a:t>công</a:t>
            </a:r>
            <a:r>
              <a:rPr lang="en-US" sz="3200" b="1">
                <a:latin typeface="Times New Roman"/>
                <a:cs typeface="Times New Roman"/>
              </a:rPr>
              <a:t> </a:t>
            </a:r>
            <a:r>
              <a:rPr lang="en-US" sz="3200" b="1" err="1">
                <a:latin typeface="Times New Roman"/>
                <a:cs typeface="Times New Roman"/>
              </a:rPr>
              <a:t>nhiệm</a:t>
            </a:r>
            <a:r>
              <a:rPr lang="en-US" sz="3200" b="1">
                <a:latin typeface="Times New Roman"/>
                <a:cs typeface="Times New Roman"/>
              </a:rPr>
              <a:t> </a:t>
            </a:r>
            <a:r>
              <a:rPr lang="en-US" sz="3200" b="1" err="1">
                <a:latin typeface="Times New Roman"/>
                <a:cs typeface="Times New Roman"/>
              </a:rPr>
              <a:t>vụ</a:t>
            </a:r>
            <a:endParaRPr lang="vi-VN" sz="3200" err="1"/>
          </a:p>
        </p:txBody>
      </p:sp>
      <p:sp>
        <p:nvSpPr>
          <p:cNvPr id="5" name="Chỗ dành sẵn cho Số hiệu Bản chiếu 4">
            <a:extLst>
              <a:ext uri="{FF2B5EF4-FFF2-40B4-BE49-F238E27FC236}">
                <a16:creationId xmlns:a16="http://schemas.microsoft.com/office/drawing/2014/main" id="{9062268D-EB7A-46F9-BD28-8650886D3873}"/>
              </a:ext>
            </a:extLst>
          </p:cNvPr>
          <p:cNvSpPr>
            <a:spLocks noGrp="1"/>
          </p:cNvSpPr>
          <p:nvPr>
            <p:ph type="sldNum" sz="quarter" idx="12"/>
          </p:nvPr>
        </p:nvSpPr>
        <p:spPr/>
        <p:txBody>
          <a:bodyPr/>
          <a:lstStyle/>
          <a:p>
            <a:fld id="{28844951-7827-47D4-8276-7DDE1FA7D85A}" type="slidenum">
              <a:rPr lang="en-US" smtClean="0"/>
              <a:pPr/>
              <a:t>15</a:t>
            </a:fld>
            <a:endParaRPr lang="en-US"/>
          </a:p>
        </p:txBody>
      </p:sp>
      <p:graphicFrame>
        <p:nvGraphicFramePr>
          <p:cNvPr id="7" name="Bảng 6">
            <a:extLst>
              <a:ext uri="{FF2B5EF4-FFF2-40B4-BE49-F238E27FC236}">
                <a16:creationId xmlns:a16="http://schemas.microsoft.com/office/drawing/2014/main" id="{73162104-8541-8834-DEE0-AD566E73480F}"/>
              </a:ext>
            </a:extLst>
          </p:cNvPr>
          <p:cNvGraphicFramePr>
            <a:graphicFrameLocks noGrp="1"/>
          </p:cNvGraphicFramePr>
          <p:nvPr>
            <p:extLst>
              <p:ext uri="{D42A27DB-BD31-4B8C-83A1-F6EECF244321}">
                <p14:modId xmlns:p14="http://schemas.microsoft.com/office/powerpoint/2010/main" val="1178879717"/>
              </p:ext>
            </p:extLst>
          </p:nvPr>
        </p:nvGraphicFramePr>
        <p:xfrm>
          <a:off x="921925" y="1618074"/>
          <a:ext cx="10252940" cy="3313355"/>
        </p:xfrm>
        <a:graphic>
          <a:graphicData uri="http://schemas.openxmlformats.org/drawingml/2006/table">
            <a:tbl>
              <a:tblPr firstRow="1" bandRow="1">
                <a:tableStyleId>{5C22544A-7EE6-4342-B048-85BDC9FD1C3A}</a:tableStyleId>
              </a:tblPr>
              <a:tblGrid>
                <a:gridCol w="1956740">
                  <a:extLst>
                    <a:ext uri="{9D8B030D-6E8A-4147-A177-3AD203B41FA5}">
                      <a16:colId xmlns:a16="http://schemas.microsoft.com/office/drawing/2014/main" val="961387331"/>
                    </a:ext>
                  </a:extLst>
                </a:gridCol>
                <a:gridCol w="5719702">
                  <a:extLst>
                    <a:ext uri="{9D8B030D-6E8A-4147-A177-3AD203B41FA5}">
                      <a16:colId xmlns:a16="http://schemas.microsoft.com/office/drawing/2014/main" val="495924409"/>
                    </a:ext>
                  </a:extLst>
                </a:gridCol>
                <a:gridCol w="2576498">
                  <a:extLst>
                    <a:ext uri="{9D8B030D-6E8A-4147-A177-3AD203B41FA5}">
                      <a16:colId xmlns:a16="http://schemas.microsoft.com/office/drawing/2014/main" val="4248212173"/>
                    </a:ext>
                  </a:extLst>
                </a:gridCol>
              </a:tblGrid>
              <a:tr h="705555">
                <a:tc>
                  <a:txBody>
                    <a:bodyPr/>
                    <a:lstStyle/>
                    <a:p>
                      <a:pPr lvl="0" algn="ctr">
                        <a:buNone/>
                      </a:pPr>
                      <a:r>
                        <a:rPr lang="vi-VN"/>
                        <a:t>Phân công</a:t>
                      </a:r>
                    </a:p>
                  </a:txBody>
                  <a:tcPr anchor="ctr"/>
                </a:tc>
                <a:tc>
                  <a:txBody>
                    <a:bodyPr/>
                    <a:lstStyle/>
                    <a:p>
                      <a:pPr algn="ctr"/>
                      <a:r>
                        <a:rPr lang="vi-VN"/>
                        <a:t>Nội dung công việc</a:t>
                      </a:r>
                    </a:p>
                  </a:txBody>
                  <a:tcPr anchor="ctr"/>
                </a:tc>
                <a:tc>
                  <a:txBody>
                    <a:bodyPr/>
                    <a:lstStyle/>
                    <a:p>
                      <a:pPr algn="ctr"/>
                      <a:r>
                        <a:rPr lang="vi-VN"/>
                        <a:t>Đánh giá</a:t>
                      </a:r>
                    </a:p>
                  </a:txBody>
                  <a:tcPr anchor="ctr"/>
                </a:tc>
                <a:extLst>
                  <a:ext uri="{0D108BD9-81ED-4DB2-BD59-A6C34878D82A}">
                    <a16:rowId xmlns:a16="http://schemas.microsoft.com/office/drawing/2014/main" val="2432783800"/>
                  </a:ext>
                </a:extLst>
              </a:tr>
              <a:tr h="521560">
                <a:tc>
                  <a:txBody>
                    <a:bodyPr/>
                    <a:lstStyle/>
                    <a:p>
                      <a:pPr algn="ctr"/>
                      <a:r>
                        <a:rPr lang="vi-VN"/>
                        <a:t>Thu Huyền</a:t>
                      </a:r>
                    </a:p>
                  </a:txBody>
                  <a:tcPr anchor="ctr"/>
                </a:tc>
                <a:tc>
                  <a:txBody>
                    <a:bodyPr/>
                    <a:lstStyle/>
                    <a:p>
                      <a:pPr algn="ctr"/>
                      <a:r>
                        <a:rPr lang="vi-VN"/>
                        <a:t>Thiết kế Website</a:t>
                      </a:r>
                      <a:endParaRPr lang="vi-VN" err="1"/>
                    </a:p>
                  </a:txBody>
                  <a:tcPr anchor="ctr"/>
                </a:tc>
                <a:tc>
                  <a:txBody>
                    <a:bodyPr/>
                    <a:lstStyle/>
                    <a:p>
                      <a:pPr algn="ctr"/>
                      <a:r>
                        <a:rPr lang="vi-VN"/>
                        <a:t>Hoàn thành</a:t>
                      </a:r>
                    </a:p>
                  </a:txBody>
                  <a:tcPr anchor="ctr"/>
                </a:tc>
                <a:extLst>
                  <a:ext uri="{0D108BD9-81ED-4DB2-BD59-A6C34878D82A}">
                    <a16:rowId xmlns:a16="http://schemas.microsoft.com/office/drawing/2014/main" val="138002706"/>
                  </a:ext>
                </a:extLst>
              </a:tr>
              <a:tr h="521560">
                <a:tc>
                  <a:txBody>
                    <a:bodyPr/>
                    <a:lstStyle/>
                    <a:p>
                      <a:pPr algn="ctr"/>
                      <a:r>
                        <a:rPr lang="vi-VN"/>
                        <a:t>Ái Linh</a:t>
                      </a:r>
                    </a:p>
                  </a:txBody>
                  <a:tcPr anchor="ctr"/>
                </a:tc>
                <a:tc>
                  <a:txBody>
                    <a:bodyPr/>
                    <a:lstStyle/>
                    <a:p>
                      <a:pPr lvl="0" algn="ctr">
                        <a:buNone/>
                      </a:pPr>
                      <a:r>
                        <a:rPr lang="en-US" sz="1800" b="0" i="0" u="none" strike="noStrike" noProof="0">
                          <a:solidFill>
                            <a:srgbClr val="000000"/>
                          </a:solidFill>
                          <a:latin typeface="Verdana"/>
                        </a:rPr>
                        <a:t>Xây dựng web</a:t>
                      </a:r>
                      <a:r>
                        <a:rPr lang="vi-VN" sz="1800" b="0" i="0" u="none" strike="noStrike" noProof="0">
                          <a:solidFill>
                            <a:srgbClr val="000000"/>
                          </a:solidFill>
                          <a:latin typeface="Verdana"/>
                        </a:rPr>
                        <a:t> </a:t>
                      </a:r>
                      <a:r>
                        <a:rPr lang="en-US" sz="1800" b="0" i="0" u="none" strike="noStrike" noProof="0">
                          <a:solidFill>
                            <a:srgbClr val="000000"/>
                          </a:solidFill>
                          <a:latin typeface="Verdana"/>
                        </a:rPr>
                        <a:t>s</a:t>
                      </a:r>
                      <a:r>
                        <a:rPr lang="vi-VN" sz="1800" b="0" i="0" u="none" strike="noStrike" noProof="0">
                          <a:solidFill>
                            <a:srgbClr val="000000"/>
                          </a:solidFill>
                          <a:latin typeface="Verdana"/>
                        </a:rPr>
                        <a:t>erver</a:t>
                      </a:r>
                      <a:r>
                        <a:rPr lang="en-US" sz="1800" b="0" i="0" u="none" strike="noStrike" noProof="0">
                          <a:solidFill>
                            <a:srgbClr val="000000"/>
                          </a:solidFill>
                          <a:latin typeface="Verdana"/>
                        </a:rPr>
                        <a:t>,  hỗ trợ thiết kế website</a:t>
                      </a:r>
                      <a:r>
                        <a:rPr lang="vi-VN" sz="1800" b="0" i="0" u="none" strike="noStrike" noProof="0">
                          <a:solidFill>
                            <a:srgbClr val="000000"/>
                          </a:solidFill>
                          <a:latin typeface="Verdana"/>
                        </a:rPr>
                        <a:t> </a:t>
                      </a:r>
                    </a:p>
                  </a:txBody>
                  <a:tcPr anchor="ctr"/>
                </a:tc>
                <a:tc>
                  <a:txBody>
                    <a:bodyPr/>
                    <a:lstStyle/>
                    <a:p>
                      <a:pPr algn="ctr"/>
                      <a:r>
                        <a:rPr lang="vi-VN"/>
                        <a:t>Hoàn thành</a:t>
                      </a:r>
                    </a:p>
                  </a:txBody>
                  <a:tcPr anchor="ctr"/>
                </a:tc>
                <a:extLst>
                  <a:ext uri="{0D108BD9-81ED-4DB2-BD59-A6C34878D82A}">
                    <a16:rowId xmlns:a16="http://schemas.microsoft.com/office/drawing/2014/main" val="3753187539"/>
                  </a:ext>
                </a:extLst>
              </a:tr>
              <a:tr h="521560">
                <a:tc>
                  <a:txBody>
                    <a:bodyPr/>
                    <a:lstStyle/>
                    <a:p>
                      <a:pPr algn="ctr"/>
                      <a:r>
                        <a:rPr lang="vi-VN"/>
                        <a:t>Hoàng Tân</a:t>
                      </a:r>
                    </a:p>
                  </a:txBody>
                  <a:tcPr anchor="ctr"/>
                </a:tc>
                <a:tc>
                  <a:txBody>
                    <a:bodyPr/>
                    <a:lstStyle/>
                    <a:p>
                      <a:pPr algn="ctr"/>
                      <a:r>
                        <a:rPr lang="vi-VN"/>
                        <a:t>Làm slide, thuyết trình, hiện thực phần cứng</a:t>
                      </a:r>
                    </a:p>
                  </a:txBody>
                  <a:tcPr anchor="ctr"/>
                </a:tc>
                <a:tc>
                  <a:txBody>
                    <a:bodyPr/>
                    <a:lstStyle/>
                    <a:p>
                      <a:pPr algn="ctr"/>
                      <a:r>
                        <a:rPr lang="vi-VN"/>
                        <a:t>Hoàn thành</a:t>
                      </a:r>
                    </a:p>
                  </a:txBody>
                  <a:tcPr anchor="ctr"/>
                </a:tc>
                <a:extLst>
                  <a:ext uri="{0D108BD9-81ED-4DB2-BD59-A6C34878D82A}">
                    <a16:rowId xmlns:a16="http://schemas.microsoft.com/office/drawing/2014/main" val="2393824292"/>
                  </a:ext>
                </a:extLst>
              </a:tr>
              <a:tr h="521560">
                <a:tc>
                  <a:txBody>
                    <a:bodyPr/>
                    <a:lstStyle/>
                    <a:p>
                      <a:pPr algn="ctr"/>
                      <a:r>
                        <a:rPr lang="vi-VN"/>
                        <a:t>Nhật Minh</a:t>
                      </a:r>
                    </a:p>
                  </a:txBody>
                  <a:tcPr anchor="ctr"/>
                </a:tc>
                <a:tc>
                  <a:txBody>
                    <a:bodyPr/>
                    <a:lstStyle/>
                    <a:p>
                      <a:pPr algn="ctr"/>
                      <a:r>
                        <a:rPr lang="vi-VN"/>
                        <a:t>Hiện thực phần cứng</a:t>
                      </a:r>
                    </a:p>
                  </a:txBody>
                  <a:tcPr anchor="ctr"/>
                </a:tc>
                <a:tc>
                  <a:txBody>
                    <a:bodyPr/>
                    <a:lstStyle/>
                    <a:p>
                      <a:pPr algn="ctr"/>
                      <a:r>
                        <a:rPr lang="vi-VN"/>
                        <a:t>Hoàn thành</a:t>
                      </a:r>
                    </a:p>
                  </a:txBody>
                  <a:tcPr anchor="ctr"/>
                </a:tc>
                <a:extLst>
                  <a:ext uri="{0D108BD9-81ED-4DB2-BD59-A6C34878D82A}">
                    <a16:rowId xmlns:a16="http://schemas.microsoft.com/office/drawing/2014/main" val="2372910887"/>
                  </a:ext>
                </a:extLst>
              </a:tr>
              <a:tr h="521560">
                <a:tc>
                  <a:txBody>
                    <a:bodyPr/>
                    <a:lstStyle/>
                    <a:p>
                      <a:pPr lvl="0" algn="ctr">
                        <a:buNone/>
                      </a:pPr>
                      <a:r>
                        <a:rPr lang="vi-VN" b="1"/>
                        <a:t>Nhóm</a:t>
                      </a:r>
                      <a:endParaRPr lang="vi-VN"/>
                    </a:p>
                  </a:txBody>
                  <a:tcPr anchor="ctr"/>
                </a:tc>
                <a:tc>
                  <a:txBody>
                    <a:bodyPr/>
                    <a:lstStyle/>
                    <a:p>
                      <a:pPr lvl="0" algn="ctr">
                        <a:buNone/>
                      </a:pPr>
                      <a:r>
                        <a:rPr lang="vi-VN"/>
                        <a:t>Tìm hiểu kiến thức, hiện thực kết nối MQTT</a:t>
                      </a:r>
                    </a:p>
                  </a:txBody>
                  <a:tcPr anchor="ctr"/>
                </a:tc>
                <a:tc>
                  <a:txBody>
                    <a:bodyPr/>
                    <a:lstStyle/>
                    <a:p>
                      <a:pPr lvl="0" algn="ctr">
                        <a:buNone/>
                      </a:pPr>
                      <a:r>
                        <a:rPr lang="vi-VN"/>
                        <a:t>Hoàn thành</a:t>
                      </a:r>
                    </a:p>
                  </a:txBody>
                  <a:tcPr anchor="ctr"/>
                </a:tc>
                <a:extLst>
                  <a:ext uri="{0D108BD9-81ED-4DB2-BD59-A6C34878D82A}">
                    <a16:rowId xmlns:a16="http://schemas.microsoft.com/office/drawing/2014/main" val="2957434118"/>
                  </a:ext>
                </a:extLst>
              </a:tr>
            </a:tbl>
          </a:graphicData>
        </a:graphic>
      </p:graphicFrame>
    </p:spTree>
    <p:extLst>
      <p:ext uri="{BB962C8B-B14F-4D97-AF65-F5344CB8AC3E}">
        <p14:creationId xmlns:p14="http://schemas.microsoft.com/office/powerpoint/2010/main" val="65275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79A5CA-A62D-45F1-B14C-8CA0D5FBE381}"/>
              </a:ext>
            </a:extLst>
          </p:cNvPr>
          <p:cNvSpPr>
            <a:spLocks noGrp="1"/>
          </p:cNvSpPr>
          <p:nvPr>
            <p:ph type="title"/>
          </p:nvPr>
        </p:nvSpPr>
        <p:spPr/>
        <p:txBody>
          <a:bodyPr/>
          <a:lstStyle/>
          <a:p>
            <a:r>
              <a:rPr lang="en-US" b="1" err="1"/>
              <a:t>Nội</a:t>
            </a:r>
            <a:r>
              <a:rPr lang="en-US" b="1"/>
              <a:t> dung</a:t>
            </a:r>
          </a:p>
        </p:txBody>
      </p:sp>
      <p:sp>
        <p:nvSpPr>
          <p:cNvPr id="3" name="Chỗ dành sẵn cho Nội dung 2">
            <a:extLst>
              <a:ext uri="{FF2B5EF4-FFF2-40B4-BE49-F238E27FC236}">
                <a16:creationId xmlns:a16="http://schemas.microsoft.com/office/drawing/2014/main" id="{21F9230C-24AC-43CC-A5D4-C74F57A2F7A9}"/>
              </a:ext>
            </a:extLst>
          </p:cNvPr>
          <p:cNvSpPr>
            <a:spLocks noGrp="1"/>
          </p:cNvSpPr>
          <p:nvPr>
            <p:ph idx="1"/>
          </p:nvPr>
        </p:nvSpPr>
        <p:spPr/>
        <p:txBody>
          <a:bodyPr vert="horz" lIns="91440" tIns="45720" rIns="91440" bIns="45720" rtlCol="0" anchor="t">
            <a:normAutofit/>
          </a:bodyPr>
          <a:lstStyle/>
          <a:p>
            <a:r>
              <a:rPr lang="en-US"/>
              <a:t>MQTT </a:t>
            </a:r>
            <a:r>
              <a:rPr lang="en-US" err="1"/>
              <a:t>là</a:t>
            </a:r>
            <a:r>
              <a:rPr lang="en-US"/>
              <a:t> </a:t>
            </a:r>
            <a:r>
              <a:rPr lang="en-US" err="1"/>
              <a:t>gì</a:t>
            </a:r>
            <a:r>
              <a:rPr lang="en-US"/>
              <a:t> ?</a:t>
            </a:r>
          </a:p>
          <a:p>
            <a:r>
              <a:rPr lang="en-US" err="1">
                <a:latin typeface="Times New Roman"/>
                <a:cs typeface="Times New Roman"/>
              </a:rPr>
              <a:t>Kiến</a:t>
            </a:r>
            <a:r>
              <a:rPr lang="en-US">
                <a:latin typeface="Times New Roman"/>
                <a:cs typeface="Times New Roman"/>
              </a:rPr>
              <a:t> </a:t>
            </a:r>
            <a:r>
              <a:rPr lang="en-US" err="1">
                <a:latin typeface="Times New Roman"/>
                <a:cs typeface="Times New Roman"/>
              </a:rPr>
              <a:t>trúc</a:t>
            </a:r>
            <a:r>
              <a:rPr lang="en-US">
                <a:latin typeface="Times New Roman"/>
                <a:cs typeface="Times New Roman"/>
              </a:rPr>
              <a:t> </a:t>
            </a:r>
            <a:r>
              <a:rPr lang="en-US" err="1">
                <a:latin typeface="Times New Roman"/>
                <a:cs typeface="Times New Roman"/>
              </a:rPr>
              <a:t>của</a:t>
            </a:r>
            <a:r>
              <a:rPr lang="en-US">
                <a:latin typeface="Times New Roman"/>
                <a:cs typeface="Times New Roman"/>
              </a:rPr>
              <a:t> MQTT (</a:t>
            </a:r>
            <a:r>
              <a:rPr lang="en-US" err="1">
                <a:latin typeface="Times New Roman"/>
                <a:cs typeface="Times New Roman"/>
              </a:rPr>
              <a:t>Mô</a:t>
            </a:r>
            <a:r>
              <a:rPr lang="en-US">
                <a:latin typeface="Times New Roman"/>
                <a:cs typeface="Times New Roman"/>
              </a:rPr>
              <a:t> </a:t>
            </a:r>
            <a:r>
              <a:rPr lang="en-US" err="1">
                <a:latin typeface="Times New Roman"/>
                <a:cs typeface="Times New Roman"/>
              </a:rPr>
              <a:t>hình</a:t>
            </a:r>
            <a:r>
              <a:rPr lang="en-US">
                <a:latin typeface="Times New Roman"/>
                <a:cs typeface="Times New Roman"/>
              </a:rPr>
              <a:t> </a:t>
            </a:r>
            <a:r>
              <a:rPr lang="en-US" err="1">
                <a:latin typeface="Times New Roman"/>
                <a:cs typeface="Times New Roman"/>
              </a:rPr>
              <a:t>hoạt</a:t>
            </a:r>
            <a:r>
              <a:rPr lang="en-US">
                <a:latin typeface="Times New Roman"/>
                <a:cs typeface="Times New Roman"/>
              </a:rPr>
              <a:t> </a:t>
            </a:r>
            <a:r>
              <a:rPr lang="en-US" err="1">
                <a:latin typeface="Times New Roman"/>
                <a:cs typeface="Times New Roman"/>
              </a:rPr>
              <a:t>động</a:t>
            </a:r>
            <a:r>
              <a:rPr lang="en-US">
                <a:latin typeface="Times New Roman"/>
                <a:cs typeface="Times New Roman"/>
              </a:rPr>
              <a:t>)</a:t>
            </a:r>
          </a:p>
          <a:p>
            <a:r>
              <a:rPr lang="en-US" err="1">
                <a:latin typeface="Times New Roman"/>
                <a:cs typeface="Times New Roman"/>
              </a:rPr>
              <a:t>Các</a:t>
            </a:r>
            <a:r>
              <a:rPr lang="en-US">
                <a:latin typeface="Times New Roman"/>
                <a:cs typeface="Times New Roman"/>
              </a:rPr>
              <a:t> </a:t>
            </a:r>
            <a:r>
              <a:rPr lang="en-US" err="1">
                <a:latin typeface="Times New Roman"/>
                <a:cs typeface="Times New Roman"/>
              </a:rPr>
              <a:t>thành</a:t>
            </a:r>
            <a:r>
              <a:rPr lang="en-US">
                <a:latin typeface="Times New Roman"/>
                <a:cs typeface="Times New Roman"/>
              </a:rPr>
              <a:t> </a:t>
            </a:r>
            <a:r>
              <a:rPr lang="en-US" err="1">
                <a:latin typeface="Times New Roman"/>
                <a:cs typeface="Times New Roman"/>
              </a:rPr>
              <a:t>phần</a:t>
            </a:r>
            <a:r>
              <a:rPr lang="en-US">
                <a:latin typeface="Times New Roman"/>
                <a:cs typeface="Times New Roman"/>
              </a:rPr>
              <a:t> </a:t>
            </a:r>
            <a:r>
              <a:rPr lang="en-US" err="1">
                <a:latin typeface="Times New Roman"/>
                <a:cs typeface="Times New Roman"/>
              </a:rPr>
              <a:t>của</a:t>
            </a:r>
            <a:r>
              <a:rPr lang="en-US">
                <a:latin typeface="Times New Roman"/>
                <a:cs typeface="Times New Roman"/>
              </a:rPr>
              <a:t> MQTT</a:t>
            </a:r>
          </a:p>
          <a:p>
            <a:r>
              <a:rPr lang="en-US" err="1">
                <a:latin typeface="Times New Roman"/>
                <a:cs typeface="Times New Roman"/>
              </a:rPr>
              <a:t>Các</a:t>
            </a:r>
            <a:r>
              <a:rPr lang="en-US">
                <a:latin typeface="Times New Roman"/>
                <a:cs typeface="Times New Roman"/>
              </a:rPr>
              <a:t> </a:t>
            </a:r>
            <a:r>
              <a:rPr lang="en-US" err="1">
                <a:latin typeface="Times New Roman"/>
                <a:cs typeface="Times New Roman"/>
              </a:rPr>
              <a:t>dịch</a:t>
            </a:r>
            <a:r>
              <a:rPr lang="en-US">
                <a:latin typeface="Times New Roman"/>
                <a:cs typeface="Times New Roman"/>
              </a:rPr>
              <a:t> </a:t>
            </a:r>
            <a:r>
              <a:rPr lang="en-US" err="1">
                <a:latin typeface="Times New Roman"/>
                <a:cs typeface="Times New Roman"/>
              </a:rPr>
              <a:t>vụ</a:t>
            </a:r>
            <a:r>
              <a:rPr lang="en-US">
                <a:latin typeface="Times New Roman"/>
                <a:cs typeface="Times New Roman"/>
              </a:rPr>
              <a:t> </a:t>
            </a:r>
            <a:r>
              <a:rPr lang="en-US" err="1">
                <a:latin typeface="Times New Roman"/>
                <a:cs typeface="Times New Roman"/>
              </a:rPr>
              <a:t>của</a:t>
            </a:r>
            <a:r>
              <a:rPr lang="en-US">
                <a:latin typeface="Times New Roman"/>
                <a:cs typeface="Times New Roman"/>
              </a:rPr>
              <a:t> MQTT</a:t>
            </a:r>
          </a:p>
          <a:p>
            <a:r>
              <a:rPr lang="en-US"/>
              <a:t>Demo</a:t>
            </a:r>
          </a:p>
          <a:p>
            <a:endParaRPr lang="en-US"/>
          </a:p>
        </p:txBody>
      </p:sp>
      <p:sp>
        <p:nvSpPr>
          <p:cNvPr id="5" name="Chỗ dành sẵn cho Số hiệu Bản chiếu 4">
            <a:extLst>
              <a:ext uri="{FF2B5EF4-FFF2-40B4-BE49-F238E27FC236}">
                <a16:creationId xmlns:a16="http://schemas.microsoft.com/office/drawing/2014/main" id="{9062268D-EB7A-46F9-BD28-8650886D3873}"/>
              </a:ext>
            </a:extLst>
          </p:cNvPr>
          <p:cNvSpPr>
            <a:spLocks noGrp="1"/>
          </p:cNvSpPr>
          <p:nvPr>
            <p:ph type="sldNum" sz="quarter" idx="12"/>
          </p:nvPr>
        </p:nvSpPr>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80152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59564" y="1409700"/>
            <a:ext cx="9872871" cy="4038600"/>
          </a:xfrm>
        </p:spPr>
        <p:txBody>
          <a:bodyPr/>
          <a:lstStyle/>
          <a:p>
            <a:pPr>
              <a:lnSpc>
                <a:spcPct val="150000"/>
              </a:lnSpc>
            </a:pPr>
            <a:r>
              <a:rPr lang="vi-VN" err="1"/>
              <a:t>IoT</a:t>
            </a:r>
            <a:r>
              <a:rPr lang="vi-VN"/>
              <a:t>( </a:t>
            </a:r>
            <a:r>
              <a:rPr lang="vi-VN" err="1"/>
              <a:t>Internet</a:t>
            </a:r>
            <a:r>
              <a:rPr lang="vi-VN"/>
              <a:t> </a:t>
            </a:r>
            <a:r>
              <a:rPr lang="vi-VN" err="1"/>
              <a:t>Of</a:t>
            </a:r>
            <a:r>
              <a:rPr lang="vi-VN"/>
              <a:t> </a:t>
            </a:r>
            <a:r>
              <a:rPr lang="vi-VN" err="1"/>
              <a:t>Things</a:t>
            </a:r>
            <a:r>
              <a:rPr lang="vi-VN"/>
              <a:t>) là khi mà mỗi đồ vật, các thiết bị xung quanh chúng ta đều trở nên thông minh, được kết nối tới nh</a:t>
            </a:r>
            <a:r>
              <a:rPr lang="en-US"/>
              <a:t>ữ</a:t>
            </a:r>
            <a:r>
              <a:rPr lang="vi-VN"/>
              <a:t>ng dịch vụ trên mạng và tất cả có khả năng truyền tải, trao đổi thông tin, dữ liệu.</a:t>
            </a:r>
            <a:endParaRPr lang="en-US"/>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a:t>
            </a:fld>
            <a:endParaRPr lang="en-US"/>
          </a:p>
        </p:txBody>
      </p:sp>
      <p:sp>
        <p:nvSpPr>
          <p:cNvPr id="6" name="Tiêu đề 1">
            <a:extLst>
              <a:ext uri="{FF2B5EF4-FFF2-40B4-BE49-F238E27FC236}">
                <a16:creationId xmlns:a16="http://schemas.microsoft.com/office/drawing/2014/main" id="{C5DFEF03-4826-FCD3-AA8D-75F7FC0ED0B6}"/>
              </a:ext>
            </a:extLst>
          </p:cNvPr>
          <p:cNvSpPr txBox="1">
            <a:spLocks/>
          </p:cNvSpPr>
          <p:nvPr/>
        </p:nvSpPr>
        <p:spPr>
          <a:xfrm>
            <a:off x="295275" y="342900"/>
            <a:ext cx="6134100"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en-US"/>
              <a:t>IoT( Internet of Things) </a:t>
            </a:r>
          </a:p>
        </p:txBody>
      </p:sp>
      <p:pic>
        <p:nvPicPr>
          <p:cNvPr id="1026" name="Picture 2" descr="IoT là gì Những điều cần biết về IoT và ứng dụng trong cuộc sống   Thegioididongcom">
            <a:extLst>
              <a:ext uri="{FF2B5EF4-FFF2-40B4-BE49-F238E27FC236}">
                <a16:creationId xmlns:a16="http://schemas.microsoft.com/office/drawing/2014/main" id="{78DC6172-48EC-0D91-CB01-ECB11B150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512" y="342900"/>
            <a:ext cx="666750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96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a:t>
            </a:fld>
            <a:endParaRPr lang="en-US"/>
          </a:p>
        </p:txBody>
      </p:sp>
      <p:pic>
        <p:nvPicPr>
          <p:cNvPr id="5" name="Picture 2" descr="IoT là gì Những điều cần biết về IoT và ứng dụng trong cuộc sống   Thegioididongcom">
            <a:extLst>
              <a:ext uri="{FF2B5EF4-FFF2-40B4-BE49-F238E27FC236}">
                <a16:creationId xmlns:a16="http://schemas.microsoft.com/office/drawing/2014/main" id="{1E7B50C1-E762-069A-7A5B-A6E42868E7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5999"/>
          <a:stretch/>
        </p:blipFill>
        <p:spPr bwMode="auto">
          <a:xfrm>
            <a:off x="2421972" y="1091370"/>
            <a:ext cx="8014803" cy="17202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131B7E3-4B75-B8C4-2B53-362884E7FFA9}"/>
              </a:ext>
            </a:extLst>
          </p:cNvPr>
          <p:cNvPicPr>
            <a:picLocks noChangeAspect="1"/>
          </p:cNvPicPr>
          <p:nvPr/>
        </p:nvPicPr>
        <p:blipFill>
          <a:blip r:embed="rId4"/>
          <a:stretch>
            <a:fillRect/>
          </a:stretch>
        </p:blipFill>
        <p:spPr>
          <a:xfrm>
            <a:off x="4764260" y="2889872"/>
            <a:ext cx="3330229" cy="3269263"/>
          </a:xfrm>
          <a:prstGeom prst="rect">
            <a:avLst/>
          </a:prstGeom>
        </p:spPr>
      </p:pic>
      <p:sp>
        <p:nvSpPr>
          <p:cNvPr id="12" name="Tiêu đề 1">
            <a:extLst>
              <a:ext uri="{FF2B5EF4-FFF2-40B4-BE49-F238E27FC236}">
                <a16:creationId xmlns:a16="http://schemas.microsoft.com/office/drawing/2014/main" id="{AA413112-30A2-5C91-7BFF-16C93D2E169A}"/>
              </a:ext>
            </a:extLst>
          </p:cNvPr>
          <p:cNvSpPr>
            <a:spLocks noGrp="1"/>
          </p:cNvSpPr>
          <p:nvPr>
            <p:ph type="title"/>
          </p:nvPr>
        </p:nvSpPr>
        <p:spPr>
          <a:xfrm>
            <a:off x="295275" y="342900"/>
            <a:ext cx="6134100" cy="762000"/>
          </a:xfrm>
        </p:spPr>
        <p:txBody>
          <a:bodyPr/>
          <a:lstStyle/>
          <a:p>
            <a:r>
              <a:rPr lang="en-US"/>
              <a:t>IoT( Internet of Things) </a:t>
            </a:r>
          </a:p>
        </p:txBody>
      </p:sp>
    </p:spTree>
    <p:extLst>
      <p:ext uri="{BB962C8B-B14F-4D97-AF65-F5344CB8AC3E}">
        <p14:creationId xmlns:p14="http://schemas.microsoft.com/office/powerpoint/2010/main" val="2378232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56253" y="2990462"/>
            <a:ext cx="9872871" cy="4038600"/>
          </a:xfrm>
        </p:spPr>
        <p:txBody>
          <a:bodyPr>
            <a:normAutofit/>
          </a:bodyPr>
          <a:lstStyle/>
          <a:p>
            <a:pPr lvl="1">
              <a:buFont typeface="Courier New" panose="02070309020205020404" pitchFamily="49" charset="0"/>
              <a:buChar char="o"/>
            </a:pPr>
            <a:r>
              <a:rPr lang="vi-VN" sz="2200"/>
              <a:t>Tài nguyên hạn chế</a:t>
            </a:r>
          </a:p>
          <a:p>
            <a:pPr lvl="1">
              <a:buFont typeface="Courier New" panose="02070309020205020404" pitchFamily="49" charset="0"/>
              <a:buChar char="o"/>
            </a:pPr>
            <a:r>
              <a:rPr lang="vi-VN" sz="2200"/>
              <a:t>Băng thông cho mỗi thiết bị trong hệ thống th</a:t>
            </a:r>
            <a:r>
              <a:rPr lang="en-US" sz="2200"/>
              <a:t>ườ</a:t>
            </a:r>
            <a:r>
              <a:rPr lang="vi-VN" sz="2200"/>
              <a:t>ng thấp.</a:t>
            </a:r>
            <a:endParaRPr lang="en-US" sz="220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5</a:t>
            </a:fld>
            <a:endParaRPr lang="en-US"/>
          </a:p>
        </p:txBody>
      </p:sp>
      <p:sp>
        <p:nvSpPr>
          <p:cNvPr id="6" name="Tiêu đề 1">
            <a:extLst>
              <a:ext uri="{FF2B5EF4-FFF2-40B4-BE49-F238E27FC236}">
                <a16:creationId xmlns:a16="http://schemas.microsoft.com/office/drawing/2014/main" id="{C5DFEF03-4826-FCD3-AA8D-75F7FC0ED0B6}"/>
              </a:ext>
            </a:extLst>
          </p:cNvPr>
          <p:cNvSpPr txBox="1">
            <a:spLocks/>
          </p:cNvSpPr>
          <p:nvPr/>
        </p:nvSpPr>
        <p:spPr>
          <a:xfrm>
            <a:off x="295275" y="342900"/>
            <a:ext cx="6134100"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en-US" sz="4000" b="1"/>
              <a:t>IoT( Internet of Things) </a:t>
            </a:r>
          </a:p>
        </p:txBody>
      </p:sp>
      <p:pic>
        <p:nvPicPr>
          <p:cNvPr id="2" name="Picture 2" descr="IoT là gì Những điều cần biết về IoT và ứng dụng trong cuộc sống   Thegioididongcom">
            <a:extLst>
              <a:ext uri="{FF2B5EF4-FFF2-40B4-BE49-F238E27FC236}">
                <a16:creationId xmlns:a16="http://schemas.microsoft.com/office/drawing/2014/main" id="{E626CBBC-6768-5AD1-9782-6BB31880BC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285" b="-286"/>
          <a:stretch/>
        </p:blipFill>
        <p:spPr bwMode="auto">
          <a:xfrm>
            <a:off x="2421972" y="1091370"/>
            <a:ext cx="8014803" cy="172027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QTT (Sparkplug) - Horner APG">
            <a:extLst>
              <a:ext uri="{FF2B5EF4-FFF2-40B4-BE49-F238E27FC236}">
                <a16:creationId xmlns:a16="http://schemas.microsoft.com/office/drawing/2014/main" id="{BBF177CF-043C-A787-997B-402A555C6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90" y="1146679"/>
            <a:ext cx="5633595" cy="482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97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dissolve">
                                      <p:cBhvr>
                                        <p:cTn id="17" dur="500"/>
                                        <p:tgtEl>
                                          <p:spTgt spid="2050"/>
                                        </p:tgtEl>
                                      </p:cBhvr>
                                    </p:animEffect>
                                  </p:childTnLst>
                                </p:cTn>
                              </p:par>
                              <p:par>
                                <p:cTn id="18" presetID="22" presetClass="exit" presetSubtype="4" fill="hold" nodeType="withEffect">
                                  <p:stCondLst>
                                    <p:cond delay="0"/>
                                  </p:stCondLst>
                                  <p:childTnLst>
                                    <p:animEffect transition="out" filter="wipe(down)">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par>
                                <p:cTn id="24" presetID="22" presetClass="exit" presetSubtype="4" fill="hold" nodeType="withEffect">
                                  <p:stCondLst>
                                    <p:cond delay="0"/>
                                  </p:stCondLst>
                                  <p:childTnLst>
                                    <p:animEffect transition="out" filter="wipe(down)">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319451" y="1215075"/>
            <a:ext cx="9872871" cy="4038600"/>
          </a:xfrm>
        </p:spPr>
        <p:txBody>
          <a:bodyPr>
            <a:normAutofit/>
          </a:bodyPr>
          <a:lstStyle/>
          <a:p>
            <a:pPr marL="274320" lvl="1" indent="0">
              <a:buNone/>
            </a:pPr>
            <a:r>
              <a:rPr lang="vi-VN" sz="2200"/>
              <a:t>MQTT (</a:t>
            </a:r>
            <a:r>
              <a:rPr lang="vi-VN" sz="2200" err="1"/>
              <a:t>Message</a:t>
            </a:r>
            <a:r>
              <a:rPr lang="vi-VN" sz="2200"/>
              <a:t> </a:t>
            </a:r>
            <a:r>
              <a:rPr lang="vi-VN" sz="2200" err="1"/>
              <a:t>Queuing</a:t>
            </a:r>
            <a:r>
              <a:rPr lang="vi-VN" sz="2200"/>
              <a:t> </a:t>
            </a:r>
            <a:r>
              <a:rPr lang="vi-VN" sz="2200" err="1"/>
              <a:t>Telemetry</a:t>
            </a:r>
            <a:r>
              <a:rPr lang="vi-VN" sz="2200"/>
              <a:t> </a:t>
            </a:r>
            <a:r>
              <a:rPr lang="vi-VN" sz="2200" err="1"/>
              <a:t>Transport</a:t>
            </a:r>
            <a:r>
              <a:rPr lang="vi-VN" sz="2200"/>
              <a:t>) là một giao thức </a:t>
            </a:r>
            <a:r>
              <a:rPr lang="en-US" sz="2200"/>
              <a:t>truyền tải gói tin gọn </a:t>
            </a:r>
            <a:r>
              <a:rPr lang="vi-VN" sz="2200"/>
              <a:t>nhẹ được thiết kế đặc biệt cho các thiết bị có tài nguyên hạn chế, hoặc trong các ứng dụng có băng thông bị hạn chế như các thiết bị </a:t>
            </a:r>
            <a:r>
              <a:rPr lang="vi-VN" sz="2200" err="1"/>
              <a:t>IoT</a:t>
            </a:r>
            <a:r>
              <a:rPr lang="vi-VN" sz="2200"/>
              <a:t> (</a:t>
            </a:r>
            <a:r>
              <a:rPr lang="vi-VN" sz="2200" err="1"/>
              <a:t>Internet</a:t>
            </a:r>
            <a:r>
              <a:rPr lang="vi-VN" sz="2200"/>
              <a:t> </a:t>
            </a:r>
            <a:r>
              <a:rPr lang="vi-VN" sz="2200" err="1"/>
              <a:t>of</a:t>
            </a:r>
            <a:r>
              <a:rPr lang="vi-VN" sz="2200"/>
              <a:t> </a:t>
            </a:r>
            <a:r>
              <a:rPr lang="vi-VN" sz="2200" err="1"/>
              <a:t>Things</a:t>
            </a:r>
            <a:r>
              <a:rPr lang="vi-VN" sz="2200"/>
              <a:t>).</a:t>
            </a:r>
          </a:p>
          <a:p>
            <a:pPr marL="274320" lvl="1" indent="0">
              <a:buNone/>
            </a:pPr>
            <a:r>
              <a:rPr lang="vi-VN" sz="2200"/>
              <a:t>	Giao thức này hoạt động trên nền tảng TCP/IP</a:t>
            </a:r>
            <a:endParaRPr lang="en-US" sz="220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6</a:t>
            </a:fld>
            <a:endParaRPr lang="en-US"/>
          </a:p>
        </p:txBody>
      </p:sp>
      <p:sp>
        <p:nvSpPr>
          <p:cNvPr id="6" name="Tiêu đề 1">
            <a:extLst>
              <a:ext uri="{FF2B5EF4-FFF2-40B4-BE49-F238E27FC236}">
                <a16:creationId xmlns:a16="http://schemas.microsoft.com/office/drawing/2014/main" id="{C5DFEF03-4826-FCD3-AA8D-75F7FC0ED0B6}"/>
              </a:ext>
            </a:extLst>
          </p:cNvPr>
          <p:cNvSpPr txBox="1">
            <a:spLocks/>
          </p:cNvSpPr>
          <p:nvPr/>
        </p:nvSpPr>
        <p:spPr>
          <a:xfrm>
            <a:off x="1636135" y="453075"/>
            <a:ext cx="6134100"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vi-VN" b="1"/>
              <a:t>là gì ?</a:t>
            </a:r>
            <a:endParaRPr lang="en-US" b="1"/>
          </a:p>
        </p:txBody>
      </p:sp>
      <p:pic>
        <p:nvPicPr>
          <p:cNvPr id="2050" name="Picture 2" descr="MQTT (Sparkplug) - Horner APG">
            <a:extLst>
              <a:ext uri="{FF2B5EF4-FFF2-40B4-BE49-F238E27FC236}">
                <a16:creationId xmlns:a16="http://schemas.microsoft.com/office/drawing/2014/main" id="{BBF177CF-043C-A787-997B-402A555C6D04}"/>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0097" y="285866"/>
            <a:ext cx="1422646" cy="121892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A213C524-C5E6-1AEF-08FA-5B4CE7784674}"/>
              </a:ext>
            </a:extLst>
          </p:cNvPr>
          <p:cNvGrpSpPr/>
          <p:nvPr/>
        </p:nvGrpSpPr>
        <p:grpSpPr>
          <a:xfrm>
            <a:off x="2869748" y="2617002"/>
            <a:ext cx="6772275" cy="3810000"/>
            <a:chOff x="2706550" y="2671666"/>
            <a:chExt cx="6772275" cy="3810000"/>
          </a:xfrm>
        </p:grpSpPr>
        <p:pic>
          <p:nvPicPr>
            <p:cNvPr id="4098" name="Picture 2" descr="Giao thức MQTT là gì? Cách sử dụng trong lập trình IOT">
              <a:extLst>
                <a:ext uri="{FF2B5EF4-FFF2-40B4-BE49-F238E27FC236}">
                  <a16:creationId xmlns:a16="http://schemas.microsoft.com/office/drawing/2014/main" id="{1F9AF124-6043-3029-4B61-4BFA075B7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550" y="2671666"/>
              <a:ext cx="6772275" cy="381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59437B1-FA21-3A6A-5D2B-04CE4C6AB934}"/>
                </a:ext>
              </a:extLst>
            </p:cNvPr>
            <p:cNvPicPr>
              <a:picLocks noChangeAspect="1"/>
            </p:cNvPicPr>
            <p:nvPr/>
          </p:nvPicPr>
          <p:blipFill>
            <a:blip r:embed="rId4"/>
            <a:stretch>
              <a:fillRect/>
            </a:stretch>
          </p:blipFill>
          <p:spPr>
            <a:xfrm>
              <a:off x="8345384" y="4846550"/>
              <a:ext cx="1059874" cy="960240"/>
            </a:xfrm>
            <a:prstGeom prst="rect">
              <a:avLst/>
            </a:prstGeom>
          </p:spPr>
        </p:pic>
      </p:grpSp>
      <p:pic>
        <p:nvPicPr>
          <p:cNvPr id="2" name="Picture 1">
            <a:extLst>
              <a:ext uri="{FF2B5EF4-FFF2-40B4-BE49-F238E27FC236}">
                <a16:creationId xmlns:a16="http://schemas.microsoft.com/office/drawing/2014/main" id="{4F0CF7D6-5611-3C2E-2EDF-46B3D66E2CCA}"/>
              </a:ext>
            </a:extLst>
          </p:cNvPr>
          <p:cNvPicPr>
            <a:picLocks noChangeAspect="1"/>
          </p:cNvPicPr>
          <p:nvPr/>
        </p:nvPicPr>
        <p:blipFill>
          <a:blip r:embed="rId4"/>
          <a:stretch>
            <a:fillRect/>
          </a:stretch>
        </p:blipFill>
        <p:spPr>
          <a:xfrm>
            <a:off x="8508582" y="4773555"/>
            <a:ext cx="1059874" cy="960240"/>
          </a:xfrm>
          <a:prstGeom prst="rect">
            <a:avLst/>
          </a:prstGeom>
        </p:spPr>
      </p:pic>
    </p:spTree>
    <p:extLst>
      <p:ext uri="{BB962C8B-B14F-4D97-AF65-F5344CB8AC3E}">
        <p14:creationId xmlns:p14="http://schemas.microsoft.com/office/powerpoint/2010/main" val="1589105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iterate type="wd">
                                    <p:tmPct val="3107"/>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3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13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iterate type="wd">
                                    <p:tmPct val="3107"/>
                                  </p:iterate>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3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13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par>
                                <p:cTn id="24" presetID="32" presetClass="emph" presetSubtype="0" repeatCount="3000" fill="hold" nodeType="withEffect">
                                  <p:stCondLst>
                                    <p:cond delay="0"/>
                                  </p:stCondLst>
                                  <p:childTnLst>
                                    <p:animRot by="120000">
                                      <p:cBhvr>
                                        <p:cTn id="25" dur="100" fill="hold">
                                          <p:stCondLst>
                                            <p:cond delay="0"/>
                                          </p:stCondLst>
                                        </p:cTn>
                                        <p:tgtEl>
                                          <p:spTgt spid="2"/>
                                        </p:tgtEl>
                                        <p:attrNameLst>
                                          <p:attrName>r</p:attrName>
                                        </p:attrNameLst>
                                      </p:cBhvr>
                                    </p:animRot>
                                    <p:animRot by="-240000">
                                      <p:cBhvr>
                                        <p:cTn id="26" dur="200" fill="hold">
                                          <p:stCondLst>
                                            <p:cond delay="200"/>
                                          </p:stCondLst>
                                        </p:cTn>
                                        <p:tgtEl>
                                          <p:spTgt spid="2"/>
                                        </p:tgtEl>
                                        <p:attrNameLst>
                                          <p:attrName>r</p:attrName>
                                        </p:attrNameLst>
                                      </p:cBhvr>
                                    </p:animRot>
                                    <p:animRot by="240000">
                                      <p:cBhvr>
                                        <p:cTn id="27" dur="200" fill="hold">
                                          <p:stCondLst>
                                            <p:cond delay="400"/>
                                          </p:stCondLst>
                                        </p:cTn>
                                        <p:tgtEl>
                                          <p:spTgt spid="2"/>
                                        </p:tgtEl>
                                        <p:attrNameLst>
                                          <p:attrName>r</p:attrName>
                                        </p:attrNameLst>
                                      </p:cBhvr>
                                    </p:animRot>
                                    <p:animRot by="-240000">
                                      <p:cBhvr>
                                        <p:cTn id="28" dur="200" fill="hold">
                                          <p:stCondLst>
                                            <p:cond delay="600"/>
                                          </p:stCondLst>
                                        </p:cTn>
                                        <p:tgtEl>
                                          <p:spTgt spid="2"/>
                                        </p:tgtEl>
                                        <p:attrNameLst>
                                          <p:attrName>r</p:attrName>
                                        </p:attrNameLst>
                                      </p:cBhvr>
                                    </p:animRot>
                                    <p:animRot by="120000">
                                      <p:cBhvr>
                                        <p:cTn id="29"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1156251" y="1108480"/>
            <a:ext cx="9872871" cy="4038600"/>
          </a:xfrm>
        </p:spPr>
        <p:txBody>
          <a:bodyPr>
            <a:normAutofit/>
          </a:bodyPr>
          <a:lstStyle/>
          <a:p>
            <a:pPr lvl="1">
              <a:buFont typeface="Arial" panose="020B0604020202020204" pitchFamily="34" charset="0"/>
              <a:buChar char="•"/>
            </a:pPr>
            <a:r>
              <a:rPr lang="vi-VN" sz="2200"/>
              <a:t>MQTT hoạt động dựa trên mô hình xuất bản (</a:t>
            </a:r>
            <a:r>
              <a:rPr lang="vi-VN" sz="2200" b="1" err="1"/>
              <a:t>publish</a:t>
            </a:r>
            <a:r>
              <a:rPr lang="vi-VN" sz="2200"/>
              <a:t>)/đăng ký (</a:t>
            </a:r>
            <a:r>
              <a:rPr lang="vi-VN" sz="2200" b="1" err="1"/>
              <a:t>subscribe</a:t>
            </a:r>
            <a:r>
              <a:rPr lang="vi-VN" sz="2200"/>
              <a:t>). </a:t>
            </a:r>
          </a:p>
          <a:p>
            <a:pPr lvl="1">
              <a:buFont typeface="Arial" panose="020B0604020202020204" pitchFamily="34" charset="0"/>
              <a:buChar char="•"/>
            </a:pPr>
            <a:r>
              <a:rPr lang="vi-VN" sz="2200"/>
              <a:t>Thông qua các </a:t>
            </a:r>
            <a:r>
              <a:rPr lang="vi-VN" sz="2200" b="1" err="1"/>
              <a:t>topic</a:t>
            </a:r>
            <a:r>
              <a:rPr lang="vi-VN"/>
              <a:t>	</a:t>
            </a:r>
            <a:endParaRPr lang="en-US" sz="2200"/>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7</a:t>
            </a:fld>
            <a:endParaRPr lang="en-US"/>
          </a:p>
        </p:txBody>
      </p:sp>
      <p:sp>
        <p:nvSpPr>
          <p:cNvPr id="6" name="Tiêu đề 1">
            <a:extLst>
              <a:ext uri="{FF2B5EF4-FFF2-40B4-BE49-F238E27FC236}">
                <a16:creationId xmlns:a16="http://schemas.microsoft.com/office/drawing/2014/main" id="{C5DFEF03-4826-FCD3-AA8D-75F7FC0ED0B6}"/>
              </a:ext>
            </a:extLst>
          </p:cNvPr>
          <p:cNvSpPr txBox="1">
            <a:spLocks/>
          </p:cNvSpPr>
          <p:nvPr/>
        </p:nvSpPr>
        <p:spPr>
          <a:xfrm>
            <a:off x="357841" y="346480"/>
            <a:ext cx="8244292" cy="76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en-US" sz="3200" b="1" err="1"/>
              <a:t>Kiến</a:t>
            </a:r>
            <a:r>
              <a:rPr lang="en-US" sz="3200" b="1"/>
              <a:t> </a:t>
            </a:r>
            <a:r>
              <a:rPr lang="en-US" sz="3200" b="1" err="1"/>
              <a:t>trúc</a:t>
            </a:r>
            <a:r>
              <a:rPr lang="en-US" sz="3200" b="1"/>
              <a:t> </a:t>
            </a:r>
            <a:r>
              <a:rPr lang="en-US" sz="3200" b="1" err="1"/>
              <a:t>của</a:t>
            </a:r>
            <a:r>
              <a:rPr lang="en-US" sz="3200" b="1"/>
              <a:t> MQTT (</a:t>
            </a:r>
            <a:r>
              <a:rPr lang="en-US" sz="3200" b="1" err="1"/>
              <a:t>Mô</a:t>
            </a:r>
            <a:r>
              <a:rPr lang="en-US" sz="3200" b="1"/>
              <a:t> </a:t>
            </a:r>
            <a:r>
              <a:rPr lang="en-US" sz="3200" b="1" err="1"/>
              <a:t>hình</a:t>
            </a:r>
            <a:r>
              <a:rPr lang="en-US" sz="3200" b="1"/>
              <a:t> </a:t>
            </a:r>
            <a:r>
              <a:rPr lang="en-US" sz="3200" b="1" err="1"/>
              <a:t>hoạt</a:t>
            </a:r>
            <a:r>
              <a:rPr lang="en-US" sz="3200" b="1"/>
              <a:t> </a:t>
            </a:r>
            <a:r>
              <a:rPr lang="en-US" sz="3200" b="1" err="1"/>
              <a:t>động</a:t>
            </a:r>
            <a:r>
              <a:rPr lang="en-US" sz="3200" b="1"/>
              <a:t>)</a:t>
            </a:r>
          </a:p>
        </p:txBody>
      </p:sp>
      <p:grpSp>
        <p:nvGrpSpPr>
          <p:cNvPr id="10" name="Group 9">
            <a:extLst>
              <a:ext uri="{FF2B5EF4-FFF2-40B4-BE49-F238E27FC236}">
                <a16:creationId xmlns:a16="http://schemas.microsoft.com/office/drawing/2014/main" id="{A213C524-C5E6-1AEF-08FA-5B4CE7784674}"/>
              </a:ext>
            </a:extLst>
          </p:cNvPr>
          <p:cNvGrpSpPr/>
          <p:nvPr/>
        </p:nvGrpSpPr>
        <p:grpSpPr>
          <a:xfrm>
            <a:off x="2137380" y="2008562"/>
            <a:ext cx="8107632" cy="4502958"/>
            <a:chOff x="2706550" y="2671666"/>
            <a:chExt cx="6772275" cy="3810000"/>
          </a:xfrm>
        </p:grpSpPr>
        <p:pic>
          <p:nvPicPr>
            <p:cNvPr id="4098" name="Picture 2" descr="Giao thức MQTT là gì? Cách sử dụng trong lập trình IOT">
              <a:extLst>
                <a:ext uri="{FF2B5EF4-FFF2-40B4-BE49-F238E27FC236}">
                  <a16:creationId xmlns:a16="http://schemas.microsoft.com/office/drawing/2014/main" id="{1F9AF124-6043-3029-4B61-4BFA075B7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550" y="2671666"/>
              <a:ext cx="6772275" cy="381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59437B1-FA21-3A6A-5D2B-04CE4C6AB934}"/>
                </a:ext>
              </a:extLst>
            </p:cNvPr>
            <p:cNvPicPr>
              <a:picLocks noChangeAspect="1"/>
            </p:cNvPicPr>
            <p:nvPr/>
          </p:nvPicPr>
          <p:blipFill>
            <a:blip r:embed="rId4"/>
            <a:stretch>
              <a:fillRect/>
            </a:stretch>
          </p:blipFill>
          <p:spPr>
            <a:xfrm>
              <a:off x="8345384" y="4846550"/>
              <a:ext cx="1059874" cy="960240"/>
            </a:xfrm>
            <a:prstGeom prst="rect">
              <a:avLst/>
            </a:prstGeom>
          </p:spPr>
        </p:pic>
      </p:grpSp>
    </p:spTree>
    <p:extLst>
      <p:ext uri="{BB962C8B-B14F-4D97-AF65-F5344CB8AC3E}">
        <p14:creationId xmlns:p14="http://schemas.microsoft.com/office/powerpoint/2010/main" val="305565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iterate type="wd">
                                    <p:tmPct val="3107"/>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3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13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iterate type="wd">
                                    <p:tmPct val="3107"/>
                                  </p:iterate>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3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13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642712" y="1118237"/>
            <a:ext cx="11312976" cy="1116963"/>
          </a:xfrm>
        </p:spPr>
        <p:txBody>
          <a:bodyPr>
            <a:noAutofit/>
          </a:bodyPr>
          <a:lstStyle/>
          <a:p>
            <a:pPr lvl="1">
              <a:lnSpc>
                <a:spcPct val="150000"/>
              </a:lnSpc>
            </a:pPr>
            <a:r>
              <a:rPr lang="vi-VN" b="1"/>
              <a:t>MQTT </a:t>
            </a:r>
            <a:r>
              <a:rPr lang="vi-VN" b="1" err="1"/>
              <a:t>Broker</a:t>
            </a:r>
            <a:r>
              <a:rPr lang="vi-VN"/>
              <a:t>: Đây là máy chủ trung tâm quản lý và điều phối thông điệp.</a:t>
            </a:r>
          </a:p>
          <a:p>
            <a:pPr lvl="1">
              <a:lnSpc>
                <a:spcPct val="150000"/>
              </a:lnSpc>
            </a:pPr>
            <a:r>
              <a:rPr lang="vi-VN" b="1"/>
              <a:t>MQTT </a:t>
            </a:r>
            <a:r>
              <a:rPr lang="vi-VN" b="1" err="1"/>
              <a:t>Client</a:t>
            </a:r>
            <a:r>
              <a:rPr lang="vi-VN"/>
              <a:t>: Đây là các thiết bị </a:t>
            </a:r>
            <a:r>
              <a:rPr lang="vi-VN" err="1"/>
              <a:t>IoT</a:t>
            </a:r>
            <a:r>
              <a:rPr lang="vi-VN"/>
              <a:t> hoặc ứng dụng(WEB, </a:t>
            </a:r>
            <a:r>
              <a:rPr lang="vi-VN" err="1"/>
              <a:t>App</a:t>
            </a:r>
            <a:r>
              <a:rPr lang="vi-VN"/>
              <a:t>,…) có thể gửi hoặc nhận thông điệp. </a:t>
            </a:r>
            <a:endParaRPr lang="en-US"/>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8</a:t>
            </a:fld>
            <a:endParaRPr lang="en-US"/>
          </a:p>
        </p:txBody>
      </p:sp>
      <p:sp>
        <p:nvSpPr>
          <p:cNvPr id="6" name="Tiêu đề 1">
            <a:extLst>
              <a:ext uri="{FF2B5EF4-FFF2-40B4-BE49-F238E27FC236}">
                <a16:creationId xmlns:a16="http://schemas.microsoft.com/office/drawing/2014/main" id="{C5DFEF03-4826-FCD3-AA8D-75F7FC0ED0B6}"/>
              </a:ext>
            </a:extLst>
          </p:cNvPr>
          <p:cNvSpPr txBox="1">
            <a:spLocks/>
          </p:cNvSpPr>
          <p:nvPr/>
        </p:nvSpPr>
        <p:spPr>
          <a:xfrm>
            <a:off x="360489" y="356236"/>
            <a:ext cx="6819243" cy="76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vi-VN" sz="4000" b="1"/>
              <a:t>Các thành phần của MQTT</a:t>
            </a:r>
            <a:endParaRPr lang="en-US" sz="4000" b="1"/>
          </a:p>
        </p:txBody>
      </p:sp>
      <p:pic>
        <p:nvPicPr>
          <p:cNvPr id="5122" name="Picture 2">
            <a:extLst>
              <a:ext uri="{FF2B5EF4-FFF2-40B4-BE49-F238E27FC236}">
                <a16:creationId xmlns:a16="http://schemas.microsoft.com/office/drawing/2014/main" id="{22B95423-0591-0988-319D-A68804756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934" y="2840691"/>
            <a:ext cx="9044059" cy="2899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079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iterate type="wd">
                                    <p:tmPct val="3107"/>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3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13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iterate type="wd">
                                    <p:tmPct val="3107"/>
                                  </p:iterate>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3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13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360490" y="910672"/>
            <a:ext cx="11560577" cy="3747274"/>
          </a:xfrm>
        </p:spPr>
        <p:txBody>
          <a:bodyPr>
            <a:noAutofit/>
          </a:bodyPr>
          <a:lstStyle/>
          <a:p>
            <a:pPr lvl="1">
              <a:lnSpc>
                <a:spcPct val="150000"/>
              </a:lnSpc>
            </a:pPr>
            <a:r>
              <a:rPr lang="vi-VN" b="1" err="1"/>
              <a:t>Topic</a:t>
            </a:r>
            <a:r>
              <a:rPr lang="vi-VN"/>
              <a:t>: Chủ đề là một định danh cho một loại thông điệp hoặc một danh mục thông điệp. Thiết bị</a:t>
            </a:r>
            <a:r>
              <a:rPr lang="en-US"/>
              <a:t> </a:t>
            </a:r>
            <a:r>
              <a:rPr lang="vi-VN"/>
              <a:t>có thể đăng ký (</a:t>
            </a:r>
            <a:r>
              <a:rPr lang="vi-VN" err="1"/>
              <a:t>subscribe</a:t>
            </a:r>
            <a:r>
              <a:rPr lang="vi-VN"/>
              <a:t>) vào các chủ đề và gửi (</a:t>
            </a:r>
            <a:r>
              <a:rPr lang="vi-VN" err="1"/>
              <a:t>publish</a:t>
            </a:r>
            <a:r>
              <a:rPr lang="vi-VN"/>
              <a:t>) các thông điệp đến các chủ đề. </a:t>
            </a:r>
          </a:p>
          <a:p>
            <a:pPr lvl="1">
              <a:lnSpc>
                <a:spcPct val="150000"/>
              </a:lnSpc>
            </a:pPr>
            <a:r>
              <a:rPr lang="vi-VN" b="1" err="1"/>
              <a:t>Subscribe</a:t>
            </a:r>
            <a:r>
              <a:rPr lang="vi-VN"/>
              <a:t>: Thiết bị MQTT có thể đăng ký vào một hoặc nhiều chủ đề để nhận thông điệp từ các chủ đề đó.</a:t>
            </a:r>
          </a:p>
          <a:p>
            <a:pPr lvl="1">
              <a:lnSpc>
                <a:spcPct val="150000"/>
              </a:lnSpc>
            </a:pPr>
            <a:r>
              <a:rPr lang="vi-VN" b="1" err="1"/>
              <a:t>Publish</a:t>
            </a:r>
            <a:r>
              <a:rPr lang="vi-VN"/>
              <a:t>: Thiết bị MQTT có thể gửi thông điệp đến một hoặc nhiều chủ đề mà nó quan tâm. Khi một thông điệp được gửi đi, máy chủ MQTT sẽ chuyển tiếp nó đến các thiết bị đã đăng ký vào chủ đề tương ứng.</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9</a:t>
            </a:fld>
            <a:endParaRPr lang="en-US"/>
          </a:p>
        </p:txBody>
      </p:sp>
      <p:sp>
        <p:nvSpPr>
          <p:cNvPr id="6" name="Tiêu đề 1">
            <a:extLst>
              <a:ext uri="{FF2B5EF4-FFF2-40B4-BE49-F238E27FC236}">
                <a16:creationId xmlns:a16="http://schemas.microsoft.com/office/drawing/2014/main" id="{C5DFEF03-4826-FCD3-AA8D-75F7FC0ED0B6}"/>
              </a:ext>
            </a:extLst>
          </p:cNvPr>
          <p:cNvSpPr txBox="1">
            <a:spLocks/>
          </p:cNvSpPr>
          <p:nvPr/>
        </p:nvSpPr>
        <p:spPr>
          <a:xfrm>
            <a:off x="360490" y="356236"/>
            <a:ext cx="7078888" cy="76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vi-VN" sz="4000" b="1"/>
              <a:t>Các thành phần của MQTT</a:t>
            </a:r>
            <a:endParaRPr lang="en-US" sz="4000" b="1"/>
          </a:p>
        </p:txBody>
      </p:sp>
      <p:pic>
        <p:nvPicPr>
          <p:cNvPr id="7170" name="Picture 2" descr="Publish/Subscribe structure MQTT network contains an MQTT broker, which...  | Download Scientific Diagram">
            <a:extLst>
              <a:ext uri="{FF2B5EF4-FFF2-40B4-BE49-F238E27FC236}">
                <a16:creationId xmlns:a16="http://schemas.microsoft.com/office/drawing/2014/main" id="{C9B8ECF1-4285-334D-3EF8-5ED00FD69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172" y="3409202"/>
            <a:ext cx="7281655" cy="309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787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iterate type="wd">
                                    <p:tmPct val="3107"/>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3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13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iterate type="wd">
                                    <p:tmPct val="3107"/>
                                  </p:iterate>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3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13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iterate type="wd">
                                    <p:tmPct val="3107"/>
                                  </p:iterate>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3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13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ơ sở">
  <a:themeElements>
    <a:clrScheme name="Cơ sở">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ơ sở">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ơ sở">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981</Words>
  <Application>Microsoft Office PowerPoint</Application>
  <PresentationFormat>Widescreen</PresentationFormat>
  <Paragraphs>95</Paragraphs>
  <Slides>15</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Corbel</vt:lpstr>
      <vt:lpstr>Courier New</vt:lpstr>
      <vt:lpstr>Open Sans</vt:lpstr>
      <vt:lpstr>Roboto</vt:lpstr>
      <vt:lpstr>times new roman</vt:lpstr>
      <vt:lpstr>times new roman</vt:lpstr>
      <vt:lpstr>Verdana</vt:lpstr>
      <vt:lpstr>Cơ sở</vt:lpstr>
      <vt:lpstr>MQTT The Standard for IoT Messaging</vt:lpstr>
      <vt:lpstr>Nội dung</vt:lpstr>
      <vt:lpstr>PowerPoint Presentation</vt:lpstr>
      <vt:lpstr>IoT( Internet of Things)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Bảng phân công nhiệm vụ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QUẢN LÝ SINH VIÊN TRƯỜNG ĐẠI HỌC URC</dc:title>
  <dc:creator>Trần Thị Hồng Yến</dc:creator>
  <cp:lastModifiedBy>Nguyễn Đình Nhật Minh</cp:lastModifiedBy>
  <cp:revision>1</cp:revision>
  <dcterms:created xsi:type="dcterms:W3CDTF">2021-10-28T17:19:47Z</dcterms:created>
  <dcterms:modified xsi:type="dcterms:W3CDTF">2023-12-14T11:08:37Z</dcterms:modified>
</cp:coreProperties>
</file>