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41E505-1CCC-4416-95E7-A35B0E4B6AC6}" type="datetimeFigureOut">
              <a:rPr lang="en-US" smtClean="0"/>
              <a:t>20-May-15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856D1-B44A-4D5A-A28F-67BC1EF2DE05}" type="slidenum">
              <a:rPr lang="en-US" smtClean="0"/>
              <a:t>‹#›</a:t>
            </a:fld>
            <a:endParaRPr lang="en-US"/>
          </a:p>
        </p:txBody>
      </p:sp>
    </p:spTree>
    <p:extLst>
      <p:ext uri="{BB962C8B-B14F-4D97-AF65-F5344CB8AC3E}">
        <p14:creationId xmlns:p14="http://schemas.microsoft.com/office/powerpoint/2010/main" val="41076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41E505-1CCC-4416-95E7-A35B0E4B6AC6}" type="datetimeFigureOut">
              <a:rPr lang="en-US" smtClean="0"/>
              <a:t>20-May-15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856D1-B44A-4D5A-A28F-67BC1EF2DE05}" type="slidenum">
              <a:rPr lang="en-US" smtClean="0"/>
              <a:t>‹#›</a:t>
            </a:fld>
            <a:endParaRPr lang="en-US"/>
          </a:p>
        </p:txBody>
      </p:sp>
    </p:spTree>
    <p:extLst>
      <p:ext uri="{BB962C8B-B14F-4D97-AF65-F5344CB8AC3E}">
        <p14:creationId xmlns:p14="http://schemas.microsoft.com/office/powerpoint/2010/main" val="3397354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41E505-1CCC-4416-95E7-A35B0E4B6AC6}" type="datetimeFigureOut">
              <a:rPr lang="en-US" smtClean="0"/>
              <a:t>20-May-15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856D1-B44A-4D5A-A28F-67BC1EF2DE05}" type="slidenum">
              <a:rPr lang="en-US" smtClean="0"/>
              <a:t>‹#›</a:t>
            </a:fld>
            <a:endParaRPr lang="en-US"/>
          </a:p>
        </p:txBody>
      </p:sp>
    </p:spTree>
    <p:extLst>
      <p:ext uri="{BB962C8B-B14F-4D97-AF65-F5344CB8AC3E}">
        <p14:creationId xmlns:p14="http://schemas.microsoft.com/office/powerpoint/2010/main" val="26138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41E505-1CCC-4416-95E7-A35B0E4B6AC6}" type="datetimeFigureOut">
              <a:rPr lang="en-US" smtClean="0"/>
              <a:t>20-May-15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856D1-B44A-4D5A-A28F-67BC1EF2DE05}" type="slidenum">
              <a:rPr lang="en-US" smtClean="0"/>
              <a:t>‹#›</a:t>
            </a:fld>
            <a:endParaRPr lang="en-US"/>
          </a:p>
        </p:txBody>
      </p:sp>
    </p:spTree>
    <p:extLst>
      <p:ext uri="{BB962C8B-B14F-4D97-AF65-F5344CB8AC3E}">
        <p14:creationId xmlns:p14="http://schemas.microsoft.com/office/powerpoint/2010/main" val="367331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41E505-1CCC-4416-95E7-A35B0E4B6AC6}" type="datetimeFigureOut">
              <a:rPr lang="en-US" smtClean="0"/>
              <a:t>20-May-15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856D1-B44A-4D5A-A28F-67BC1EF2DE05}" type="slidenum">
              <a:rPr lang="en-US" smtClean="0"/>
              <a:t>‹#›</a:t>
            </a:fld>
            <a:endParaRPr lang="en-US"/>
          </a:p>
        </p:txBody>
      </p:sp>
    </p:spTree>
    <p:extLst>
      <p:ext uri="{BB962C8B-B14F-4D97-AF65-F5344CB8AC3E}">
        <p14:creationId xmlns:p14="http://schemas.microsoft.com/office/powerpoint/2010/main" val="2357821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41E505-1CCC-4416-95E7-A35B0E4B6AC6}" type="datetimeFigureOut">
              <a:rPr lang="en-US" smtClean="0"/>
              <a:t>20-May-15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856D1-B44A-4D5A-A28F-67BC1EF2DE05}" type="slidenum">
              <a:rPr lang="en-US" smtClean="0"/>
              <a:t>‹#›</a:t>
            </a:fld>
            <a:endParaRPr lang="en-US"/>
          </a:p>
        </p:txBody>
      </p:sp>
    </p:spTree>
    <p:extLst>
      <p:ext uri="{BB962C8B-B14F-4D97-AF65-F5344CB8AC3E}">
        <p14:creationId xmlns:p14="http://schemas.microsoft.com/office/powerpoint/2010/main" val="683407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41E505-1CCC-4416-95E7-A35B0E4B6AC6}" type="datetimeFigureOut">
              <a:rPr lang="en-US" smtClean="0"/>
              <a:t>20-May-15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3856D1-B44A-4D5A-A28F-67BC1EF2DE05}" type="slidenum">
              <a:rPr lang="en-US" smtClean="0"/>
              <a:t>‹#›</a:t>
            </a:fld>
            <a:endParaRPr lang="en-US"/>
          </a:p>
        </p:txBody>
      </p:sp>
    </p:spTree>
    <p:extLst>
      <p:ext uri="{BB962C8B-B14F-4D97-AF65-F5344CB8AC3E}">
        <p14:creationId xmlns:p14="http://schemas.microsoft.com/office/powerpoint/2010/main" val="359320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41E505-1CCC-4416-95E7-A35B0E4B6AC6}" type="datetimeFigureOut">
              <a:rPr lang="en-US" smtClean="0"/>
              <a:t>20-May-15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3856D1-B44A-4D5A-A28F-67BC1EF2DE05}" type="slidenum">
              <a:rPr lang="en-US" smtClean="0"/>
              <a:t>‹#›</a:t>
            </a:fld>
            <a:endParaRPr lang="en-US"/>
          </a:p>
        </p:txBody>
      </p:sp>
    </p:spTree>
    <p:extLst>
      <p:ext uri="{BB962C8B-B14F-4D97-AF65-F5344CB8AC3E}">
        <p14:creationId xmlns:p14="http://schemas.microsoft.com/office/powerpoint/2010/main" val="375311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1E505-1CCC-4416-95E7-A35B0E4B6AC6}" type="datetimeFigureOut">
              <a:rPr lang="en-US" smtClean="0"/>
              <a:t>20-May-15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3856D1-B44A-4D5A-A28F-67BC1EF2DE05}" type="slidenum">
              <a:rPr lang="en-US" smtClean="0"/>
              <a:t>‹#›</a:t>
            </a:fld>
            <a:endParaRPr lang="en-US"/>
          </a:p>
        </p:txBody>
      </p:sp>
    </p:spTree>
    <p:extLst>
      <p:ext uri="{BB962C8B-B14F-4D97-AF65-F5344CB8AC3E}">
        <p14:creationId xmlns:p14="http://schemas.microsoft.com/office/powerpoint/2010/main" val="248508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41E505-1CCC-4416-95E7-A35B0E4B6AC6}" type="datetimeFigureOut">
              <a:rPr lang="en-US" smtClean="0"/>
              <a:t>20-May-15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856D1-B44A-4D5A-A28F-67BC1EF2DE05}" type="slidenum">
              <a:rPr lang="en-US" smtClean="0"/>
              <a:t>‹#›</a:t>
            </a:fld>
            <a:endParaRPr lang="en-US"/>
          </a:p>
        </p:txBody>
      </p:sp>
    </p:spTree>
    <p:extLst>
      <p:ext uri="{BB962C8B-B14F-4D97-AF65-F5344CB8AC3E}">
        <p14:creationId xmlns:p14="http://schemas.microsoft.com/office/powerpoint/2010/main" val="271572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41E505-1CCC-4416-95E7-A35B0E4B6AC6}" type="datetimeFigureOut">
              <a:rPr lang="en-US" smtClean="0"/>
              <a:t>20-May-15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856D1-B44A-4D5A-A28F-67BC1EF2DE05}" type="slidenum">
              <a:rPr lang="en-US" smtClean="0"/>
              <a:t>‹#›</a:t>
            </a:fld>
            <a:endParaRPr lang="en-US"/>
          </a:p>
        </p:txBody>
      </p:sp>
    </p:spTree>
    <p:extLst>
      <p:ext uri="{BB962C8B-B14F-4D97-AF65-F5344CB8AC3E}">
        <p14:creationId xmlns:p14="http://schemas.microsoft.com/office/powerpoint/2010/main" val="3922580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1E505-1CCC-4416-95E7-A35B0E4B6AC6}" type="datetimeFigureOut">
              <a:rPr lang="en-US" smtClean="0"/>
              <a:t>20-May-15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856D1-B44A-4D5A-A28F-67BC1EF2DE05}" type="slidenum">
              <a:rPr lang="en-US" smtClean="0"/>
              <a:t>‹#›</a:t>
            </a:fld>
            <a:endParaRPr lang="en-US"/>
          </a:p>
        </p:txBody>
      </p:sp>
    </p:spTree>
    <p:extLst>
      <p:ext uri="{BB962C8B-B14F-4D97-AF65-F5344CB8AC3E}">
        <p14:creationId xmlns:p14="http://schemas.microsoft.com/office/powerpoint/2010/main" val="1318667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Design of an Encryption Co-Processor for a 802.11 Wireless LAN System-on-Chip</a:t>
            </a:r>
            <a:endParaRPr lang="en-US" dirty="0"/>
          </a:p>
        </p:txBody>
      </p:sp>
      <p:sp>
        <p:nvSpPr>
          <p:cNvPr id="3" name="Subtitle 2"/>
          <p:cNvSpPr>
            <a:spLocks noGrp="1"/>
          </p:cNvSpPr>
          <p:nvPr>
            <p:ph type="subTitle" idx="1"/>
          </p:nvPr>
        </p:nvSpPr>
        <p:spPr/>
        <p:txBody>
          <a:bodyPr/>
          <a:lstStyle/>
          <a:p>
            <a:r>
              <a:rPr lang="en-US" dirty="0" err="1" smtClean="0"/>
              <a:t>Adithya</a:t>
            </a:r>
            <a:r>
              <a:rPr lang="en-US" dirty="0" smtClean="0"/>
              <a:t> Suresh</a:t>
            </a:r>
          </a:p>
          <a:p>
            <a:r>
              <a:rPr lang="en-US" dirty="0" err="1" smtClean="0"/>
              <a:t>Santosh</a:t>
            </a:r>
            <a:r>
              <a:rPr lang="en-US" dirty="0" smtClean="0"/>
              <a:t> Krishnan</a:t>
            </a:r>
            <a:endParaRPr lang="en-US" dirty="0"/>
          </a:p>
        </p:txBody>
      </p:sp>
      <p:sp>
        <p:nvSpPr>
          <p:cNvPr id="4" name="TextBox 3"/>
          <p:cNvSpPr txBox="1"/>
          <p:nvPr/>
        </p:nvSpPr>
        <p:spPr>
          <a:xfrm>
            <a:off x="2819400" y="1066800"/>
            <a:ext cx="3335850" cy="369332"/>
          </a:xfrm>
          <a:prstGeom prst="rect">
            <a:avLst/>
          </a:prstGeom>
          <a:noFill/>
        </p:spPr>
        <p:txBody>
          <a:bodyPr wrap="none" rtlCol="0">
            <a:spAutoFit/>
          </a:bodyPr>
          <a:lstStyle/>
          <a:p>
            <a:r>
              <a:rPr lang="en-US" dirty="0" smtClean="0"/>
              <a:t>ECE 260C:VLSI ADVANCED TOPICS</a:t>
            </a:r>
            <a:endParaRPr lang="en-US" dirty="0"/>
          </a:p>
        </p:txBody>
      </p:sp>
    </p:spTree>
    <p:extLst>
      <p:ext uri="{BB962C8B-B14F-4D97-AF65-F5344CB8AC3E}">
        <p14:creationId xmlns:p14="http://schemas.microsoft.com/office/powerpoint/2010/main" val="2182732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a:t>
            </a:r>
            <a:endParaRPr lang="en-US" dirty="0"/>
          </a:p>
        </p:txBody>
      </p:sp>
      <p:sp>
        <p:nvSpPr>
          <p:cNvPr id="3" name="Content Placeholder 2"/>
          <p:cNvSpPr>
            <a:spLocks noGrp="1"/>
          </p:cNvSpPr>
          <p:nvPr>
            <p:ph idx="1"/>
          </p:nvPr>
        </p:nvSpPr>
        <p:spPr/>
        <p:txBody>
          <a:bodyPr/>
          <a:lstStyle/>
          <a:p>
            <a:r>
              <a:rPr lang="en-US" dirty="0" smtClean="0"/>
              <a:t>State Diagram:</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09800"/>
            <a:ext cx="866775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29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 part A, reducing the area was the only concern. Hence, the design was made to use ample number of clock cycles and a large period. While coding, each state had non-blocking assignments inside the states to reduce hardware and states (hardware) were reused to avoid generating hardware for similar operations. </a:t>
            </a:r>
          </a:p>
          <a:p>
            <a:r>
              <a:rPr lang="en-US" dirty="0"/>
              <a:t>A mix column function, and a Galois field multiplier were written as modules to be called upon whenever required. Hence, the hardware was reused. </a:t>
            </a:r>
          </a:p>
          <a:p>
            <a:r>
              <a:rPr lang="en-US" dirty="0"/>
              <a:t>However, the </a:t>
            </a:r>
            <a:r>
              <a:rPr lang="en-US" dirty="0" err="1"/>
              <a:t>sbox</a:t>
            </a:r>
            <a:r>
              <a:rPr lang="en-US" dirty="0"/>
              <a:t> values did take up more hardware since it had to be hardcoded. </a:t>
            </a:r>
          </a:p>
        </p:txBody>
      </p:sp>
    </p:spTree>
    <p:extLst>
      <p:ext uri="{BB962C8B-B14F-4D97-AF65-F5344CB8AC3E}">
        <p14:creationId xmlns:p14="http://schemas.microsoft.com/office/powerpoint/2010/main" val="2181876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B</a:t>
            </a:r>
            <a:endParaRPr lang="en-US" dirty="0"/>
          </a:p>
        </p:txBody>
      </p:sp>
      <p:sp>
        <p:nvSpPr>
          <p:cNvPr id="3" name="Content Placeholder 2"/>
          <p:cNvSpPr>
            <a:spLocks noGrp="1"/>
          </p:cNvSpPr>
          <p:nvPr>
            <p:ph idx="1"/>
          </p:nvPr>
        </p:nvSpPr>
        <p:spPr/>
        <p:txBody>
          <a:bodyPr/>
          <a:lstStyle/>
          <a:p>
            <a:r>
              <a:rPr lang="en-US" dirty="0" smtClean="0"/>
              <a:t>State Diagram</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2133600"/>
            <a:ext cx="760095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648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B</a:t>
            </a:r>
            <a:endParaRPr lang="en-US" dirty="0"/>
          </a:p>
        </p:txBody>
      </p:sp>
      <p:sp>
        <p:nvSpPr>
          <p:cNvPr id="3" name="Content Placeholder 2"/>
          <p:cNvSpPr>
            <a:spLocks noGrp="1"/>
          </p:cNvSpPr>
          <p:nvPr>
            <p:ph idx="1"/>
          </p:nvPr>
        </p:nvSpPr>
        <p:spPr/>
        <p:txBody>
          <a:bodyPr>
            <a:normAutofit fontScale="77500" lnSpcReduction="20000"/>
          </a:bodyPr>
          <a:lstStyle/>
          <a:p>
            <a:r>
              <a:rPr lang="en-US" dirty="0"/>
              <a:t>For this part of the question since the delay is the most important factor out entire focus was to reduce the number of clock cycles to as low as possible and implement it in an efficient manner. </a:t>
            </a:r>
            <a:endParaRPr lang="en-US" dirty="0" smtClean="0"/>
          </a:p>
          <a:p>
            <a:r>
              <a:rPr lang="en-US" dirty="0" smtClean="0"/>
              <a:t>Keeping </a:t>
            </a:r>
            <a:r>
              <a:rPr lang="en-US" dirty="0"/>
              <a:t>in mind the tradeoff between Area and delay, we zeroed on one of the two resource allocations: 4 sboxes,16 </a:t>
            </a:r>
            <a:r>
              <a:rPr lang="en-US" dirty="0" err="1"/>
              <a:t>galois</a:t>
            </a:r>
            <a:r>
              <a:rPr lang="en-US" dirty="0"/>
              <a:t> fields multipliers and 36 XOR gates and 20 </a:t>
            </a:r>
            <a:r>
              <a:rPr lang="en-US" dirty="0" err="1"/>
              <a:t>sboxes</a:t>
            </a:r>
            <a:r>
              <a:rPr lang="en-US" dirty="0"/>
              <a:t>, 64 </a:t>
            </a:r>
            <a:r>
              <a:rPr lang="en-US" dirty="0" err="1"/>
              <a:t>galois</a:t>
            </a:r>
            <a:r>
              <a:rPr lang="en-US" dirty="0"/>
              <a:t> field multipliers and 144 XOR gates. </a:t>
            </a:r>
            <a:endParaRPr lang="en-US" dirty="0" smtClean="0"/>
          </a:p>
          <a:p>
            <a:r>
              <a:rPr lang="en-US" dirty="0" smtClean="0"/>
              <a:t>We </a:t>
            </a:r>
            <a:r>
              <a:rPr lang="en-US" dirty="0"/>
              <a:t>choose to go with the second implementation because we were able to execute the operation three times faster with a limited penalty on area. The optimizations in this stage involved taking advantage of the highly parallelized nature of the encryption algorithm to minimize number registers needed. </a:t>
            </a:r>
          </a:p>
        </p:txBody>
      </p:sp>
    </p:spTree>
    <p:extLst>
      <p:ext uri="{BB962C8B-B14F-4D97-AF65-F5344CB8AC3E}">
        <p14:creationId xmlns:p14="http://schemas.microsoft.com/office/powerpoint/2010/main" val="1717056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esults</a:t>
            </a:r>
            <a:endParaRPr lang="en-US" dirty="0"/>
          </a:p>
        </p:txBody>
      </p:sp>
      <p:sp>
        <p:nvSpPr>
          <p:cNvPr id="3" name="Content Placeholder 2"/>
          <p:cNvSpPr>
            <a:spLocks noGrp="1"/>
          </p:cNvSpPr>
          <p:nvPr>
            <p:ph idx="1"/>
          </p:nvPr>
        </p:nvSpPr>
        <p:spPr/>
        <p:txBody>
          <a:bodyPr/>
          <a:lstStyle/>
          <a:p>
            <a:r>
              <a:rPr lang="en-US" dirty="0"/>
              <a:t>Part A: the total cell area=7743 um2. </a:t>
            </a:r>
            <a:endParaRPr lang="en-US" dirty="0" smtClean="0"/>
          </a:p>
          <a:p>
            <a:r>
              <a:rPr lang="en-US" dirty="0"/>
              <a:t>Part B: </a:t>
            </a:r>
            <a:endParaRPr lang="en-US" dirty="0" smtClean="0"/>
          </a:p>
          <a:p>
            <a:pPr>
              <a:buFont typeface="Courier New" pitchFamily="49" charset="0"/>
              <a:buChar char="o"/>
            </a:pPr>
            <a:r>
              <a:rPr lang="en-US" dirty="0" smtClean="0"/>
              <a:t>Number </a:t>
            </a:r>
            <a:r>
              <a:rPr lang="en-US" dirty="0"/>
              <a:t>of clock cycles=1680/20=84 </a:t>
            </a:r>
            <a:r>
              <a:rPr lang="en-US" dirty="0" smtClean="0"/>
              <a:t>	       clock </a:t>
            </a:r>
            <a:r>
              <a:rPr lang="en-US" dirty="0"/>
              <a:t>cycles. </a:t>
            </a:r>
            <a:endParaRPr lang="en-US" dirty="0" smtClean="0"/>
          </a:p>
          <a:p>
            <a:pPr>
              <a:buFont typeface="Courier New" pitchFamily="49" charset="0"/>
              <a:buChar char="o"/>
            </a:pPr>
            <a:r>
              <a:rPr lang="en-US" dirty="0" smtClean="0"/>
              <a:t>clock </a:t>
            </a:r>
            <a:r>
              <a:rPr lang="en-US" dirty="0"/>
              <a:t>period is 12.31ns </a:t>
            </a:r>
          </a:p>
          <a:p>
            <a:pPr>
              <a:buFont typeface="Courier New" pitchFamily="49" charset="0"/>
              <a:buChar char="o"/>
            </a:pPr>
            <a:r>
              <a:rPr lang="en-US" dirty="0"/>
              <a:t>Total Cell area = 15223.350um2 </a:t>
            </a:r>
            <a:endParaRPr lang="en-US" dirty="0" smtClean="0"/>
          </a:p>
          <a:p>
            <a:pPr>
              <a:buFont typeface="Courier New" pitchFamily="49" charset="0"/>
              <a:buChar char="o"/>
            </a:pPr>
            <a:r>
              <a:rPr lang="en-US" dirty="0"/>
              <a:t>Area delay product= 15745.7578um2-us </a:t>
            </a:r>
          </a:p>
          <a:p>
            <a:pPr>
              <a:buFont typeface="Courier New" pitchFamily="49" charset="0"/>
              <a:buChar char="o"/>
            </a:pPr>
            <a:endParaRPr lang="en-US" dirty="0"/>
          </a:p>
          <a:p>
            <a:endParaRPr lang="en-US" dirty="0"/>
          </a:p>
        </p:txBody>
      </p:sp>
    </p:spTree>
    <p:extLst>
      <p:ext uri="{BB962C8B-B14F-4D97-AF65-F5344CB8AC3E}">
        <p14:creationId xmlns:p14="http://schemas.microsoft.com/office/powerpoint/2010/main" val="1067808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282</Words>
  <Application>Microsoft Office PowerPoint</Application>
  <PresentationFormat>On-screen Show (4:3)</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Design of an Encryption Co-Processor for a 802.11 Wireless LAN System-on-Chip</vt:lpstr>
      <vt:lpstr>Part A</vt:lpstr>
      <vt:lpstr>Part A</vt:lpstr>
      <vt:lpstr>Part B</vt:lpstr>
      <vt:lpstr>Part B</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Kumar</dc:creator>
  <cp:lastModifiedBy>Santosh Kumar</cp:lastModifiedBy>
  <cp:revision>7</cp:revision>
  <dcterms:created xsi:type="dcterms:W3CDTF">2015-05-20T23:57:59Z</dcterms:created>
  <dcterms:modified xsi:type="dcterms:W3CDTF">2015-05-21T05:26:47Z</dcterms:modified>
</cp:coreProperties>
</file>