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7" r:id="rId8"/>
    <p:sldId id="261" r:id="rId9"/>
    <p:sldId id="274" r:id="rId10"/>
    <p:sldId id="272" r:id="rId11"/>
    <p:sldId id="262" r:id="rId12"/>
    <p:sldId id="264" r:id="rId13"/>
    <p:sldId id="265" r:id="rId14"/>
    <p:sldId id="266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0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6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90D2E-9592-4F1B-848C-1407A0E969B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AAA5A6-E427-4C8A-BF08-FF3020325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1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imple_LR_par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LR_parser_generator" TargetMode="External"/><Relationship Id="rId2" Type="http://schemas.openxmlformats.org/officeDocument/2006/relationships/hyperlink" Target="http://www.computing.surrey.ac.uk/research/dsrg/fog/FogThesi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tlr.org/" TargetMode="External"/><Relationship Id="rId4" Type="http://schemas.openxmlformats.org/officeDocument/2006/relationships/hyperlink" Target="https://github.com/lalrpop/lalrp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19663564/what-is-the-difference-between-lalr-and-lr-parsing" TargetMode="External"/><Relationship Id="rId3" Type="http://schemas.openxmlformats.org/officeDocument/2006/relationships/hyperlink" Target="https://academia.stackexchange.com/questions/56551/plagiarism-of-lecture-slides" TargetMode="External"/><Relationship Id="rId7" Type="http://schemas.openxmlformats.org/officeDocument/2006/relationships/hyperlink" Target="https://stackoverflow.com/questions/7378337/what-is-the-difference-between-lr0-and-slr-parsing" TargetMode="External"/><Relationship Id="rId2" Type="http://schemas.openxmlformats.org/officeDocument/2006/relationships/hyperlink" Target="http://cons.mit.edu/fa17/ocw/L0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676144/what-is-the-difference-between-lr-slr-and-lalr-parsers?noredirect=1&amp;lq=1" TargetMode="External"/><Relationship Id="rId5" Type="http://schemas.openxmlformats.org/officeDocument/2006/relationships/hyperlink" Target="https://en.wikipedia.org/wiki/GLR_parser" TargetMode="External"/><Relationship Id="rId4" Type="http://schemas.openxmlformats.org/officeDocument/2006/relationships/hyperlink" Target="https://en.wikipedia.org/wiki/LR_parser#Parsing_steps" TargetMode="External"/><Relationship Id="rId9" Type="http://schemas.openxmlformats.org/officeDocument/2006/relationships/hyperlink" Target="http://www.supereasyfree.com/software/simulators/compilers/principles-techniques-and-tools/parsing-simulator/download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LR Parsing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Santacroce</a:t>
            </a:r>
          </a:p>
          <a:p>
            <a:r>
              <a:rPr lang="en-US" dirty="0" smtClean="0"/>
              <a:t>EECE 6083 Compiler Theory</a:t>
            </a:r>
          </a:p>
          <a:p>
            <a:r>
              <a:rPr lang="en-US" dirty="0" smtClean="0"/>
              <a:t>University of Cincinnati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step:</a:t>
            </a:r>
            <a:r>
              <a:rPr lang="en-US" dirty="0" smtClean="0"/>
              <a:t> </a:t>
            </a:r>
            <a:r>
              <a:rPr lang="en-US" dirty="0" smtClean="0"/>
              <a:t>how to resolve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Shift/reduce </a:t>
            </a:r>
            <a:r>
              <a:rPr lang="en-US" dirty="0"/>
              <a:t>and reduce/reduce errors </a:t>
            </a:r>
            <a:r>
              <a:rPr lang="en-US" b="1" dirty="0"/>
              <a:t>are going to happen</a:t>
            </a:r>
            <a:endParaRPr lang="en-US" dirty="0"/>
          </a:p>
          <a:p>
            <a:pPr lvl="1"/>
            <a:r>
              <a:rPr lang="en-US" dirty="0"/>
              <a:t>Having a perfectly unambiguous grammar is a lot of work and results in grammars that are huge</a:t>
            </a:r>
          </a:p>
          <a:p>
            <a:pPr lvl="1"/>
            <a:r>
              <a:rPr lang="en-US" dirty="0"/>
              <a:t>The solution is having a </a:t>
            </a:r>
            <a:r>
              <a:rPr lang="en-US" dirty="0" err="1"/>
              <a:t>lookahead</a:t>
            </a:r>
            <a:r>
              <a:rPr lang="en-US" dirty="0"/>
              <a:t> token (solve shift/reduce problem we mentioned</a:t>
            </a:r>
            <a:r>
              <a:rPr lang="en-US" dirty="0" smtClean="0"/>
              <a:t>)</a:t>
            </a:r>
          </a:p>
          <a:p>
            <a:r>
              <a:rPr lang="en-US" b="1" dirty="0" err="1"/>
              <a:t>Lookahead</a:t>
            </a:r>
            <a:r>
              <a:rPr lang="en-US" b="1" dirty="0"/>
              <a:t> in LR parsers allows ambiguity in a </a:t>
            </a:r>
            <a:r>
              <a:rPr lang="en-US" b="1" dirty="0" smtClean="0"/>
              <a:t>language</a:t>
            </a:r>
            <a:endParaRPr lang="en-US" dirty="0" smtClean="0"/>
          </a:p>
          <a:p>
            <a:r>
              <a:rPr lang="en-US" dirty="0" smtClean="0"/>
              <a:t>Ok, so how do we make a LR parser with </a:t>
            </a:r>
            <a:r>
              <a:rPr lang="en-US" dirty="0" err="1" smtClean="0"/>
              <a:t>lookahead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-&gt; when reducing, look at a </a:t>
            </a:r>
            <a:r>
              <a:rPr lang="en-US" dirty="0" err="1" smtClean="0"/>
              <a:t>lookahead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If an entry in </a:t>
            </a:r>
            <a:r>
              <a:rPr lang="en-US" dirty="0" err="1" smtClean="0"/>
              <a:t>lookahead</a:t>
            </a:r>
            <a:r>
              <a:rPr lang="en-US" dirty="0" smtClean="0"/>
              <a:t> table matches next token(s), then don’t reduce yet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vs LALR vs GLR vs SLR VS LR(1) Vs LALR(7)…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 whiz, there are a lot of types of LR parsers</a:t>
            </a:r>
          </a:p>
          <a:p>
            <a:pPr lvl="1"/>
            <a:r>
              <a:rPr lang="en-US" b="1" dirty="0"/>
              <a:t>All of them work </a:t>
            </a:r>
            <a:r>
              <a:rPr lang="en-US" b="1" dirty="0" smtClean="0"/>
              <a:t>the same way (</a:t>
            </a:r>
            <a:r>
              <a:rPr lang="en-US" b="1" dirty="0" err="1" smtClean="0"/>
              <a:t>ish</a:t>
            </a:r>
            <a:r>
              <a:rPr lang="en-US" b="1" dirty="0" smtClean="0"/>
              <a:t>), </a:t>
            </a:r>
            <a:r>
              <a:rPr lang="en-US" dirty="0" smtClean="0"/>
              <a:t>except for GLR</a:t>
            </a:r>
          </a:p>
          <a:p>
            <a:pPr lvl="1"/>
            <a:r>
              <a:rPr lang="en-US" dirty="0" smtClean="0"/>
              <a:t>The difference is simply in </a:t>
            </a:r>
            <a:r>
              <a:rPr lang="en-US" b="1" dirty="0" smtClean="0"/>
              <a:t>how the table is generated </a:t>
            </a:r>
            <a:r>
              <a:rPr lang="en-US" dirty="0" smtClean="0"/>
              <a:t>and by extension </a:t>
            </a:r>
            <a:r>
              <a:rPr lang="en-US" b="1" dirty="0" smtClean="0"/>
              <a:t>what grammars are accepted</a:t>
            </a:r>
          </a:p>
          <a:p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/>
              <a:t>Tokens </a:t>
            </a:r>
          </a:p>
          <a:p>
            <a:pPr lvl="1"/>
            <a:r>
              <a:rPr lang="en-US" dirty="0" smtClean="0"/>
              <a:t>Allow parser to make decisions ahead of time and therefore </a:t>
            </a:r>
            <a:r>
              <a:rPr lang="en-US" dirty="0" smtClean="0"/>
              <a:t>process more </a:t>
            </a:r>
            <a:r>
              <a:rPr lang="en-US" dirty="0" smtClean="0"/>
              <a:t>ambiguous grammars</a:t>
            </a:r>
            <a:endParaRPr lang="en-US" dirty="0"/>
          </a:p>
          <a:p>
            <a:pPr lvl="1"/>
            <a:r>
              <a:rPr lang="en-US" dirty="0"/>
              <a:t>The previous example was considered LR(0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LR(k</a:t>
            </a:r>
            <a:r>
              <a:rPr lang="en-US" dirty="0"/>
              <a:t>) is a LR parser with k </a:t>
            </a:r>
            <a:r>
              <a:rPr lang="en-US" dirty="0" err="1"/>
              <a:t>lookahead</a:t>
            </a:r>
            <a:r>
              <a:rPr lang="en-US" dirty="0"/>
              <a:t> tokens</a:t>
            </a:r>
          </a:p>
          <a:p>
            <a:pPr lvl="1"/>
            <a:r>
              <a:rPr lang="en-US" dirty="0"/>
              <a:t>All of these parsers are variants of LR(1) (no such thing as SLR(0</a:t>
            </a:r>
            <a:r>
              <a:rPr lang="en-US" dirty="0" smtClean="0"/>
              <a:t>)/LALR(0))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types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grammars are accepted?</a:t>
            </a:r>
          </a:p>
          <a:p>
            <a:pPr lvl="1"/>
            <a:r>
              <a:rPr lang="en-US" dirty="0" smtClean="0"/>
              <a:t>LR(1) ⊃ LALR(1) ⊃ SLR(1) ⊃ LR(0)</a:t>
            </a:r>
          </a:p>
          <a:p>
            <a:pPr lvl="1"/>
            <a:r>
              <a:rPr lang="en-US" dirty="0" smtClean="0"/>
              <a:t>Canonical LR parser = LR(1) parser</a:t>
            </a:r>
          </a:p>
          <a:p>
            <a:r>
              <a:rPr lang="en-US" dirty="0" smtClean="0"/>
              <a:t>Example: SLR(1) vs </a:t>
            </a:r>
            <a:r>
              <a:rPr lang="en-US" dirty="0"/>
              <a:t>LR(0):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en.wikipedia.org/wiki/Simple_LR_parser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input:   1 1 1</a:t>
            </a:r>
          </a:p>
          <a:p>
            <a:pPr lvl="1"/>
            <a:r>
              <a:rPr lang="en-US" dirty="0" smtClean="0"/>
              <a:t>LR(0) says: S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SLR(1) says: 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99" y="3692842"/>
            <a:ext cx="72675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124" y="4236306"/>
            <a:ext cx="1820623" cy="15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does SLR(1)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Shift/reduce as usual, except</a:t>
            </a:r>
          </a:p>
          <a:p>
            <a:pPr lvl="1"/>
            <a:r>
              <a:rPr lang="en-US" dirty="0" smtClean="0"/>
              <a:t>When about to reduce, check </a:t>
            </a:r>
            <a:r>
              <a:rPr lang="en-US" dirty="0" err="1" smtClean="0"/>
              <a:t>lookahead</a:t>
            </a:r>
            <a:r>
              <a:rPr lang="en-US" dirty="0" smtClean="0"/>
              <a:t> token</a:t>
            </a:r>
          </a:p>
          <a:p>
            <a:pPr lvl="1"/>
            <a:r>
              <a:rPr lang="en-US" dirty="0" smtClean="0"/>
              <a:t>If the current pattern + </a:t>
            </a:r>
            <a:r>
              <a:rPr lang="en-US" dirty="0" err="1" smtClean="0"/>
              <a:t>lookahead</a:t>
            </a:r>
            <a:r>
              <a:rPr lang="en-US" dirty="0" smtClean="0"/>
              <a:t> token matches some pattern, stop reducing</a:t>
            </a:r>
          </a:p>
          <a:p>
            <a:pPr lvl="1"/>
            <a:r>
              <a:rPr lang="en-US" dirty="0" smtClean="0"/>
              <a:t>In our grammar: all factors are terms, all terms are relations, all relations are </a:t>
            </a:r>
            <a:r>
              <a:rPr lang="en-US" dirty="0" err="1" smtClean="0"/>
              <a:t>arithOps</a:t>
            </a:r>
            <a:r>
              <a:rPr lang="en-US" dirty="0" smtClean="0"/>
              <a:t>… but we do not want that to happen</a:t>
            </a:r>
          </a:p>
          <a:p>
            <a:pPr marL="128016" lvl="1" indent="0">
              <a:buNone/>
            </a:pPr>
            <a:r>
              <a:rPr lang="en-US" dirty="0" smtClean="0"/>
              <a:t>Regular table					           </a:t>
            </a:r>
            <a:r>
              <a:rPr lang="en-US" dirty="0" err="1" smtClean="0"/>
              <a:t>Lookahead</a:t>
            </a:r>
            <a:r>
              <a:rPr lang="en-US" dirty="0" smtClean="0"/>
              <a:t>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92438"/>
            <a:ext cx="3699016" cy="237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21" y="4192438"/>
            <a:ext cx="1989315" cy="316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21" y="4538638"/>
            <a:ext cx="2061765" cy="274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821" y="4932980"/>
            <a:ext cx="2148696" cy="260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19685"/>
          <a:stretch/>
        </p:blipFill>
        <p:spPr>
          <a:xfrm>
            <a:off x="7290309" y="4382219"/>
            <a:ext cx="4374917" cy="6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 Parser notes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used (</a:t>
            </a:r>
            <a:r>
              <a:rPr lang="en-US" dirty="0" err="1" smtClean="0"/>
              <a:t>ish</a:t>
            </a:r>
            <a:r>
              <a:rPr lang="en-US" dirty="0" smtClean="0"/>
              <a:t>) for the compiler project</a:t>
            </a:r>
          </a:p>
          <a:p>
            <a:pPr lvl="1"/>
            <a:r>
              <a:rPr lang="en-US" dirty="0" smtClean="0"/>
              <a:t>Didn’t make a true table, because dictionaries</a:t>
            </a:r>
          </a:p>
          <a:p>
            <a:r>
              <a:rPr lang="en-US" dirty="0" smtClean="0"/>
              <a:t>Still able to create by hand</a:t>
            </a:r>
          </a:p>
          <a:p>
            <a:pPr lvl="1"/>
            <a:r>
              <a:rPr lang="en-US" dirty="0" smtClean="0"/>
              <a:t>Otherwise I would have used some black magic </a:t>
            </a:r>
          </a:p>
          <a:p>
            <a:r>
              <a:rPr lang="en-US" dirty="0" smtClean="0"/>
              <a:t>Past this point it’s </a:t>
            </a:r>
            <a:r>
              <a:rPr lang="en-US" b="1" dirty="0" smtClean="0"/>
              <a:t>exceedingly difficult </a:t>
            </a:r>
            <a:r>
              <a:rPr lang="en-US" dirty="0" smtClean="0"/>
              <a:t>to make these parsers by hand</a:t>
            </a:r>
          </a:p>
          <a:p>
            <a:pPr lvl="1"/>
            <a:r>
              <a:rPr lang="en-US" dirty="0" smtClean="0"/>
              <a:t>Use a parser generator</a:t>
            </a:r>
          </a:p>
          <a:p>
            <a:pPr lvl="1"/>
            <a:r>
              <a:rPr lang="en-US" dirty="0" smtClean="0"/>
              <a:t>Makes LR parsing a “black box”, </a:t>
            </a:r>
            <a:r>
              <a:rPr lang="en-US" dirty="0" smtClean="0"/>
              <a:t>which can be hard to work with and debug</a:t>
            </a:r>
          </a:p>
        </p:txBody>
      </p:sp>
    </p:spTree>
    <p:extLst>
      <p:ext uri="{BB962C8B-B14F-4D97-AF65-F5344CB8AC3E}">
        <p14:creationId xmlns:p14="http://schemas.microsoft.com/office/powerpoint/2010/main" val="21476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LALR, 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94626"/>
            <a:ext cx="9720073" cy="4023360"/>
          </a:xfrm>
        </p:spPr>
        <p:txBody>
          <a:bodyPr/>
          <a:lstStyle/>
          <a:p>
            <a:r>
              <a:rPr lang="en-US" dirty="0" smtClean="0"/>
              <a:t>LALR is an improvement on LR(1)</a:t>
            </a:r>
          </a:p>
          <a:p>
            <a:pPr lvl="1"/>
            <a:r>
              <a:rPr lang="en-US" dirty="0" smtClean="0"/>
              <a:t>This is what most parser generators are going to use</a:t>
            </a:r>
          </a:p>
          <a:p>
            <a:pPr lvl="1"/>
            <a:r>
              <a:rPr lang="en-US" dirty="0" smtClean="0"/>
              <a:t>It accepts less grammars than LR(1)</a:t>
            </a:r>
          </a:p>
          <a:p>
            <a:pPr lvl="1"/>
            <a:r>
              <a:rPr lang="en-US" dirty="0" smtClean="0"/>
              <a:t>However, has a substantially smaller parse table</a:t>
            </a:r>
          </a:p>
          <a:p>
            <a:r>
              <a:rPr lang="en-US" dirty="0" smtClean="0"/>
              <a:t>Works by merging states</a:t>
            </a:r>
          </a:p>
          <a:p>
            <a:pPr lvl="1"/>
            <a:r>
              <a:rPr lang="en-US" dirty="0" smtClean="0"/>
              <a:t>Merges rules that have identical kernel sets</a:t>
            </a:r>
          </a:p>
          <a:p>
            <a:pPr lvl="1"/>
            <a:r>
              <a:rPr lang="en-US" dirty="0" smtClean="0"/>
              <a:t>Results in reduce/reduce conflicts</a:t>
            </a:r>
          </a:p>
          <a:p>
            <a:pPr lvl="1"/>
            <a:r>
              <a:rPr lang="en-US" dirty="0" smtClean="0"/>
              <a:t>SLR(1) merges further and therefore has even more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LALR, 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9" y="2221302"/>
            <a:ext cx="3400089" cy="430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10" y="3353951"/>
            <a:ext cx="3724852" cy="10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to handle “nondeterministic and ambiguous grammars”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Once again, similar to LR</a:t>
            </a:r>
          </a:p>
          <a:p>
            <a:pPr lvl="1"/>
            <a:r>
              <a:rPr lang="en-US" dirty="0" smtClean="0"/>
              <a:t>However, GLR parse allows for multiple transitions (aka shift/reduce, reduce/reduce)</a:t>
            </a:r>
          </a:p>
          <a:p>
            <a:pPr lvl="1"/>
            <a:r>
              <a:rPr lang="en-US" dirty="0" smtClean="0"/>
              <a:t>When a conflict is encountered, fork into 2+ parallel stacks</a:t>
            </a:r>
          </a:p>
          <a:p>
            <a:pPr lvl="1"/>
            <a:r>
              <a:rPr lang="en-US" dirty="0" smtClean="0"/>
              <a:t>Continue to read input tokens to determine each stack transition</a:t>
            </a:r>
          </a:p>
          <a:p>
            <a:pPr lvl="1"/>
            <a:r>
              <a:rPr lang="en-US" dirty="0" smtClean="0"/>
              <a:t>(possibly keep forking)</a:t>
            </a:r>
          </a:p>
          <a:p>
            <a:pPr lvl="1"/>
            <a:r>
              <a:rPr lang="en-US" dirty="0" smtClean="0"/>
              <a:t>If at any point, no transition is valid, then discard entire stack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O(n^3) in worst case, but it depends on grammar</a:t>
            </a:r>
          </a:p>
          <a:p>
            <a:pPr lvl="1"/>
            <a:r>
              <a:rPr lang="en-US" dirty="0" smtClean="0"/>
              <a:t>For a deterministic grammar, runs in O(n) time</a:t>
            </a:r>
          </a:p>
          <a:p>
            <a:pPr lvl="1"/>
            <a:r>
              <a:rPr lang="en-US" dirty="0" smtClean="0"/>
              <a:t>Grammars </a:t>
            </a:r>
            <a:r>
              <a:rPr lang="en-US" dirty="0" smtClean="0"/>
              <a:t>are usually </a:t>
            </a:r>
            <a:r>
              <a:rPr lang="en-US" dirty="0" smtClean="0"/>
              <a:t>deterministic or close to it, so W(n) is pretty unlikely </a:t>
            </a:r>
          </a:p>
        </p:txBody>
      </p:sp>
    </p:spTree>
    <p:extLst>
      <p:ext uri="{BB962C8B-B14F-4D97-AF65-F5344CB8AC3E}">
        <p14:creationId xmlns:p14="http://schemas.microsoft.com/office/powerpoint/2010/main" val="3321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parsers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is really hard to do with an LR parser</a:t>
            </a:r>
          </a:p>
          <a:p>
            <a:pPr lvl="1"/>
            <a:r>
              <a:rPr lang="en-US" dirty="0" smtClean="0"/>
              <a:t>“C</a:t>
            </a:r>
            <a:r>
              <a:rPr lang="en-US" dirty="0"/>
              <a:t>++ grammar is ambiguous, context-dependent and potentially requires infinite </a:t>
            </a:r>
            <a:r>
              <a:rPr lang="en-US" dirty="0" err="1"/>
              <a:t>lookahead</a:t>
            </a:r>
            <a:r>
              <a:rPr lang="en-US" dirty="0"/>
              <a:t> to resolve some </a:t>
            </a:r>
            <a:r>
              <a:rPr lang="en-US" dirty="0" smtClean="0"/>
              <a:t>ambiguities”</a:t>
            </a:r>
          </a:p>
          <a:p>
            <a:pPr lvl="2"/>
            <a:r>
              <a:rPr lang="en-US" dirty="0" smtClean="0"/>
              <a:t>Want to read a 400 </a:t>
            </a:r>
            <a:r>
              <a:rPr lang="en-US" dirty="0"/>
              <a:t>page PhD thesis?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www.computing.surrey.ac.uk/research/dsrg/fog/FogThesis.pdf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somewhere that a GLR parser can solve this issue</a:t>
            </a:r>
          </a:p>
          <a:p>
            <a:r>
              <a:rPr lang="en-US" dirty="0" smtClean="0"/>
              <a:t>Besides that, pretty much any language can be parsed with LR</a:t>
            </a:r>
          </a:p>
          <a:p>
            <a:pPr lvl="1"/>
            <a:r>
              <a:rPr lang="en-US" dirty="0" smtClean="0"/>
              <a:t>“Frank </a:t>
            </a:r>
            <a:r>
              <a:rPr lang="en-US" dirty="0" err="1"/>
              <a:t>DeRemer</a:t>
            </a:r>
            <a:r>
              <a:rPr lang="en-US" dirty="0"/>
              <a:t> invented LALR parsers with his PhD dissertation, called "Practical LR(k) Translators", in 1969, at MIT.”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en.wikipedia.org/wiki/LALR_parser_generator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(yet another compiler compiler</a:t>
            </a:r>
            <a:r>
              <a:rPr lang="en-US" dirty="0" smtClean="0"/>
              <a:t>), </a:t>
            </a:r>
            <a:r>
              <a:rPr lang="en-US" dirty="0"/>
              <a:t>Stephen Johnson in </a:t>
            </a:r>
            <a:r>
              <a:rPr lang="en-US" dirty="0" smtClean="0"/>
              <a:t>1975 - LALR</a:t>
            </a:r>
          </a:p>
          <a:p>
            <a:pPr lvl="1"/>
            <a:r>
              <a:rPr lang="en-US" dirty="0" smtClean="0"/>
              <a:t>Bison, Robert Corbett, 1985 – LALR, GLR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github.com/lalrpop/lalrpop</a:t>
            </a:r>
            <a:r>
              <a:rPr lang="en-US" dirty="0" smtClean="0"/>
              <a:t> for rust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www.antlr.org</a:t>
            </a:r>
            <a:r>
              <a:rPr lang="en-US" dirty="0" smtClean="0"/>
              <a:t> (GLR parser)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and understand: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Basics of LR </a:t>
            </a:r>
            <a:r>
              <a:rPr lang="en-US" dirty="0" smtClean="0"/>
              <a:t>parsing, </a:t>
            </a:r>
            <a:r>
              <a:rPr lang="en-US" dirty="0" smtClean="0"/>
              <a:t>with an example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How the LR parsing algorithm can be implemented </a:t>
            </a:r>
            <a:r>
              <a:rPr lang="en-US" dirty="0" smtClean="0"/>
              <a:t>using LR(0), with </a:t>
            </a:r>
            <a:r>
              <a:rPr lang="en-US" dirty="0" smtClean="0"/>
              <a:t>an example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What different kinds </a:t>
            </a:r>
            <a:r>
              <a:rPr lang="en-US" dirty="0" smtClean="0"/>
              <a:t>of LR </a:t>
            </a:r>
            <a:r>
              <a:rPr lang="en-US" dirty="0" smtClean="0"/>
              <a:t>implementations exist </a:t>
            </a:r>
            <a:endParaRPr lang="en-US" dirty="0" smtClean="0"/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LR parsing is used </a:t>
            </a:r>
            <a:r>
              <a:rPr lang="en-US" dirty="0" smtClean="0"/>
              <a:t>today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How I used LR parsing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79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645" y="2286000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Shameless borrowing slides from MIT: </a:t>
            </a:r>
            <a:r>
              <a:rPr lang="en-US" dirty="0">
                <a:hlinkClick r:id="rId2"/>
              </a:rPr>
              <a:t>http://cons.mit.edu/fa17/ocw/L03.pdf</a:t>
            </a:r>
            <a:endParaRPr lang="en-US" dirty="0"/>
          </a:p>
          <a:p>
            <a:pPr lvl="1"/>
            <a:r>
              <a:rPr lang="en-US" dirty="0"/>
              <a:t>Is it legal for me to do this? </a:t>
            </a:r>
            <a:r>
              <a:rPr lang="en-US" dirty="0">
                <a:hlinkClick r:id="rId3"/>
              </a:rPr>
              <a:t>https://academia.stackexchange.com/questions/56551/plagiarism-of-lecture-slides</a:t>
            </a:r>
            <a:endParaRPr lang="en-US" dirty="0"/>
          </a:p>
          <a:p>
            <a:pPr lvl="1"/>
            <a:r>
              <a:rPr lang="en-US" dirty="0"/>
              <a:t>Thanks @ Martin </a:t>
            </a:r>
            <a:r>
              <a:rPr lang="en-US" dirty="0" err="1"/>
              <a:t>Rinard</a:t>
            </a:r>
            <a:r>
              <a:rPr lang="en-US" dirty="0"/>
              <a:t> from MIT for your </a:t>
            </a:r>
            <a:r>
              <a:rPr lang="en-US" dirty="0" smtClean="0"/>
              <a:t>help, </a:t>
            </a:r>
          </a:p>
          <a:p>
            <a:r>
              <a:rPr lang="en-US" dirty="0" smtClean="0">
                <a:hlinkClick r:id="rId4"/>
              </a:rPr>
              <a:t>https://en.wikipedia.org/wiki/LR_parser#Parsing_steps</a:t>
            </a:r>
            <a:r>
              <a:rPr lang="en-US" dirty="0" smtClean="0"/>
              <a:t> (really like 40 wiki pages)</a:t>
            </a:r>
          </a:p>
          <a:p>
            <a:pPr lvl="1"/>
            <a:r>
              <a:rPr lang="en-US" dirty="0" smtClean="0"/>
              <a:t>Thanks </a:t>
            </a:r>
            <a:r>
              <a:rPr lang="en-US" dirty="0"/>
              <a:t>WIKIPEDIA for letting me use your </a:t>
            </a:r>
            <a:r>
              <a:rPr lang="en-US" dirty="0" smtClean="0"/>
              <a:t>stuff -&gt; example comes from here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en.wikipedia.org/wiki/GLR_parser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stackoverflow.com/questions/2676144/what-is-the-difference-between-lr-slr-and-lalr-parsers?noredirect=1&amp;lq=1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stackoverflow.com/questions/7378337/what-is-the-difference-between-lr0-and-slr-parsing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stackoverflow.com/questions/19663564/what-is-the-difference-between-lalr-and-lr-parsing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www.supereasyfree.com/software/simulators/compilers/principles-techniques-and-tools/parsing-simulator/download.php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from smart people (MIT)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shift/reduce algorithm</a:t>
            </a:r>
          </a:p>
          <a:p>
            <a:pPr lvl="1"/>
            <a:r>
              <a:rPr lang="en-US" dirty="0" smtClean="0"/>
              <a:t>Shift and then reduce (who could have guessed)</a:t>
            </a:r>
          </a:p>
          <a:p>
            <a:pPr lvl="1"/>
            <a:r>
              <a:rPr lang="en-US" dirty="0" smtClean="0"/>
              <a:t>Reduce -&gt; match largest possible production on RHS of stack</a:t>
            </a:r>
          </a:p>
          <a:p>
            <a:r>
              <a:rPr lang="en-US" dirty="0" smtClean="0"/>
              <a:t>Possible conflicts</a:t>
            </a:r>
          </a:p>
          <a:p>
            <a:pPr lvl="1"/>
            <a:r>
              <a:rPr lang="en-US" dirty="0" smtClean="0"/>
              <a:t>Reduce/reduce -&gt; two possible reductions at once (not a huge deal)</a:t>
            </a:r>
          </a:p>
          <a:p>
            <a:pPr lvl="1"/>
            <a:r>
              <a:rPr lang="en-US" dirty="0" smtClean="0"/>
              <a:t>Shift/reduce -&gt; possible to both shift and reduce (huge deal)</a:t>
            </a:r>
          </a:p>
          <a:p>
            <a:r>
              <a:rPr lang="en-US" dirty="0" smtClean="0"/>
              <a:t>Still a lot left unanswered</a:t>
            </a:r>
          </a:p>
          <a:p>
            <a:pPr lvl="1"/>
            <a:r>
              <a:rPr lang="en-US" dirty="0" smtClean="0"/>
              <a:t>How to translate grammar into a parser</a:t>
            </a:r>
          </a:p>
          <a:p>
            <a:pPr lvl="1"/>
            <a:r>
              <a:rPr lang="en-US" dirty="0"/>
              <a:t>How to resolve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LR </a:t>
            </a:r>
            <a:r>
              <a:rPr lang="en-US" dirty="0"/>
              <a:t>vs LALR vs GLR vs </a:t>
            </a:r>
            <a:r>
              <a:rPr lang="en-US" dirty="0" smtClean="0"/>
              <a:t>SLR</a:t>
            </a:r>
          </a:p>
        </p:txBody>
      </p:sp>
    </p:spTree>
    <p:extLst>
      <p:ext uri="{BB962C8B-B14F-4D97-AF65-F5344CB8AC3E}">
        <p14:creationId xmlns:p14="http://schemas.microsoft.com/office/powerpoint/2010/main" val="22559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translate grammar into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parser “know” whether to shift or reduce?</a:t>
            </a:r>
          </a:p>
          <a:p>
            <a:pPr lvl="1"/>
            <a:r>
              <a:rPr lang="en-US" dirty="0" smtClean="0"/>
              <a:t>Create a Parse Table</a:t>
            </a:r>
          </a:p>
          <a:p>
            <a:pPr lvl="1"/>
            <a:r>
              <a:rPr lang="en-US" dirty="0" smtClean="0"/>
              <a:t>Has the intersection of every possible </a:t>
            </a:r>
            <a:r>
              <a:rPr lang="en-US" b="1" dirty="0" smtClean="0"/>
              <a:t>valid </a:t>
            </a:r>
            <a:r>
              <a:rPr lang="en-US" dirty="0" smtClean="0"/>
              <a:t>stack state to every possible next token</a:t>
            </a:r>
          </a:p>
          <a:p>
            <a:r>
              <a:rPr lang="en-US" dirty="0" smtClean="0"/>
              <a:t>Isn’t that a whole bunch of stuff?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We will get to that  </a:t>
            </a:r>
          </a:p>
          <a:p>
            <a:pPr lvl="1"/>
            <a:r>
              <a:rPr lang="en-US" dirty="0" smtClean="0"/>
              <a:t>Hold your horses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translate grammar into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parser “know” whether to shift/reduce/error?</a:t>
            </a:r>
          </a:p>
          <a:p>
            <a:pPr lvl="1"/>
            <a:r>
              <a:rPr lang="en-US" dirty="0" smtClean="0"/>
              <a:t>Maintain state stack</a:t>
            </a:r>
          </a:p>
          <a:p>
            <a:pPr lvl="1"/>
            <a:r>
              <a:rPr lang="en-US" dirty="0" smtClean="0"/>
              <a:t>Look at next token</a:t>
            </a:r>
          </a:p>
          <a:p>
            <a:pPr lvl="2"/>
            <a:r>
              <a:rPr lang="en-US" dirty="0" smtClean="0"/>
              <a:t>If corresponding action exists, do it</a:t>
            </a:r>
          </a:p>
          <a:p>
            <a:pPr lvl="2"/>
            <a:r>
              <a:rPr lang="en-US" dirty="0" smtClean="0"/>
              <a:t>Use GOTO if specified for reduction</a:t>
            </a:r>
          </a:p>
          <a:p>
            <a:pPr lvl="2"/>
            <a:r>
              <a:rPr lang="en-US" dirty="0" smtClean="0"/>
              <a:t>Else, ERROR</a:t>
            </a:r>
          </a:p>
          <a:p>
            <a:pPr lvl="1"/>
            <a:r>
              <a:rPr lang="en-US" dirty="0" smtClean="0"/>
              <a:t>Table can be procedurally generated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29" y="2743379"/>
            <a:ext cx="3948412" cy="3295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44" y="4391204"/>
            <a:ext cx="1695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translate grammar into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dirty="0" smtClean="0"/>
              <a:t>Example: 1 + 1</a:t>
            </a:r>
          </a:p>
          <a:p>
            <a:pPr marL="128016" lvl="1" indent="0">
              <a:buNone/>
            </a:pPr>
            <a:r>
              <a:rPr lang="en-US" dirty="0" smtClean="0"/>
              <a:t>STACK   (tokens would not actually be there):</a:t>
            </a:r>
          </a:p>
          <a:p>
            <a:pPr marL="128016" lvl="1" indent="0">
              <a:buNone/>
            </a:pPr>
            <a:r>
              <a:rPr lang="en-US" dirty="0" smtClean="0"/>
              <a:t>[</a:t>
            </a:r>
            <a:r>
              <a:rPr lang="en-US" b="1" dirty="0"/>
              <a:t>0</a:t>
            </a:r>
            <a:r>
              <a:rPr lang="en-US" dirty="0" smtClean="0"/>
              <a:t>]	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'1' </a:t>
            </a:r>
            <a:r>
              <a:rPr lang="en-US" b="1" dirty="0"/>
              <a:t>2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B </a:t>
            </a:r>
            <a:r>
              <a:rPr lang="en-US" b="1" dirty="0"/>
              <a:t>4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E </a:t>
            </a:r>
            <a:r>
              <a:rPr lang="en-US" b="1" dirty="0"/>
              <a:t>3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E </a:t>
            </a:r>
            <a:r>
              <a:rPr lang="en-US" b="1" dirty="0"/>
              <a:t>3</a:t>
            </a:r>
            <a:r>
              <a:rPr lang="en-US" dirty="0"/>
              <a:t> '+' </a:t>
            </a:r>
            <a:r>
              <a:rPr lang="en-US" b="1" dirty="0"/>
              <a:t>6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E </a:t>
            </a:r>
            <a:r>
              <a:rPr lang="en-US" b="1" dirty="0"/>
              <a:t>3</a:t>
            </a:r>
            <a:r>
              <a:rPr lang="en-US" dirty="0"/>
              <a:t> '+' </a:t>
            </a:r>
            <a:r>
              <a:rPr lang="en-US" b="1" dirty="0"/>
              <a:t>6</a:t>
            </a:r>
            <a:r>
              <a:rPr lang="en-US" dirty="0"/>
              <a:t> '1' </a:t>
            </a:r>
            <a:r>
              <a:rPr lang="en-US" b="1" dirty="0"/>
              <a:t>2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E </a:t>
            </a:r>
            <a:r>
              <a:rPr lang="en-US" b="1" dirty="0"/>
              <a:t>3</a:t>
            </a:r>
            <a:r>
              <a:rPr lang="en-US" dirty="0"/>
              <a:t> '+' </a:t>
            </a:r>
            <a:r>
              <a:rPr lang="en-US" b="1" dirty="0"/>
              <a:t>6</a:t>
            </a:r>
            <a:r>
              <a:rPr lang="en-US" dirty="0"/>
              <a:t> B </a:t>
            </a:r>
            <a:r>
              <a:rPr lang="en-US" b="1" dirty="0"/>
              <a:t>8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 E </a:t>
            </a:r>
            <a:r>
              <a:rPr lang="en-US" b="1" dirty="0"/>
              <a:t>3</a:t>
            </a:r>
            <a:r>
              <a:rPr lang="en-US" dirty="0" smtClean="0"/>
              <a:t>]</a:t>
            </a:r>
          </a:p>
          <a:p>
            <a:pPr marL="128016" lvl="1" indent="0">
              <a:buNone/>
            </a:pPr>
            <a:r>
              <a:rPr lang="en-US" dirty="0"/>
              <a:t>[</a:t>
            </a:r>
            <a:r>
              <a:rPr lang="en-US" b="1" dirty="0"/>
              <a:t>0</a:t>
            </a:r>
            <a:r>
              <a:rPr lang="en-US" dirty="0"/>
              <a:t>]</a:t>
            </a:r>
          </a:p>
          <a:p>
            <a:pPr marL="128016" lvl="1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76" y="2042059"/>
            <a:ext cx="3948412" cy="3295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79" y="4149664"/>
            <a:ext cx="1695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when I said we’ll get </a:t>
            </a:r>
            <a:r>
              <a:rPr lang="en-US" dirty="0" smtClean="0"/>
              <a:t>to it (the large parse tables)</a:t>
            </a:r>
            <a:endParaRPr lang="en-US" dirty="0" smtClean="0"/>
          </a:p>
          <a:p>
            <a:r>
              <a:rPr lang="en-US" dirty="0" smtClean="0"/>
              <a:t>LR parses have an easier, more explicit, faster </a:t>
            </a:r>
            <a:r>
              <a:rPr lang="en-US" i="1" dirty="0" smtClean="0"/>
              <a:t>algorithm</a:t>
            </a:r>
            <a:r>
              <a:rPr lang="en-US" dirty="0" smtClean="0"/>
              <a:t> than LL parsers</a:t>
            </a:r>
          </a:p>
          <a:p>
            <a:pPr lvl="1"/>
            <a:r>
              <a:rPr lang="en-US" dirty="0" smtClean="0"/>
              <a:t>My algorithm </a:t>
            </a:r>
            <a:r>
              <a:rPr lang="en-US" dirty="0" smtClean="0"/>
              <a:t>on its own is </a:t>
            </a:r>
            <a:r>
              <a:rPr lang="en-US" dirty="0" smtClean="0"/>
              <a:t>only 50 lines</a:t>
            </a:r>
          </a:p>
          <a:p>
            <a:r>
              <a:rPr lang="en-US" dirty="0" smtClean="0"/>
              <a:t>LR parsers require much more </a:t>
            </a:r>
            <a:r>
              <a:rPr lang="en-US" i="1" dirty="0"/>
              <a:t>i</a:t>
            </a:r>
            <a:r>
              <a:rPr lang="en-US" i="1" dirty="0" smtClean="0"/>
              <a:t>nfrastructure</a:t>
            </a:r>
            <a:r>
              <a:rPr lang="en-US" dirty="0" smtClean="0"/>
              <a:t> than LL parsers</a:t>
            </a:r>
          </a:p>
          <a:p>
            <a:pPr lvl="1"/>
            <a:r>
              <a:rPr lang="en-US" dirty="0" smtClean="0"/>
              <a:t>My parse table is something like 200 lines</a:t>
            </a:r>
          </a:p>
          <a:p>
            <a:r>
              <a:rPr lang="en-US" dirty="0" smtClean="0"/>
              <a:t>Classic case of memory vs complexity</a:t>
            </a:r>
          </a:p>
          <a:p>
            <a:pPr lvl="1"/>
            <a:r>
              <a:rPr lang="en-US" dirty="0" smtClean="0"/>
              <a:t>For y=x^2: would you rather have a table of all possible y for any x?</a:t>
            </a:r>
          </a:p>
          <a:p>
            <a:pPr lvl="1"/>
            <a:r>
              <a:rPr lang="en-US" dirty="0" smtClean="0"/>
              <a:t>Or a function that calculates y given any x?</a:t>
            </a:r>
          </a:p>
          <a:p>
            <a:r>
              <a:rPr lang="en-US" dirty="0" smtClean="0"/>
              <a:t>LR parsers are guaranteed </a:t>
            </a:r>
            <a:r>
              <a:rPr lang="en-US" i="1" dirty="0" smtClean="0"/>
              <a:t>linear time</a:t>
            </a:r>
            <a:r>
              <a:rPr lang="en-US" dirty="0" smtClean="0"/>
              <a:t> compared to LL parsers</a:t>
            </a:r>
          </a:p>
          <a:p>
            <a:pPr lvl="1"/>
            <a:r>
              <a:rPr lang="en-US" dirty="0" smtClean="0"/>
              <a:t>Unsure about complexity for LL, </a:t>
            </a:r>
            <a:r>
              <a:rPr lang="en-US" dirty="0" err="1" smtClean="0"/>
              <a:t>Wilsey</a:t>
            </a:r>
            <a:r>
              <a:rPr lang="en-US" dirty="0" smtClean="0"/>
              <a:t> mentioned advancements, idk, it </a:t>
            </a:r>
            <a:r>
              <a:rPr lang="en-US" dirty="0" smtClean="0"/>
              <a:t>depends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6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I choose LR parsing?</a:t>
            </a:r>
          </a:p>
          <a:p>
            <a:pPr lvl="1"/>
            <a:r>
              <a:rPr lang="en-US" dirty="0" smtClean="0"/>
              <a:t>Previously spent an inordinate amount of time understanding </a:t>
            </a:r>
            <a:r>
              <a:rPr lang="en-US" dirty="0" err="1" smtClean="0"/>
              <a:t>yacc</a:t>
            </a:r>
            <a:endParaRPr lang="en-US" dirty="0" smtClean="0"/>
          </a:p>
          <a:p>
            <a:pPr lvl="1"/>
            <a:r>
              <a:rPr lang="en-US" dirty="0" smtClean="0"/>
              <a:t>Did not like the idea of backtracking</a:t>
            </a:r>
          </a:p>
          <a:p>
            <a:pPr lvl="1"/>
            <a:r>
              <a:rPr lang="en-US" dirty="0" smtClean="0"/>
              <a:t>Made the grammar more human readable (to me)</a:t>
            </a:r>
          </a:p>
          <a:p>
            <a:pPr lvl="1"/>
            <a:r>
              <a:rPr lang="en-US" dirty="0" smtClean="0"/>
              <a:t>Less coding, I am lazy, mostly just making the parse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1192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Tw Cen MT</vt:lpstr>
      <vt:lpstr>Tw Cen MT Condensed</vt:lpstr>
      <vt:lpstr>Wingdings</vt:lpstr>
      <vt:lpstr>Wingdings 3</vt:lpstr>
      <vt:lpstr>Integral</vt:lpstr>
      <vt:lpstr>LR Parsing intro</vt:lpstr>
      <vt:lpstr>My goals for today</vt:lpstr>
      <vt:lpstr>Helpful links</vt:lpstr>
      <vt:lpstr>What did we learn from smart people (MIT)</vt:lpstr>
      <vt:lpstr>How to translate grammar into a parser</vt:lpstr>
      <vt:lpstr>How to translate grammar into a parser</vt:lpstr>
      <vt:lpstr>How to translate grammar into a parser</vt:lpstr>
      <vt:lpstr>Notes and recap</vt:lpstr>
      <vt:lpstr>sidenote</vt:lpstr>
      <vt:lpstr>The next step: how to resolve conflicts</vt:lpstr>
      <vt:lpstr>LR vs LALR vs GLR vs SLR VS LR(1) Vs LALR(7)…</vt:lpstr>
      <vt:lpstr>Parser types overview</vt:lpstr>
      <vt:lpstr>Ok, so how does SLR(1) work</vt:lpstr>
      <vt:lpstr>SLR Parser notes </vt:lpstr>
      <vt:lpstr>LALR, LR(1)</vt:lpstr>
      <vt:lpstr>LALR, LR(1)</vt:lpstr>
      <vt:lpstr>GLR parser</vt:lpstr>
      <vt:lpstr>LR parsers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</dc:creator>
  <cp:lastModifiedBy>Michael S</cp:lastModifiedBy>
  <cp:revision>204</cp:revision>
  <dcterms:created xsi:type="dcterms:W3CDTF">2018-02-11T19:42:34Z</dcterms:created>
  <dcterms:modified xsi:type="dcterms:W3CDTF">2018-02-15T03:54:42Z</dcterms:modified>
</cp:coreProperties>
</file>