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4" r:id="rId7"/>
    <p:sldId id="260" r:id="rId8"/>
    <p:sldId id="262" r:id="rId9"/>
    <p:sldId id="263" r:id="rId10"/>
    <p:sldId id="265" r:id="rId11"/>
    <p:sldId id="266" r:id="rId12"/>
    <p:sldId id="267" r:id="rId13"/>
    <p:sldId id="273" r:id="rId14"/>
    <p:sldId id="275" r:id="rId15"/>
    <p:sldId id="268" r:id="rId16"/>
    <p:sldId id="269" r:id="rId17"/>
    <p:sldId id="276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63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0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2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4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6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5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3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9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66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ro.umontreal.ca/~pift6266/H10/notes/mlintro.html" TargetMode="External"/><Relationship Id="rId2" Type="http://schemas.openxmlformats.org/officeDocument/2006/relationships/hyperlink" Target="http://neuralnetworksanddeeplearning.com/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35A0-21DA-469D-88B3-705E6162D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Yet Another Neural Network Intro (YANNI)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550C4-3AC1-48E5-8248-6C870F33F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Or is it laurel?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By Michael Santacroce</a:t>
            </a:r>
          </a:p>
        </p:txBody>
      </p:sp>
    </p:spTree>
    <p:extLst>
      <p:ext uri="{BB962C8B-B14F-4D97-AF65-F5344CB8AC3E}">
        <p14:creationId xmlns:p14="http://schemas.microsoft.com/office/powerpoint/2010/main" val="228493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Let me introduce you to: step function</a:t>
            </a:r>
          </a:p>
          <a:p>
            <a:pPr marL="0" indent="0">
              <a:buNone/>
            </a:pPr>
            <a:r>
              <a:rPr lang="en-US" dirty="0"/>
              <a:t>if (x &lt; 0): </a:t>
            </a:r>
          </a:p>
          <a:p>
            <a:pPr marL="0" indent="0">
              <a:buNone/>
            </a:pPr>
            <a:r>
              <a:rPr lang="en-US" dirty="0"/>
              <a:t>	return 0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return 1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does this help us?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 </a:t>
            </a:r>
            <a:r>
              <a:rPr lang="en-US" b="1" dirty="0"/>
              <a:t>negative numbers become 0, </a:t>
            </a:r>
            <a:r>
              <a:rPr lang="en-US" dirty="0"/>
              <a:t>all </a:t>
            </a:r>
            <a:r>
              <a:rPr lang="en-US" b="1" dirty="0"/>
              <a:t>positive numbers become 1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192E4D-DE3D-4C37-BAF0-4CCBD9751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316" y="1902766"/>
            <a:ext cx="4405636" cy="396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3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Tadaa</a:t>
            </a:r>
            <a:r>
              <a:rPr lang="en-US" dirty="0"/>
              <a:t>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So, how does this all relate to neural nets?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Surprise: </a:t>
            </a:r>
            <a:r>
              <a:rPr lang="en-US" dirty="0"/>
              <a:t>we just built one!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3207F-A05E-4E9B-AAE6-AD53DA0E6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379" y="1737360"/>
            <a:ext cx="4841882" cy="435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15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Tadaa</a:t>
            </a:r>
            <a:r>
              <a:rPr lang="en-US" dirty="0"/>
              <a:t>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So, how does this all relate to neural nets?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Surprise: </a:t>
            </a:r>
            <a:r>
              <a:rPr lang="en-US" dirty="0"/>
              <a:t>we just built one!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Well, one neuron anyway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CF19B-9D29-4B6C-A175-9F63E1346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5339"/>
            <a:ext cx="4867275" cy="2724150"/>
          </a:xfrm>
          <a:prstGeom prst="rect">
            <a:avLst/>
          </a:prstGeom>
        </p:spPr>
      </p:pic>
      <p:pic>
        <p:nvPicPr>
          <p:cNvPr id="2050" name="Picture 2" descr="Image result for sigma symbol">
            <a:extLst>
              <a:ext uri="{FF2B5EF4-FFF2-40B4-BE49-F238E27FC236}">
                <a16:creationId xmlns:a16="http://schemas.microsoft.com/office/drawing/2014/main" id="{7180D5F2-6A4E-47E8-A82F-EBC2D675B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964" y="3826276"/>
            <a:ext cx="408373" cy="51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95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f(x1, x2) = 1.4*x1 + 1.4*x2 – 1.5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Issue: Outputs infinite range of numbers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But: class 0 outputs are negative, class 1 outputs are positive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CF19B-9D29-4B6C-A175-9F63E1346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45970" b="-2767"/>
          <a:stretch/>
        </p:blipFill>
        <p:spPr>
          <a:xfrm>
            <a:off x="7622959" y="1879091"/>
            <a:ext cx="1858391" cy="1978323"/>
          </a:xfrm>
          <a:prstGeom prst="rect">
            <a:avLst/>
          </a:prstGeom>
        </p:spPr>
      </p:pic>
      <p:pic>
        <p:nvPicPr>
          <p:cNvPr id="2050" name="Picture 2" descr="Image result for sigma symbol">
            <a:extLst>
              <a:ext uri="{FF2B5EF4-FFF2-40B4-BE49-F238E27FC236}">
                <a16:creationId xmlns:a16="http://schemas.microsoft.com/office/drawing/2014/main" id="{7180D5F2-6A4E-47E8-A82F-EBC2D675B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471" y="2805344"/>
            <a:ext cx="291188" cy="36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96AB34-E612-4876-9AEB-83069FCC2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038" y="3232236"/>
            <a:ext cx="3786669" cy="34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96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Step function turns output into 1 or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CF19B-9D29-4B6C-A175-9F63E1346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89" t="1" r="-8232" b="-2767"/>
          <a:stretch/>
        </p:blipFill>
        <p:spPr>
          <a:xfrm>
            <a:off x="9328659" y="1879091"/>
            <a:ext cx="2017003" cy="1978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66B68E-EE9B-4679-A73A-CD0733E1B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751" y="2538641"/>
            <a:ext cx="3819710" cy="343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16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Let’s look at a more complex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None line no longer 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is the XOR problem and is famous for proving neural networks as a nonlinear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many neurons can we use to solve this problem?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27839D-7251-438A-B0F3-067ED69B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805" y="1979720"/>
            <a:ext cx="4538915" cy="408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92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</a:t>
            </a:r>
            <a:r>
              <a:rPr lang="en-US" b="1" dirty="0"/>
              <a:t>each neuron </a:t>
            </a:r>
            <a:r>
              <a:rPr lang="en-US" dirty="0"/>
              <a:t>draws exactly </a:t>
            </a:r>
            <a:r>
              <a:rPr lang="en-US" b="1" dirty="0"/>
              <a:t>one line</a:t>
            </a:r>
            <a:r>
              <a:rPr lang="en-US" dirty="0"/>
              <a:t>, then the picture to the right requires </a:t>
            </a:r>
            <a:r>
              <a:rPr lang="en-US" b="1" dirty="0"/>
              <a:t>two neurons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But again, this doesn’t solve our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just have two neurons that each give an output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 solve, we need a </a:t>
            </a:r>
            <a:r>
              <a:rPr lang="en-US" b="1" dirty="0"/>
              <a:t>third neuron </a:t>
            </a:r>
            <a:r>
              <a:rPr lang="en-US" dirty="0"/>
              <a:t>that takes the output of the first two and gives the final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is how we get </a:t>
            </a:r>
            <a:r>
              <a:rPr lang="en-US" b="1" dirty="0"/>
              <a:t>networks </a:t>
            </a:r>
            <a:r>
              <a:rPr lang="en-US" dirty="0"/>
              <a:t>from neurons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D3A1E-284C-427F-8EA7-7933B173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374" y="2182502"/>
            <a:ext cx="4094918" cy="368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60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is what the output of the 3-neuron network looks like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C07CA8-ED83-4129-BEE7-9E1F835FC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497" y="1994466"/>
            <a:ext cx="4583189" cy="4126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B04A8-ED80-4261-B946-65CE01A95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089198"/>
            <a:ext cx="4543609" cy="203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0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Let’s look at a final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was a problem on an exam I had (in a 6000 level class) (most people got it wrong)!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Imagine we have a robot and we want to build a neural net with one output, whether or not it is inside the box to the 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know P1, P2, P3, P4, the coordinates of the box, and of course the coordinates of the robot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How many neurons do we need, and what does the network look like?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12CE9F-89CE-4EEA-80C7-AE957562E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803" y="2485012"/>
            <a:ext cx="2575783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77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5 neurons: one for each “line”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One final neuron to wrap it all up!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DD8D7-3411-4B29-B1B0-89D77770B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573" y="3099393"/>
            <a:ext cx="3517176" cy="24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3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1FB3-0845-45DD-9E58-F198A642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talk about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FFC8E-95BE-4C4B-8282-1F9876D6F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How do neural nets work?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Interactive: how can I get started with neural nets?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Note: if you have learned about nets before, pay attention – I’ll have questions for you!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Resources (what I learned with):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 http://neuralnetworksanddeeplearning.com/index.html</a:t>
            </a:r>
            <a:r>
              <a:rPr lang="en-US" dirty="0"/>
              <a:t> (free </a:t>
            </a:r>
            <a:r>
              <a:rPr lang="en-US" dirty="0" err="1"/>
              <a:t>ebook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 http://www.iro.umontreal.ca/~pift6266/H10/notes/mlintro.html</a:t>
            </a:r>
            <a:r>
              <a:rPr lang="en-US" dirty="0"/>
              <a:t> (more math heavy. Note Theano is dead)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Intelligent Systems, Intelligent Data Analysis, Deep Learning, Machine Learning… </a:t>
            </a:r>
          </a:p>
        </p:txBody>
      </p:sp>
    </p:spTree>
    <p:extLst>
      <p:ext uri="{BB962C8B-B14F-4D97-AF65-F5344CB8AC3E}">
        <p14:creationId xmlns:p14="http://schemas.microsoft.com/office/powerpoint/2010/main" val="2942710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942712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 how do we find the weights for the network?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Weeeellll</a:t>
            </a:r>
            <a:r>
              <a:rPr lang="en-US" dirty="0"/>
              <a:t>…. (from first link)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It’s why we need big GPUs and big </a:t>
            </a:r>
            <a:r>
              <a:rPr lang="en-US" dirty="0" err="1"/>
              <a:t>datas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 strongly encourage you all to read the book, but we don’t have time today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 now, let’s do a short demo on how to use </a:t>
            </a:r>
            <a:r>
              <a:rPr lang="en-US" dirty="0" err="1"/>
              <a:t>Keras</a:t>
            </a:r>
            <a:r>
              <a:rPr lang="en-US" dirty="0"/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AF14B-B837-4BED-91AA-37947BCE1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89" y="2680947"/>
            <a:ext cx="4687132" cy="252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2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1FB3-0845-45DD-9E58-F198A642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FFC8E-95BE-4C4B-8282-1F9876D6F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5</a:t>
            </a:r>
            <a:r>
              <a:rPr lang="en-US" baseline="30000" dirty="0"/>
              <a:t>th</a:t>
            </a:r>
            <a:r>
              <a:rPr lang="en-US" dirty="0"/>
              <a:t> year ACCEND MSc </a:t>
            </a:r>
            <a:r>
              <a:rPr lang="en-US" dirty="0" err="1"/>
              <a:t>CompE</a:t>
            </a:r>
            <a:r>
              <a:rPr lang="en-US" dirty="0"/>
              <a:t> and BS </a:t>
            </a:r>
            <a:r>
              <a:rPr lang="en-US" dirty="0" err="1"/>
              <a:t>CompE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Thesis: Neural Networks for malware detection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Goal is to create a malware-detecting model and deploy it to FPGA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I enjoy applied mathematics and neural nets are just that!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7BBAA-8B5D-4286-873B-D0021838C8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64"/>
          <a:stretch/>
        </p:blipFill>
        <p:spPr>
          <a:xfrm>
            <a:off x="393922" y="4596521"/>
            <a:ext cx="7267505" cy="13809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843343-049B-4B21-B1DF-A864B9652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44" y="3429000"/>
            <a:ext cx="5570908" cy="198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8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19F8-E8B3-4EE9-8B72-F63DDA6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important to know how NNs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32EF-1DCD-42C8-B56F-222FF65C3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49749" cy="402336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Neural networks are </a:t>
            </a:r>
            <a:r>
              <a:rPr lang="en-US" b="1" dirty="0"/>
              <a:t>not</a:t>
            </a:r>
            <a:r>
              <a:rPr lang="en-US" dirty="0"/>
              <a:t> a plug-and-chug solution to any problem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Poor understanding of the fundamentals leads to: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Inefficient designs that waste time and resources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Models that say they work but really don’t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Media claiming that </a:t>
            </a:r>
            <a:r>
              <a:rPr lang="en-US" dirty="0" err="1"/>
              <a:t>Zuckerburg</a:t>
            </a:r>
            <a:r>
              <a:rPr lang="en-US" dirty="0"/>
              <a:t> has made artificial consciousness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Embarrassing yourself in front of your friends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Neural network math is more than boring algebra and memorization!</a:t>
            </a:r>
          </a:p>
        </p:txBody>
      </p:sp>
      <p:pic>
        <p:nvPicPr>
          <p:cNvPr id="1026" name="Picture 2" descr="Google, Life, and Starter Packs: AI &quot;expert&quot; starterpack&#10; fgHE Futureof Life Institute OpenAI&#10; UTUROLOGY&#10; POO&#10; GHOST SHELL&#10; r/ELI5&#10; Google DeepMind&#10; THI&#10; &quot;In 5 years 99% of jobs will&#10; be replaced by A.I.&quot;&#10; Boston Dynamics&#10; ex macHina&#10; &quot;The singularity&#10; is near&quot;&#10; Joanna J Bryson&#10; @j2bryson.-randomly retweets her&#10; Superintelligence: Science or Fiction? | Elon Musk &amp; Other Great Minds&#10; 331,056 views&#10; WESTWORLD&#10; &quot;Deep learning algorithms&quot;">
            <a:extLst>
              <a:ext uri="{FF2B5EF4-FFF2-40B4-BE49-F238E27FC236}">
                <a16:creationId xmlns:a16="http://schemas.microsoft.com/office/drawing/2014/main" id="{DE6C0D42-193D-4FCA-BF26-2E6D6161D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8"/>
          <a:stretch/>
        </p:blipFill>
        <p:spPr bwMode="auto">
          <a:xfrm>
            <a:off x="6845940" y="1737360"/>
            <a:ext cx="5138913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77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the following problem: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Two inputs, X1 and X2, with class labels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can we make a function that returns 1 for class 1 and 0 for class 0?</a:t>
            </a:r>
          </a:p>
          <a:p>
            <a:endParaRPr lang="en-US" dirty="0"/>
          </a:p>
          <a:p>
            <a:r>
              <a:rPr lang="en-US" dirty="0"/>
              <a:t>(all plots made with </a:t>
            </a:r>
            <a:r>
              <a:rPr lang="en-US" dirty="0" err="1"/>
              <a:t>matlab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AA35FD-307B-4360-AEBA-08710C2D9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668" y="1942729"/>
            <a:ext cx="4361247" cy="39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9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think about one step at a time: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is the </a:t>
            </a:r>
            <a:r>
              <a:rPr lang="en-US" b="1" dirty="0"/>
              <a:t>simplest </a:t>
            </a:r>
            <a:r>
              <a:rPr lang="en-US" dirty="0"/>
              <a:t>way to separate the space that contains class one and the space that separates class two?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AA35FD-307B-4360-AEBA-08710C2D9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668" y="1942729"/>
            <a:ext cx="4361247" cy="39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about a line?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call anything below the line 0, anything above 1. Easy!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This line was drawn with f(x) = -x + 1.5 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doesn’t help us much… what we want is in </a:t>
            </a:r>
            <a:r>
              <a:rPr lang="en-US" b="1" dirty="0"/>
              <a:t>three dimensions: </a:t>
            </a:r>
            <a:r>
              <a:rPr lang="en-US" dirty="0"/>
              <a:t>X1, X2 and a function F(X1, X2)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 how do we take this line and get two classes from it?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562101-829C-441C-B275-33C000C5C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237" y="1876046"/>
            <a:ext cx="4680843" cy="42140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64E841-B0A3-4F8F-A9E0-7A30CA01FB01}"/>
              </a:ext>
            </a:extLst>
          </p:cNvPr>
          <p:cNvSpPr txBox="1"/>
          <p:nvPr/>
        </p:nvSpPr>
        <p:spPr>
          <a:xfrm>
            <a:off x="9579005" y="2988647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1 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B81B6C-792C-46C6-BE29-55EDEC92EA82}"/>
              </a:ext>
            </a:extLst>
          </p:cNvPr>
          <p:cNvSpPr txBox="1"/>
          <p:nvPr/>
        </p:nvSpPr>
        <p:spPr>
          <a:xfrm>
            <a:off x="7953298" y="3896909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0 space</a:t>
            </a:r>
          </a:p>
        </p:txBody>
      </p:sp>
    </p:spTree>
    <p:extLst>
      <p:ext uri="{BB962C8B-B14F-4D97-AF65-F5344CB8AC3E}">
        <p14:creationId xmlns:p14="http://schemas.microsoft.com/office/powerpoint/2010/main" val="259032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Here is how we can view the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Let’s instead make a </a:t>
            </a:r>
            <a:r>
              <a:rPr lang="en-US" b="1" dirty="0"/>
              <a:t>plane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C44A6-7615-4FB0-9B0E-7D563BBB4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949" y="1965176"/>
            <a:ext cx="4657248" cy="419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6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With some fiddling around, we can get an equation for a plane that separates the points again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f(x1, x2) = 1.4*x1 + 1.4*x2 – 1.5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makes sense if you think about it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is almost helpful, but we don’t have two classes… we have infinite outputs for infinite inputs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Notice: f(x) is </a:t>
            </a:r>
            <a:r>
              <a:rPr lang="en-US" b="1" dirty="0"/>
              <a:t>negative</a:t>
            </a:r>
            <a:r>
              <a:rPr lang="en-US" dirty="0"/>
              <a:t> for all class 0 points, and it is </a:t>
            </a:r>
            <a:r>
              <a:rPr lang="en-US" b="1" dirty="0"/>
              <a:t>positive</a:t>
            </a:r>
            <a:r>
              <a:rPr lang="en-US" dirty="0"/>
              <a:t> for all class 1 points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E81E8B-6D80-4225-B170-617B23CCF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653" y="1845734"/>
            <a:ext cx="4592067" cy="413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023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192</TotalTime>
  <Words>1022</Words>
  <Application>Microsoft Office PowerPoint</Application>
  <PresentationFormat>Widescreen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Retrospect</vt:lpstr>
      <vt:lpstr>Yet Another Neural Network Intro (YANNI)</vt:lpstr>
      <vt:lpstr>What will we talk about today?</vt:lpstr>
      <vt:lpstr>Who am I?</vt:lpstr>
      <vt:lpstr>Why is it important to know how NNs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Yet Another Neural Network Intro (YANNI)</dc:title>
  <dc:creator>Michael Santacroce</dc:creator>
  <cp:lastModifiedBy>Michael Santacroce</cp:lastModifiedBy>
  <cp:revision>114</cp:revision>
  <dcterms:created xsi:type="dcterms:W3CDTF">2019-01-21T23:35:50Z</dcterms:created>
  <dcterms:modified xsi:type="dcterms:W3CDTF">2019-01-23T22:35:24Z</dcterms:modified>
</cp:coreProperties>
</file>