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2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bg2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bg2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bg2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bg2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bg2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bg2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bg2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bg2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bg2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72" autoAdjust="0"/>
  </p:normalViewPr>
  <p:slideViewPr>
    <p:cSldViewPr snapToGrid="0">
      <p:cViewPr varScale="1">
        <p:scale>
          <a:sx n="110" d="100"/>
          <a:sy n="110" d="100"/>
        </p:scale>
        <p:origin x="12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>
  <p:cSld name="Title Slid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1726B444-300A-7EF0-1FF3-1C4437C6C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501" y="2420566"/>
            <a:ext cx="7584991" cy="669616"/>
          </a:xfrm>
          <a:prstGeom prst="rect">
            <a:avLst/>
          </a:prstGeom>
        </p:spPr>
        <p:txBody>
          <a:bodyPr/>
          <a:lstStyle>
            <a:lvl1pPr algn="ctr">
              <a:defRPr sz="3323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Deck Name</a:t>
            </a:r>
          </a:p>
        </p:txBody>
      </p:sp>
      <p:sp>
        <p:nvSpPr>
          <p:cNvPr id="4" name="Titolo 9">
            <a:extLst>
              <a:ext uri="{FF2B5EF4-FFF2-40B4-BE49-F238E27FC236}">
                <a16:creationId xmlns:a16="http://schemas.microsoft.com/office/drawing/2014/main" id="{10797AD1-56E9-DA8B-F4A0-15F85702F331}"/>
              </a:ext>
            </a:extLst>
          </p:cNvPr>
          <p:cNvSpPr txBox="1">
            <a:spLocks/>
          </p:cNvSpPr>
          <p:nvPr/>
        </p:nvSpPr>
        <p:spPr>
          <a:xfrm>
            <a:off x="2383570" y="4242063"/>
            <a:ext cx="4376856" cy="100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2" tIns="42185" rIns="84392" bIns="4218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rgbClr val="FF0000"/>
                </a:solidFill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algn="ctr" fontAlgn="auto"/>
            <a:r>
              <a:rPr lang="it-IT" sz="1662" b="0" kern="0" dirty="0">
                <a:solidFill>
                  <a:schemeClr val="tx1"/>
                </a:solidFill>
              </a:rPr>
              <a:t>Martino Trevisan</a:t>
            </a:r>
          </a:p>
          <a:p>
            <a:pPr algn="ctr" fontAlgn="auto"/>
            <a:r>
              <a:rPr lang="it-IT" sz="1662" b="0" kern="0" dirty="0">
                <a:solidFill>
                  <a:schemeClr val="tx1"/>
                </a:solidFill>
              </a:rPr>
              <a:t>Università di Trieste</a:t>
            </a:r>
          </a:p>
          <a:p>
            <a:pPr algn="ctr" fontAlgn="auto"/>
            <a:r>
              <a:rPr lang="it-IT" sz="1662" b="0" kern="0" dirty="0">
                <a:solidFill>
                  <a:schemeClr val="tx1"/>
                </a:solidFill>
              </a:rPr>
              <a:t>Dipartimento di Ingegneria e Architettura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E38B5E6-3E80-46E3-7C13-82967F8CF09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80041" y="5625967"/>
            <a:ext cx="783917" cy="849243"/>
          </a:xfrm>
          <a:prstGeom prst="rect">
            <a:avLst/>
          </a:prstGeom>
        </p:spPr>
      </p:pic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C84DC712-FF08-C16C-BEEA-8E5DC296FB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9501" y="1417061"/>
            <a:ext cx="7584991" cy="620712"/>
          </a:xfrm>
          <a:prstGeom prst="rect">
            <a:avLst/>
          </a:prstGeom>
        </p:spPr>
        <p:txBody>
          <a:bodyPr/>
          <a:lstStyle>
            <a:lvl1pPr marL="23447" indent="0" algn="ctr">
              <a:buNone/>
              <a:defRPr sz="2215" b="1">
                <a:solidFill>
                  <a:srgbClr val="C00000"/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Series Name</a:t>
            </a:r>
          </a:p>
        </p:txBody>
      </p:sp>
    </p:spTree>
    <p:extLst>
      <p:ext uri="{BB962C8B-B14F-4D97-AF65-F5344CB8AC3E}">
        <p14:creationId xmlns:p14="http://schemas.microsoft.com/office/powerpoint/2010/main" val="299397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9">
            <a:extLst>
              <a:ext uri="{FF2B5EF4-FFF2-40B4-BE49-F238E27FC236}">
                <a16:creationId xmlns:a16="http://schemas.microsoft.com/office/drawing/2014/main" id="{D1AD935A-FF8C-63C2-42A7-40D3466AD9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68223" y="2279124"/>
            <a:ext cx="6007554" cy="669616"/>
          </a:xfrm>
          <a:prstGeom prst="rect">
            <a:avLst/>
          </a:prstGeom>
        </p:spPr>
        <p:txBody>
          <a:bodyPr/>
          <a:lstStyle>
            <a:lvl1pPr algn="ctr">
              <a:defRPr sz="3323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err="1"/>
              <a:t>Section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75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20E68C40-FABC-E3BF-FC96-8BBD6C3CB7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04666"/>
            <a:ext cx="8178800" cy="500661"/>
          </a:xfrm>
          <a:prstGeom prst="rect">
            <a:avLst/>
          </a:prstGeom>
        </p:spPr>
        <p:txBody>
          <a:bodyPr/>
          <a:lstStyle>
            <a:lvl1pPr algn="l">
              <a:defRPr sz="3323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Title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AEA79434-A178-77E2-BDE4-4AC20072D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490597"/>
            <a:ext cx="8178312" cy="4321480"/>
          </a:xfrm>
          <a:prstGeom prst="rect">
            <a:avLst/>
          </a:prstGeom>
        </p:spPr>
        <p:txBody>
          <a:bodyPr/>
          <a:lstStyle>
            <a:lvl1pPr marL="23447" indent="0">
              <a:spcBef>
                <a:spcPts val="185"/>
              </a:spcBef>
              <a:spcAft>
                <a:spcPts val="185"/>
              </a:spcAft>
              <a:buNone/>
              <a:defRPr sz="2585">
                <a:latin typeface="+mn-lt"/>
              </a:defRPr>
            </a:lvl1pPr>
            <a:lvl2pPr marL="328254" indent="-328254">
              <a:spcBef>
                <a:spcPts val="185"/>
              </a:spcBef>
              <a:spcAft>
                <a:spcPts val="185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2215">
                <a:latin typeface="+mn-lt"/>
              </a:defRPr>
            </a:lvl2pPr>
            <a:lvl3pPr marL="574445" indent="-246191">
              <a:spcBef>
                <a:spcPts val="185"/>
              </a:spcBef>
              <a:spcAft>
                <a:spcPts val="185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846">
                <a:latin typeface="+mn-lt"/>
              </a:defRPr>
            </a:lvl3pPr>
            <a:lvl4pPr marL="929077" indent="-263776">
              <a:spcBef>
                <a:spcPts val="92"/>
              </a:spcBef>
              <a:spcAft>
                <a:spcPts val="92"/>
              </a:spcAft>
              <a:buClr>
                <a:srgbClr val="C00000"/>
              </a:buClr>
              <a:buSzPct val="125000"/>
              <a:buFont typeface="Arial" panose="020B0604020202020204" pitchFamily="34" charset="0"/>
              <a:buChar char="•"/>
              <a:defRPr sz="1662">
                <a:latin typeface="+mn-lt"/>
              </a:defRPr>
            </a:lvl4pPr>
            <a:lvl5pPr marL="1239746" indent="-246191">
              <a:spcBef>
                <a:spcPts val="92"/>
              </a:spcBef>
              <a:spcAft>
                <a:spcPts val="92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v"/>
              <a:defRPr sz="1477">
                <a:latin typeface="+mn-lt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2" name="Segnaposto piè di pagina 4">
            <a:extLst>
              <a:ext uri="{FF2B5EF4-FFF2-40B4-BE49-F238E27FC236}">
                <a16:creationId xmlns:a16="http://schemas.microsoft.com/office/drawing/2014/main" id="{7CE12AC4-6E7F-A6A0-586A-DEFAD5F6D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2"/>
            <a:ext cx="8178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 b="0">
                <a:solidFill>
                  <a:srgbClr val="C00000"/>
                </a:solidFill>
              </a:defRPr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329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8E02B72-46AE-645E-7047-8FF72880973B}"/>
              </a:ext>
            </a:extLst>
          </p:cNvPr>
          <p:cNvSpPr/>
          <p:nvPr/>
        </p:nvSpPr>
        <p:spPr>
          <a:xfrm>
            <a:off x="-1" y="0"/>
            <a:ext cx="9144001" cy="10357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215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20E68C40-FABC-E3BF-FC96-8BBD6C3CB7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04666"/>
            <a:ext cx="8178800" cy="518557"/>
          </a:xfrm>
          <a:prstGeom prst="rect">
            <a:avLst/>
          </a:prstGeom>
        </p:spPr>
        <p:txBody>
          <a:bodyPr/>
          <a:lstStyle>
            <a:lvl1pPr algn="l">
              <a:defRPr sz="3323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Title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AEA79434-A178-77E2-BDE4-4AC20072D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465545"/>
            <a:ext cx="8178312" cy="4409162"/>
          </a:xfrm>
          <a:prstGeom prst="rect">
            <a:avLst/>
          </a:prstGeom>
        </p:spPr>
        <p:txBody>
          <a:bodyPr/>
          <a:lstStyle>
            <a:lvl1pPr marL="23447" indent="0">
              <a:spcBef>
                <a:spcPts val="185"/>
              </a:spcBef>
              <a:spcAft>
                <a:spcPts val="185"/>
              </a:spcAft>
              <a:buNone/>
              <a:defRPr sz="2585">
                <a:latin typeface="+mn-lt"/>
              </a:defRPr>
            </a:lvl1pPr>
            <a:lvl2pPr marL="328254" indent="-328254">
              <a:spcBef>
                <a:spcPts val="185"/>
              </a:spcBef>
              <a:spcAft>
                <a:spcPts val="185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2215">
                <a:latin typeface="+mn-lt"/>
              </a:defRPr>
            </a:lvl2pPr>
            <a:lvl3pPr marL="574445" indent="-246191">
              <a:spcBef>
                <a:spcPts val="185"/>
              </a:spcBef>
              <a:spcAft>
                <a:spcPts val="185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846">
                <a:latin typeface="+mn-lt"/>
              </a:defRPr>
            </a:lvl3pPr>
            <a:lvl4pPr marL="929077" indent="-263776">
              <a:spcBef>
                <a:spcPts val="92"/>
              </a:spcBef>
              <a:spcAft>
                <a:spcPts val="92"/>
              </a:spcAft>
              <a:buClr>
                <a:srgbClr val="C00000"/>
              </a:buClr>
              <a:buSzPct val="125000"/>
              <a:buFont typeface="Arial" panose="020B0604020202020204" pitchFamily="34" charset="0"/>
              <a:buChar char="•"/>
              <a:defRPr sz="1662">
                <a:latin typeface="+mn-lt"/>
              </a:defRPr>
            </a:lvl4pPr>
            <a:lvl5pPr marL="1239746" indent="-246191">
              <a:spcBef>
                <a:spcPts val="92"/>
              </a:spcBef>
              <a:spcAft>
                <a:spcPts val="92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v"/>
              <a:defRPr sz="1477">
                <a:latin typeface="+mn-lt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7A79A8D1-6A68-AB4C-84AE-4F4C67946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1" y="2"/>
            <a:ext cx="8178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 b="0">
                <a:solidFill>
                  <a:srgbClr val="C00000"/>
                </a:solidFill>
              </a:defRPr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87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94EA1D71-6261-A83A-0314-D87BB71D9EB6}"/>
              </a:ext>
            </a:extLst>
          </p:cNvPr>
          <p:cNvSpPr/>
          <p:nvPr/>
        </p:nvSpPr>
        <p:spPr>
          <a:xfrm>
            <a:off x="-1" y="6255146"/>
            <a:ext cx="9144001" cy="6028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215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11760E45-D329-B1EB-9BAC-1DD53F405092}"/>
              </a:ext>
            </a:extLst>
          </p:cNvPr>
          <p:cNvSpPr/>
          <p:nvPr/>
        </p:nvSpPr>
        <p:spPr>
          <a:xfrm>
            <a:off x="-1" y="0"/>
            <a:ext cx="9144001" cy="10357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215"/>
          </a:p>
        </p:txBody>
      </p:sp>
      <p:sp>
        <p:nvSpPr>
          <p:cNvPr id="10" name="Google Shape;10;p151"/>
          <p:cNvSpPr txBox="1">
            <a:spLocks noGrp="1"/>
          </p:cNvSpPr>
          <p:nvPr>
            <p:ph type="title"/>
          </p:nvPr>
        </p:nvSpPr>
        <p:spPr>
          <a:xfrm>
            <a:off x="406401" y="228603"/>
            <a:ext cx="8356600" cy="475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5C52E78-8F13-E549-EE5C-B92B202D879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0143" y="6376048"/>
            <a:ext cx="344066" cy="372738"/>
          </a:xfrm>
          <a:prstGeom prst="rect">
            <a:avLst/>
          </a:prstGeom>
        </p:spPr>
      </p:pic>
      <p:sp>
        <p:nvSpPr>
          <p:cNvPr id="7" name="Segnaposto piè di pagina 12">
            <a:extLst>
              <a:ext uri="{FF2B5EF4-FFF2-40B4-BE49-F238E27FC236}">
                <a16:creationId xmlns:a16="http://schemas.microsoft.com/office/drawing/2014/main" id="{59A6AB8B-85C5-BF10-98C5-E4DAF8D8D906}"/>
              </a:ext>
            </a:extLst>
          </p:cNvPr>
          <p:cNvSpPr txBox="1">
            <a:spLocks/>
          </p:cNvSpPr>
          <p:nvPr/>
        </p:nvSpPr>
        <p:spPr>
          <a:xfrm>
            <a:off x="275925" y="6345054"/>
            <a:ext cx="4392488" cy="39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2" tIns="42185" rIns="84392" bIns="42185" anchor="ctr" anchorCtr="0">
            <a:noAutofit/>
          </a:bodyPr>
          <a:lstStyle>
            <a:defPPr>
              <a:defRPr lang="it-IT"/>
            </a:defPPr>
            <a:lvl1pPr marR="0" lvl="0" algn="ctr" rtl="0" fontAlgn="base"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kern="12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algn="l" rtl="0" fontAlgn="base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kern="120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algn="l" rtl="0" fontAlgn="base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kern="120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algn="l" rtl="0" fontAlgn="base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kern="120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algn="l" rtl="0" fontAlgn="base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kern="120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kern="120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kern="120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kern="120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kern="120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algn="l"/>
            <a:r>
              <a:rPr lang="it-IT" sz="1292" dirty="0">
                <a:solidFill>
                  <a:schemeClr val="tx1"/>
                </a:solidFill>
              </a:rPr>
              <a:t>Sistemi Operativi - Martino Trevisan</a:t>
            </a:r>
            <a:endParaRPr lang="en-AE" sz="1292" dirty="0">
              <a:solidFill>
                <a:schemeClr val="tx1"/>
              </a:solidFill>
            </a:endParaRPr>
          </a:p>
        </p:txBody>
      </p:sp>
      <p:sp>
        <p:nvSpPr>
          <p:cNvPr id="8" name="Segnaposto piè di pagina 12">
            <a:extLst>
              <a:ext uri="{FF2B5EF4-FFF2-40B4-BE49-F238E27FC236}">
                <a16:creationId xmlns:a16="http://schemas.microsoft.com/office/drawing/2014/main" id="{CEF7ADDF-99AF-DF00-CE06-A9072167119C}"/>
              </a:ext>
            </a:extLst>
          </p:cNvPr>
          <p:cNvSpPr txBox="1">
            <a:spLocks/>
          </p:cNvSpPr>
          <p:nvPr/>
        </p:nvSpPr>
        <p:spPr>
          <a:xfrm>
            <a:off x="8403924" y="6318082"/>
            <a:ext cx="464152" cy="39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2" tIns="42185" rIns="84392" bIns="42185" anchor="ctr" anchorCtr="0">
            <a:noAutofit/>
          </a:bodyPr>
          <a:lstStyle>
            <a:defPPr>
              <a:defRPr lang="it-IT"/>
            </a:defPPr>
            <a:lvl1pPr marR="0" lvl="0" algn="ctr" rtl="0" fontAlgn="base"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kern="12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algn="l" rtl="0" fontAlgn="base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kern="120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algn="l" rtl="0" fontAlgn="base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kern="120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algn="l" rtl="0" fontAlgn="base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kern="120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algn="l" rtl="0" fontAlgn="base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kern="120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kern="120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kern="120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kern="120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kern="120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algn="l"/>
            <a:fld id="{00000000-1234-1234-1234-123412341234}" type="slidenum">
              <a:rPr lang="it-IT" sz="1292" smtClean="0">
                <a:solidFill>
                  <a:schemeClr val="tx1"/>
                </a:solidFill>
              </a:rPr>
              <a:pPr algn="l"/>
              <a:t>‹N›</a:t>
            </a:fld>
            <a:endParaRPr lang="en-AE" sz="1292" dirty="0">
              <a:solidFill>
                <a:schemeClr val="tx1"/>
              </a:solidFill>
            </a:endParaRPr>
          </a:p>
        </p:txBody>
      </p:sp>
      <p:sp>
        <p:nvSpPr>
          <p:cNvPr id="9" name="Segnaposto piè di pagina 12">
            <a:extLst>
              <a:ext uri="{FF2B5EF4-FFF2-40B4-BE49-F238E27FC236}">
                <a16:creationId xmlns:a16="http://schemas.microsoft.com/office/drawing/2014/main" id="{FD59BD23-C3CC-5AD0-452F-DA14BA2FD745}"/>
              </a:ext>
            </a:extLst>
          </p:cNvPr>
          <p:cNvSpPr txBox="1">
            <a:spLocks/>
          </p:cNvSpPr>
          <p:nvPr/>
        </p:nvSpPr>
        <p:spPr>
          <a:xfrm>
            <a:off x="6516216" y="6323046"/>
            <a:ext cx="1712284" cy="39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2" tIns="42185" rIns="84392" bIns="42185" anchor="ctr" anchorCtr="0">
            <a:noAutofit/>
          </a:bodyPr>
          <a:lstStyle>
            <a:defPPr>
              <a:defRPr lang="it-IT"/>
            </a:defPPr>
            <a:lvl1pPr marR="0" lvl="0" algn="ctr" rtl="0" fontAlgn="base"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kern="12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algn="l" rtl="0" fontAlgn="base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kern="120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algn="l" rtl="0" fontAlgn="base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kern="120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algn="l" rtl="0" fontAlgn="base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kern="120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algn="l" rtl="0" fontAlgn="base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kern="120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kern="120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kern="120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kern="120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kern="120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algn="l"/>
            <a:r>
              <a:rPr lang="it-IT" sz="1292" dirty="0">
                <a:solidFill>
                  <a:schemeClr val="tx1"/>
                </a:solidFill>
              </a:rPr>
              <a:t>Università di Trieste</a:t>
            </a:r>
            <a:endParaRPr lang="en-AE" sz="1292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1159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3" b="0" i="0" u="none" strike="noStrike" cap="none">
          <a:solidFill>
            <a:srgbClr val="FF0000"/>
          </a:solidFill>
          <a:latin typeface="+mj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3447" marR="0" lvl="0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Wingdings" panose="05000000000000000000" pitchFamily="2" charset="2"/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28CCE4-B06B-821B-45DB-25E506CF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Esame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11B37B-37BB-5482-8F6D-FC5E224CE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Sistemi Operativi</a:t>
            </a:r>
          </a:p>
        </p:txBody>
      </p:sp>
    </p:spTree>
    <p:extLst>
      <p:ext uri="{BB962C8B-B14F-4D97-AF65-F5344CB8AC3E}">
        <p14:creationId xmlns:p14="http://schemas.microsoft.com/office/powerpoint/2010/main" val="1165292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011E5E-9095-1709-4106-4F0C6E58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Memoria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0C21FF-03C8-1A51-7D82-E2FB4E78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it-IT" dirty="0"/>
              <a:t>Nel layout della memoria virtuale di Linux, la zona di memoria usata per lo Stack del </a:t>
            </a:r>
            <a:r>
              <a:rPr lang="it-IT" dirty="0" err="1"/>
              <a:t>thread</a:t>
            </a:r>
            <a:r>
              <a:rPr lang="it-IT" dirty="0"/>
              <a:t> principale di un processo: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Occupa gli indirizzi più bassi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Occupa gli indirizzi più alti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Viene allocato su indirizzi intermedi secondo le esigenze del kernel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Viene allocata nello heap</a:t>
            </a:r>
          </a:p>
          <a:p>
            <a:endParaRPr lang="it-IT" dirty="0"/>
          </a:p>
          <a:p>
            <a:pPr lvl="1"/>
            <a:r>
              <a:rPr lang="it-IT" dirty="0"/>
              <a:t>Il meccanismo della memoria virtuale: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Non permette ai processi di avere zone di memoria condivisa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Permette ai processi di avere zone di memoria condivisa, se il programma lo richiede al sistema operativo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Divide lo spazio degli indirizzi virtuali in segmenti di grandezza arbitraria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Permette a un processo di accedere a ogni locazione della memoria fisica</a:t>
            </a:r>
          </a:p>
          <a:p>
            <a:pPr lvl="2"/>
            <a:endParaRPr lang="it-IT" dirty="0"/>
          </a:p>
          <a:p>
            <a:pPr lvl="1"/>
            <a:endParaRPr lang="it-IT" dirty="0"/>
          </a:p>
          <a:p>
            <a:pPr lvl="2"/>
            <a:endParaRPr lang="it-IT" dirty="0"/>
          </a:p>
          <a:p>
            <a:pPr lvl="2"/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0144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011E5E-9095-1709-4106-4F0C6E58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Memoria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0C21FF-03C8-1A51-7D82-E2FB4E78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490596"/>
            <a:ext cx="8178312" cy="4711795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it-IT" dirty="0"/>
              <a:t>Quali delle seguenti righe di codice alloca memoria per un vettore di 10 elementi?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* v =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(10*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* v =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* v =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)) * 10;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v [] =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(10*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it-IT" dirty="0"/>
          </a:p>
          <a:p>
            <a:pPr lvl="1"/>
            <a:r>
              <a:rPr lang="it-IT" dirty="0"/>
              <a:t>Quale tra questi spezzoni di codice è corretto?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#define N 1024</a:t>
            </a:r>
          </a:p>
          <a:p>
            <a:pPr marL="682886" lvl="3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v = N;</a:t>
            </a:r>
          </a:p>
          <a:p>
            <a:pPr marL="682886" lvl="3" indent="0">
              <a:buNone/>
            </a:pP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5454" lvl="2" indent="-457200">
              <a:buFont typeface="+mj-lt"/>
              <a:buAutoNum type="alphaLcParenR"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N 1024</a:t>
            </a:r>
          </a:p>
          <a:p>
            <a:pPr marL="682886" lvl="3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[] = N;</a:t>
            </a:r>
          </a:p>
          <a:p>
            <a:pPr marL="682886" lvl="3" indent="0">
              <a:buNone/>
            </a:pP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5454" lvl="2" indent="-457200">
              <a:buFont typeface="+mj-lt"/>
              <a:buAutoNum type="alphaLcParenR"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N 1024</a:t>
            </a:r>
          </a:p>
          <a:p>
            <a:pPr marL="682886" lvl="3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v[N];</a:t>
            </a:r>
          </a:p>
          <a:p>
            <a:pPr marL="682886" lvl="3" indent="0">
              <a:buNone/>
            </a:pP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5454" lvl="2" indent="-457200">
              <a:buFont typeface="+mj-lt"/>
              <a:buAutoNum type="alphaLcParenR"/>
            </a:pP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682886" lvl="3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v[N];</a:t>
            </a:r>
          </a:p>
          <a:p>
            <a:pPr lvl="2"/>
            <a:endParaRPr lang="it-IT" dirty="0"/>
          </a:p>
          <a:p>
            <a:pPr lvl="1"/>
            <a:endParaRPr lang="it-IT" dirty="0"/>
          </a:p>
          <a:p>
            <a:pPr lvl="2"/>
            <a:endParaRPr lang="it-IT" dirty="0"/>
          </a:p>
          <a:p>
            <a:pPr lvl="2"/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263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011E5E-9095-1709-4106-4F0C6E58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Thread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0C21FF-03C8-1A51-7D82-E2FB4E78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it-IT" dirty="0"/>
              <a:t>Due </a:t>
            </a:r>
            <a:r>
              <a:rPr lang="it-IT" dirty="0" err="1"/>
              <a:t>Thread</a:t>
            </a:r>
            <a:r>
              <a:rPr lang="it-IT" dirty="0"/>
              <a:t> non condividono: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Il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Identifier</a:t>
            </a:r>
            <a:endParaRPr lang="it-IT" dirty="0"/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La memoria globale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Lo Heap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Lo </a:t>
            </a:r>
            <a:r>
              <a:rPr lang="it-IT" dirty="0" err="1"/>
              <a:t>Stack</a:t>
            </a:r>
            <a:endParaRPr lang="it-IT" dirty="0"/>
          </a:p>
          <a:p>
            <a:endParaRPr lang="it-IT" dirty="0"/>
          </a:p>
          <a:p>
            <a:pPr lvl="1"/>
            <a:r>
              <a:rPr lang="it-IT" dirty="0"/>
              <a:t>Che cosa è un Deadlock: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Una situazione che porta alla terminazione di un processo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Una situazione che porta al blocco dell’intero sistema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Una situazione che porta al blocco di un processo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Una condizione voluta dal programmatore per mettere momentaneamente in pausa un processo</a:t>
            </a:r>
          </a:p>
          <a:p>
            <a:pPr lvl="2"/>
            <a:endParaRPr lang="it-IT" dirty="0"/>
          </a:p>
          <a:p>
            <a:pPr lvl="1"/>
            <a:endParaRPr lang="it-IT" dirty="0"/>
          </a:p>
          <a:p>
            <a:pPr lvl="2"/>
            <a:endParaRPr lang="it-IT" dirty="0"/>
          </a:p>
          <a:p>
            <a:pPr lvl="2"/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357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011E5E-9095-1709-4106-4F0C6E58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Thread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0C21FF-03C8-1A51-7D82-E2FB4E78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0883" y="1173192"/>
            <a:ext cx="7825118" cy="4977442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Si consideri un programma con due semafori s1 ed s2, inizializzati rispettivamente a 0 e 1. Il programma ha due </a:t>
            </a:r>
            <a:r>
              <a:rPr lang="it-IT" dirty="0" err="1"/>
              <a:t>thread</a:t>
            </a:r>
            <a:r>
              <a:rPr lang="it-IT" dirty="0"/>
              <a:t> che eseguono:</a:t>
            </a:r>
          </a:p>
          <a:p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* t1(void *arg){</a:t>
            </a:r>
          </a:p>
          <a:p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sem_wait(&amp;s2);</a:t>
            </a:r>
          </a:p>
          <a:p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printf(“t1:”);</a:t>
            </a:r>
          </a:p>
          <a:p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sem_post(&amp;s1);</a:t>
            </a:r>
          </a:p>
          <a:p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* t2(void *arg){</a:t>
            </a:r>
          </a:p>
          <a:p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sem_wait(&amp;s1);</a:t>
            </a:r>
          </a:p>
          <a:p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printf(“t2:”);</a:t>
            </a:r>
          </a:p>
          <a:p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sem_post(&amp;s2);</a:t>
            </a:r>
          </a:p>
          <a:p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/>
          </a:p>
          <a:p>
            <a:pPr lvl="1"/>
            <a:r>
              <a:rPr lang="it-IT" dirty="0"/>
              <a:t>Cosa stampa il programma: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t1:t2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t2:t1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t1: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t2:</a:t>
            </a:r>
          </a:p>
          <a:p>
            <a:pPr lvl="1"/>
            <a:r>
              <a:rPr lang="it-IT" dirty="0"/>
              <a:t>Qual è il valore finale dei semafori: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s1=0 e s2=0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s1=0 e s2=1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s1=1 e s2=0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s1=1 e s2=1</a:t>
            </a:r>
          </a:p>
        </p:txBody>
      </p:sp>
    </p:spTree>
    <p:extLst>
      <p:ext uri="{BB962C8B-B14F-4D97-AF65-F5344CB8AC3E}">
        <p14:creationId xmlns:p14="http://schemas.microsoft.com/office/powerpoint/2010/main" val="2548151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011E5E-9095-1709-4106-4F0C6E58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Altri argomenti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0C21FF-03C8-1A51-7D82-E2FB4E78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it-IT" dirty="0"/>
              <a:t>Un container: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E’ un processo con privilegi limitati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E’ un albero di processi con privilegi ordinari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E’ una macchina virtuale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Solitamente non può accedere al file system della macchina fisica o solo a sue porzioni</a:t>
            </a:r>
          </a:p>
          <a:p>
            <a:pPr marL="785454" lvl="2" indent="-457200">
              <a:buFont typeface="+mj-lt"/>
              <a:buAutoNum type="alphaLcParenR"/>
            </a:pPr>
            <a:endParaRPr lang="it-IT" dirty="0"/>
          </a:p>
          <a:p>
            <a:pPr lvl="1"/>
            <a:r>
              <a:rPr lang="it-IT" dirty="0"/>
              <a:t>Un </a:t>
            </a:r>
            <a:r>
              <a:rPr lang="it-IT" dirty="0" err="1"/>
              <a:t>Hypervisor</a:t>
            </a:r>
            <a:r>
              <a:rPr lang="it-IT" dirty="0"/>
              <a:t> di tipo 1 è: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Un Sistema Operativo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Una macchina virtuale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Un container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Un programma</a:t>
            </a:r>
          </a:p>
          <a:p>
            <a:pPr marL="785454" lvl="2" indent="-457200">
              <a:buFont typeface="+mj-lt"/>
              <a:buAutoNum type="alphaLcParenR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54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011E5E-9095-1709-4106-4F0C6E58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Altri argomenti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0C21FF-03C8-1A51-7D82-E2FB4E78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it-IT" dirty="0"/>
              <a:t>Quale System Call si usa per rendere un </a:t>
            </a:r>
            <a:r>
              <a:rPr lang="it-IT" dirty="0" err="1"/>
              <a:t>Socket</a:t>
            </a:r>
            <a:r>
              <a:rPr lang="it-IT" dirty="0"/>
              <a:t> Passivo: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5454" lvl="2" indent="-457200">
              <a:buFont typeface="+mj-lt"/>
              <a:buAutoNum type="alphaLcParenR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5454" lvl="2" indent="-457200">
              <a:buFont typeface="+mj-lt"/>
              <a:buAutoNum type="alphaLcParenR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5454" lvl="2" indent="-457200">
              <a:buFont typeface="+mj-lt"/>
              <a:buAutoNum type="alphaLcParenR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5454" lvl="2" indent="-457200">
              <a:buFont typeface="+mj-lt"/>
              <a:buAutoNum type="alphaLcParenR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/>
              <a:t>Il Package Manager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it-IT" dirty="0"/>
              <a:t> installa i programmi: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Scaricando e compilando il codice sorgente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Scaricando un unico archivio contente il programma e tutte le sue dipendenze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Scaricando il programma e, separatamente, le eventuali dipendenze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A partire da archivi scaricati manualmente dall’utente</a:t>
            </a:r>
          </a:p>
          <a:p>
            <a:pPr marL="328254" lvl="2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369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011E5E-9095-1709-4106-4F0C6E58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 di programmazione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0C21FF-03C8-1A51-7D82-E2FB4E78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it-IT" dirty="0"/>
              <a:t>Si scriva un programma in C che si chiama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periodic-kill</a:t>
            </a:r>
            <a:r>
              <a:rPr lang="it-IT" dirty="0"/>
              <a:t>.</a:t>
            </a:r>
          </a:p>
          <a:p>
            <a:pPr marL="357188" lvl="1" indent="0">
              <a:buNone/>
            </a:pPr>
            <a:r>
              <a:rPr lang="it-IT" dirty="0"/>
              <a:t>Esso viene invocato come segue:</a:t>
            </a:r>
          </a:p>
          <a:p>
            <a:pPr marL="357188" lvl="1" indent="0">
              <a:buNone/>
            </a:pP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periodic-kill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interval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&lt;process1&gt; &lt;process2&gt; … &lt;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57188" lvl="1" indent="0">
              <a:buNone/>
            </a:pPr>
            <a:r>
              <a:rPr lang="it-IT" dirty="0"/>
              <a:t>Il programma ogni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interval</a:t>
            </a:r>
            <a:r>
              <a:rPr lang="it-IT" dirty="0"/>
              <a:t> secondi invia il segnale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it-IT" dirty="0"/>
              <a:t> a tutti processi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process1 …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processN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lvl="1" indent="0">
              <a:buNone/>
            </a:pPr>
            <a:r>
              <a:rPr lang="it-IT" dirty="0"/>
              <a:t>Si trascuri la gestione degli errori</a:t>
            </a:r>
          </a:p>
          <a:p>
            <a:pPr marL="357188" lvl="1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0791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011E5E-9095-1709-4106-4F0C6E58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 di programmazione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0C21FF-03C8-1A51-7D82-E2FB4E78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it-IT" dirty="0"/>
              <a:t>Si scriva un programma in C chiamato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parallel-count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lvl="1" indent="0">
              <a:buNone/>
            </a:pPr>
            <a:r>
              <a:rPr lang="it-IT" dirty="0"/>
              <a:t>Esso viene invocato come segue:</a:t>
            </a:r>
          </a:p>
          <a:p>
            <a:pPr marL="357188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parallel-count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&lt;file1&gt; &lt;file2&gt; … 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57188" lvl="1" indent="0">
              <a:buNone/>
            </a:pPr>
            <a:r>
              <a:rPr lang="it-IT" dirty="0"/>
              <a:t>Esso crea un processo figlio per ogni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it-IT" dirty="0"/>
              <a:t> passato come argomento.</a:t>
            </a:r>
          </a:p>
          <a:p>
            <a:pPr marL="357188" lvl="1" indent="0">
              <a:buNone/>
            </a:pPr>
            <a:r>
              <a:rPr lang="it-IT" dirty="0"/>
              <a:t>Ogni processo figlio calcola il numero di line di un file in input e lo scrive (in stringa) in un file che ha lo stesso nome del file originario con il suffisso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lvl="1" indent="0">
              <a:buNone/>
            </a:pPr>
            <a:r>
              <a:rPr lang="it-IT" dirty="0"/>
              <a:t>Ad esempio, il numero di linee del file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libro.txt </a:t>
            </a:r>
            <a:r>
              <a:rPr lang="it-IT" dirty="0"/>
              <a:t>sarà salvato nel file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libro.txt.count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lvl="1" indent="0">
              <a:buNone/>
            </a:pPr>
            <a:r>
              <a:rPr lang="it-IT" dirty="0"/>
              <a:t>Il padre attende che tutti i figli abbiano completato l’operazione e stampa un messaggio di successo</a:t>
            </a:r>
          </a:p>
          <a:p>
            <a:pPr marL="357188" lvl="1" indent="0">
              <a:buNone/>
            </a:pPr>
            <a:r>
              <a:rPr lang="it-IT" dirty="0"/>
              <a:t>Per semplicità si assuma che le linee abbiano lunghezza massima 1024 caratteri.</a:t>
            </a:r>
          </a:p>
          <a:p>
            <a:pPr marL="357188" lvl="1" indent="0">
              <a:buNone/>
            </a:pPr>
            <a:r>
              <a:rPr lang="it-IT" dirty="0"/>
              <a:t>Si trascuri la gestione degli errori</a:t>
            </a:r>
          </a:p>
        </p:txBody>
      </p:sp>
    </p:spTree>
    <p:extLst>
      <p:ext uri="{BB962C8B-B14F-4D97-AF65-F5344CB8AC3E}">
        <p14:creationId xmlns:p14="http://schemas.microsoft.com/office/powerpoint/2010/main" val="42392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011E5E-9095-1709-4106-4F0C6E58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 di programmazione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0C21FF-03C8-1A51-7D82-E2FB4E78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it-IT" dirty="0"/>
              <a:t>Si scriva un programma in C chiamato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-script</a:t>
            </a:r>
          </a:p>
          <a:p>
            <a:pPr marL="357188" lvl="1" indent="0">
              <a:buNone/>
            </a:pPr>
            <a:r>
              <a:rPr lang="it-IT" dirty="0"/>
              <a:t>Esso viene invocato come segue:</a:t>
            </a:r>
          </a:p>
          <a:p>
            <a:pPr marL="357188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execute-commands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57188" lvl="1" indent="0">
              <a:buNone/>
            </a:pPr>
            <a:r>
              <a:rPr lang="it-IT" dirty="0"/>
              <a:t>Esso esegue in sequenza i comandi Bash scritti, uno per riga in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lvl="1" indent="0">
              <a:buNone/>
            </a:pPr>
            <a:r>
              <a:rPr lang="it-IT" dirty="0"/>
              <a:t>Se un comando fallisce,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execute-commands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/>
              <a:t>termina istantaneamente senza eseguire i comandi successivi</a:t>
            </a:r>
          </a:p>
          <a:p>
            <a:pPr marL="357188" lvl="1" indent="0">
              <a:buNone/>
            </a:pPr>
            <a:r>
              <a:rPr lang="it-IT" dirty="0"/>
              <a:t>Si trascuri la gestione degli errori</a:t>
            </a:r>
          </a:p>
          <a:p>
            <a:pPr marL="357188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5303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011E5E-9095-1709-4106-4F0C6E58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Domande Aperte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0C21FF-03C8-1A51-7D82-E2FB4E78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it-IT" dirty="0"/>
              <a:t>Si spieghi la differenza tra soft e hard link</a:t>
            </a:r>
          </a:p>
          <a:p>
            <a:pPr lvl="1"/>
            <a:r>
              <a:rPr lang="it-IT" dirty="0"/>
              <a:t>Si descriva il layout degli indirizzi virtuali di un processo in Linux</a:t>
            </a:r>
          </a:p>
          <a:p>
            <a:pPr lvl="1"/>
            <a:r>
              <a:rPr lang="it-IT" dirty="0"/>
              <a:t>Si descriva la differenza fra </a:t>
            </a:r>
            <a:r>
              <a:rPr lang="it-IT" dirty="0" err="1"/>
              <a:t>Thread</a:t>
            </a:r>
            <a:r>
              <a:rPr lang="it-IT" dirty="0"/>
              <a:t> e Processi</a:t>
            </a:r>
          </a:p>
          <a:p>
            <a:pPr lvl="1"/>
            <a:r>
              <a:rPr lang="it-IT" dirty="0"/>
              <a:t>Si descriva in concetto di Segnale in Linux</a:t>
            </a:r>
          </a:p>
          <a:p>
            <a:pPr lvl="1"/>
            <a:r>
              <a:rPr lang="it-IT" dirty="0"/>
              <a:t>Si descriva la differenza tra System Call e funzioni di libreria</a:t>
            </a:r>
          </a:p>
          <a:p>
            <a:pPr lvl="1"/>
            <a:r>
              <a:rPr lang="it-IT" dirty="0"/>
              <a:t>Si descriva il concetto di Driver e se ne identifichi il rapporto col kernel</a:t>
            </a:r>
          </a:p>
        </p:txBody>
      </p:sp>
    </p:spTree>
    <p:extLst>
      <p:ext uri="{BB962C8B-B14F-4D97-AF65-F5344CB8AC3E}">
        <p14:creationId xmlns:p14="http://schemas.microsoft.com/office/powerpoint/2010/main" val="221489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BE659D-9393-CD0F-90C3-27A32547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Concetti Generali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C8629F-3A84-0F41-CFF4-098083112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it-IT" dirty="0"/>
              <a:t>Cosa è un processo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Una componente del sistema operativo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Un programma salvato su disco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Un programma in esecuzione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Un algoritmo in esecuzione</a:t>
            </a:r>
          </a:p>
          <a:p>
            <a:pPr marL="785454" lvl="2" indent="-457200">
              <a:buFont typeface="+mj-lt"/>
              <a:buAutoNum type="alphaLcParenR"/>
            </a:pPr>
            <a:endParaRPr lang="it-IT" dirty="0"/>
          </a:p>
          <a:p>
            <a:pPr lvl="1"/>
            <a:r>
              <a:rPr lang="it-IT" dirty="0"/>
              <a:t>Che cosa è POSIX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Un Sistema Operativo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L’evoluzione di UNIX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Una versione di Linux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Uno standard</a:t>
            </a:r>
          </a:p>
        </p:txBody>
      </p:sp>
    </p:spTree>
    <p:extLst>
      <p:ext uri="{BB962C8B-B14F-4D97-AF65-F5344CB8AC3E}">
        <p14:creationId xmlns:p14="http://schemas.microsoft.com/office/powerpoint/2010/main" val="11445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BE659D-9393-CD0F-90C3-27A32547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Concetti Generali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C8629F-3A84-0F41-CFF4-098083112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it-IT" dirty="0"/>
              <a:t>Se un processo invoca una funzione di libreria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Essa viene eseguita dalla CPU in modalità utente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Essa viene eseguita dalla CPU in modalità kernel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Essa invoca sicuramente una System Call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Il codice della funzione viene incluso nel programma compilato</a:t>
            </a:r>
          </a:p>
          <a:p>
            <a:pPr marL="785454" lvl="2" indent="-457200">
              <a:buFont typeface="+mj-lt"/>
              <a:buAutoNum type="alphaLcParenR"/>
            </a:pPr>
            <a:endParaRPr lang="it-IT" dirty="0"/>
          </a:p>
          <a:p>
            <a:pPr lvl="1"/>
            <a:r>
              <a:rPr lang="it-IT" dirty="0"/>
              <a:t>In Linux, un utente: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Può appartenere a nessuno, uno o più gruppi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Può appartenere a un solo gruppo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Può appartenere a più gruppi, di cui uno è il gruppo primario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Può appartenere a più gruppi, di cui uno o più di uno sono il gruppo/i primari</a:t>
            </a:r>
          </a:p>
        </p:txBody>
      </p:sp>
    </p:spTree>
    <p:extLst>
      <p:ext uri="{BB962C8B-B14F-4D97-AF65-F5344CB8AC3E}">
        <p14:creationId xmlns:p14="http://schemas.microsoft.com/office/powerpoint/2010/main" val="324985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011E5E-9095-1709-4106-4F0C6E58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Programmazione Bash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0C21FF-03C8-1A51-7D82-E2FB4E78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490597"/>
            <a:ext cx="8471140" cy="4634158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Si assuma che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file.txt </a:t>
            </a:r>
            <a:r>
              <a:rPr lang="it-IT" dirty="0"/>
              <a:t>abbia il seguente contenuto:</a:t>
            </a:r>
          </a:p>
          <a:p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luca 13</a:t>
            </a:r>
          </a:p>
          <a:p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paolo 15</a:t>
            </a:r>
          </a:p>
          <a:p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andrea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/>
              <a:t>Il comando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file.txt |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paolo | wc -l</a:t>
            </a:r>
            <a:r>
              <a:rPr lang="it-IT" dirty="0"/>
              <a:t> quale output genera?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1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2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3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4</a:t>
            </a:r>
          </a:p>
          <a:p>
            <a:pPr lvl="1"/>
            <a:r>
              <a:rPr lang="it-IT" dirty="0"/>
              <a:t>Il comando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file.txt |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-d " " -f 2 | sort –n | head –n 1 </a:t>
            </a:r>
            <a:r>
              <a:rPr lang="it-IT" dirty="0"/>
              <a:t>quale output genera?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1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2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3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4</a:t>
            </a:r>
          </a:p>
          <a:p>
            <a:pPr marL="328254" lvl="2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694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011E5E-9095-1709-4106-4F0C6E58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Programmazione Bash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0C21FF-03C8-1A51-7D82-E2FB4E78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047" y="1490597"/>
            <a:ext cx="8901953" cy="4634158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Si assuma che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file.txt </a:t>
            </a:r>
            <a:r>
              <a:rPr lang="it-IT" dirty="0"/>
              <a:t>contenga per ogni riga un nome di città e la sua popolazione, separati da spazio, come nell’esempio:</a:t>
            </a:r>
          </a:p>
          <a:p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torino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900000</a:t>
            </a:r>
          </a:p>
          <a:p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trieste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200000</a:t>
            </a:r>
          </a:p>
          <a:p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genova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600000</a:t>
            </a:r>
          </a:p>
          <a:p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/>
              <a:t>Quale comando stampa il nome (e solo il nome) della città con più abitanti?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file.txt | sort –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-k2 |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-n 1 |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-d " " -f 1</a:t>
            </a:r>
            <a:r>
              <a:rPr lang="it-IT" dirty="0"/>
              <a:t> 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file.txt | sort –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-k2 |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-n 1 |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-d " " -f 2 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file.txt | sort –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-k2 | head -n 1 |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–d " " -f 1 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file.txt | sort –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-k1 | head -n 1 |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–d " " -f 1 </a:t>
            </a:r>
          </a:p>
          <a:p>
            <a:pPr lvl="1"/>
            <a:r>
              <a:rPr lang="it-IT" dirty="0"/>
              <a:t>Quale comando salva nel file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righe.txt </a:t>
            </a:r>
            <a:r>
              <a:rPr lang="it-IT" dirty="0"/>
              <a:t>il numero di righe in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file.txt</a:t>
            </a:r>
            <a:r>
              <a:rPr lang="it-IT" sz="2200" dirty="0"/>
              <a:t> ?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file.txt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| wc -l | righe.txt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file.txt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&gt; wc –l &gt;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righe.txt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5454" lvl="2" indent="-457200">
              <a:buFont typeface="+mj-lt"/>
              <a:buAutoNum type="alphaLcParenR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file.txt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| wc –l &lt; righe.txt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file.txt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| wc –l &gt; righe.txt</a:t>
            </a:r>
          </a:p>
          <a:p>
            <a:pPr marL="328254" lvl="2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44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011E5E-9095-1709-4106-4F0C6E58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File System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0C21FF-03C8-1A51-7D82-E2FB4E78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490597"/>
            <a:ext cx="8178312" cy="463415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it-IT" dirty="0"/>
              <a:t>Se un disco ha blocchi da 4kB (4096B) e un file è grande 8195B, quanti byte sono sprecati a causa della frammentazione interna?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Impossibile da stabilire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3 Byte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4093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4099 Byte</a:t>
            </a:r>
          </a:p>
          <a:p>
            <a:pPr lvl="1"/>
            <a:r>
              <a:rPr lang="it-IT" dirty="0"/>
              <a:t>Si consideri la cartella </a:t>
            </a:r>
            <a:r>
              <a:rPr lang="it-IT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it-IT" dirty="0"/>
              <a:t> che il comando </a:t>
            </a:r>
            <a:r>
              <a:rPr lang="it-IT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it-IT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it-IT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latrh</a:t>
            </a:r>
            <a:r>
              <a:rPr lang="it-IT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dir</a:t>
            </a:r>
            <a:r>
              <a:rPr lang="it-IT" dirty="0"/>
              <a:t> descrive nel seguente modo:</a:t>
            </a:r>
          </a:p>
          <a:p>
            <a:pPr marL="600823" lvl="3" indent="0">
              <a:buNone/>
            </a:pPr>
            <a:r>
              <a:rPr lang="it-IT" sz="1147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it-IT" sz="1147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it-IT" sz="1147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it-IT" sz="1147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latrh</a:t>
            </a:r>
            <a:r>
              <a:rPr lang="it-IT" sz="1147" dirty="0">
                <a:latin typeface="Courier New" panose="02070309020205020404" pitchFamily="49" charset="0"/>
                <a:cs typeface="Courier New" panose="02070309020205020404" pitchFamily="49" charset="0"/>
              </a:rPr>
              <a:t> dir</a:t>
            </a:r>
          </a:p>
          <a:p>
            <a:pPr marL="600823" lvl="3" indent="0">
              <a:buNone/>
            </a:pPr>
            <a:r>
              <a:rPr lang="it-IT" sz="1147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it-IT" sz="1147" dirty="0">
                <a:latin typeface="Courier New" panose="02070309020205020404" pitchFamily="49" charset="0"/>
                <a:cs typeface="Courier New" panose="02070309020205020404" pitchFamily="49" charset="0"/>
              </a:rPr>
              <a:t>--r--  4 luca admins 4K  </a:t>
            </a:r>
            <a:r>
              <a:rPr lang="it-IT" sz="1147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</a:t>
            </a:r>
            <a:r>
              <a:rPr lang="it-IT" sz="1147" dirty="0">
                <a:latin typeface="Courier New" panose="02070309020205020404" pitchFamily="49" charset="0"/>
                <a:cs typeface="Courier New" panose="02070309020205020404" pitchFamily="49" charset="0"/>
              </a:rPr>
              <a:t> 19 14:50  .</a:t>
            </a:r>
          </a:p>
          <a:p>
            <a:pPr marL="600823" lvl="3" indent="0">
              <a:buNone/>
            </a:pPr>
            <a:r>
              <a:rPr lang="it-IT" sz="1147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it-IT" sz="1147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it-IT" sz="1147" dirty="0">
                <a:latin typeface="Courier New" panose="02070309020205020404" pitchFamily="49" charset="0"/>
                <a:cs typeface="Courier New" panose="02070309020205020404" pitchFamily="49" charset="0"/>
              </a:rPr>
              <a:t>-r--r--  1 luca admins 21M </a:t>
            </a:r>
            <a:r>
              <a:rPr lang="it-IT" sz="1147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</a:t>
            </a:r>
            <a:r>
              <a:rPr lang="it-IT" sz="1147" dirty="0">
                <a:latin typeface="Courier New" panose="02070309020205020404" pitchFamily="49" charset="0"/>
                <a:cs typeface="Courier New" panose="02070309020205020404" pitchFamily="49" charset="0"/>
              </a:rPr>
              <a:t> 18 17:39  file.txt</a:t>
            </a:r>
          </a:p>
          <a:p>
            <a:pPr marL="361950" lvl="1" indent="0">
              <a:buNone/>
            </a:pPr>
            <a:r>
              <a:rPr lang="it-IT" dirty="0"/>
              <a:t>L’utente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paolo</a:t>
            </a:r>
            <a:r>
              <a:rPr lang="it-IT" dirty="0"/>
              <a:t>, membro solo del gruppo </a:t>
            </a:r>
            <a:r>
              <a:rPr lang="it-IT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it-IT" dirty="0"/>
              <a:t>: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Può scrivere file.txt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Può leggere file.txt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Rinominare file.txt in file2.txt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Nessuna delle precedenti</a:t>
            </a:r>
          </a:p>
        </p:txBody>
      </p:sp>
    </p:spTree>
    <p:extLst>
      <p:ext uri="{BB962C8B-B14F-4D97-AF65-F5344CB8AC3E}">
        <p14:creationId xmlns:p14="http://schemas.microsoft.com/office/powerpoint/2010/main" val="35943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011E5E-9095-1709-4106-4F0C6E58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File System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0C21FF-03C8-1A51-7D82-E2FB4E78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490597"/>
            <a:ext cx="8178312" cy="463415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it-IT" dirty="0"/>
              <a:t>Quale di queste strategie di allocazione dei blocchi soffre del problema della frammentazione esterna?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Allocazione contigua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Allocazione concatenata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File </a:t>
            </a:r>
            <a:r>
              <a:rPr lang="it-IT" dirty="0" err="1"/>
              <a:t>Allocation</a:t>
            </a:r>
            <a:r>
              <a:rPr lang="it-IT" dirty="0"/>
              <a:t> </a:t>
            </a:r>
            <a:r>
              <a:rPr lang="it-IT" dirty="0" err="1"/>
              <a:t>Table</a:t>
            </a:r>
            <a:endParaRPr lang="it-IT" dirty="0"/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Allocazione indicizzata</a:t>
            </a:r>
          </a:p>
          <a:p>
            <a:pPr lvl="1"/>
            <a:r>
              <a:rPr lang="it-IT" dirty="0"/>
              <a:t>Si consideri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file.txt </a:t>
            </a:r>
            <a:r>
              <a:rPr lang="it-IT" dirty="0"/>
              <a:t>contenente il testo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44 gatti</a:t>
            </a:r>
            <a:r>
              <a:rPr lang="it-IT" dirty="0"/>
              <a:t>. Che cosa contiene la variabile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it-IT" dirty="0"/>
              <a:t> dopo l’esecuzione del seguente codice C?</a:t>
            </a:r>
          </a:p>
          <a:p>
            <a:pPr marL="600823" lvl="3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FILE * fp =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("file.txt", "r");</a:t>
            </a:r>
          </a:p>
          <a:p>
            <a:pPr marL="600823" lvl="3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s [10];</a:t>
            </a:r>
          </a:p>
          <a:p>
            <a:pPr marL="600823" lvl="3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(fp, "%s", s);</a:t>
            </a:r>
          </a:p>
          <a:p>
            <a:pPr marL="600823" lvl="3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(fp, "%s", s);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44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gatti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44 gatti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882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011E5E-9095-1709-4106-4F0C6E58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Processi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0C21FF-03C8-1A51-7D82-E2FB4E78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490597"/>
            <a:ext cx="8178312" cy="4634158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it-IT" dirty="0"/>
              <a:t>In Linux, un processo può generare: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Non più di un processo figlio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Un processo figlio usando la System Call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Un processo figlio usando la System Call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Un processo figlio usando la System Call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CreateProcess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5454" lvl="2" indent="-457200">
              <a:buFont typeface="+mj-lt"/>
              <a:buAutoNum type="alphaLcParenR"/>
            </a:pPr>
            <a:endParaRPr lang="it-IT" dirty="0"/>
          </a:p>
          <a:p>
            <a:pPr lvl="1"/>
            <a:r>
              <a:rPr lang="it-IT" dirty="0"/>
              <a:t>Qual è l’output del seguente codice?</a:t>
            </a:r>
          </a:p>
          <a:p>
            <a:pPr marL="600823" lvl="3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600823" lvl="3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600823" lvl="3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911492" lvl="4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911492" lvl="4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11492" lvl="4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("A");</a:t>
            </a:r>
          </a:p>
          <a:p>
            <a:pPr marL="911492" lvl="4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600823" lvl="3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A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AAAA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AA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AAA</a:t>
            </a:r>
          </a:p>
        </p:txBody>
      </p:sp>
    </p:spTree>
    <p:extLst>
      <p:ext uri="{BB962C8B-B14F-4D97-AF65-F5344CB8AC3E}">
        <p14:creationId xmlns:p14="http://schemas.microsoft.com/office/powerpoint/2010/main" val="389949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011E5E-9095-1709-4106-4F0C6E58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Processi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0C21FF-03C8-1A51-7D82-E2FB4E78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490597"/>
            <a:ext cx="8178312" cy="4634158"/>
          </a:xfrm>
        </p:spPr>
        <p:txBody>
          <a:bodyPr>
            <a:normAutofit/>
          </a:bodyPr>
          <a:lstStyle/>
          <a:p>
            <a:pPr marL="785454" lvl="2" indent="-457200">
              <a:buFont typeface="+mj-lt"/>
              <a:buAutoNum type="alphaLcParenR"/>
            </a:pPr>
            <a:endParaRPr lang="it-IT" dirty="0"/>
          </a:p>
          <a:p>
            <a:pPr lvl="1"/>
            <a:r>
              <a:rPr lang="it-IT" dirty="0"/>
              <a:t>In Linux, le FIFO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Sono anonime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Sono identificate da un identificativo numerico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Sono identificate da una stringa</a:t>
            </a:r>
          </a:p>
          <a:p>
            <a:pPr marL="785454" lvl="2" indent="-457200">
              <a:buFont typeface="+mj-lt"/>
              <a:buAutoNum type="alphaLcParenR"/>
            </a:pPr>
            <a:r>
              <a:rPr lang="it-IT" dirty="0"/>
              <a:t>Possono essere usate anche da processi con un antenato in comune</a:t>
            </a:r>
          </a:p>
        </p:txBody>
      </p:sp>
    </p:spTree>
    <p:extLst>
      <p:ext uri="{BB962C8B-B14F-4D97-AF65-F5344CB8AC3E}">
        <p14:creationId xmlns:p14="http://schemas.microsoft.com/office/powerpoint/2010/main" val="4111199034"/>
      </p:ext>
    </p:extLst>
  </p:cSld>
  <p:clrMapOvr>
    <a:masterClrMapping/>
  </p:clrMapOvr>
</p:sld>
</file>

<file path=ppt/theme/theme1.xml><?xml version="1.0" encoding="utf-8"?>
<a:theme xmlns:a="http://schemas.openxmlformats.org/drawingml/2006/main" name="Martino Theme">
  <a:themeElements>
    <a:clrScheme name="Pittura contemporanea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tino Theme" id="{778C4DA4-8CB1-4935-885F-479D0A641FCB}" vid="{BB97EC35-50EE-4A6E-B5DD-D1A1EF4F37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Martino Theme</Template>
  <TotalTime>295</TotalTime>
  <Words>1564</Words>
  <Application>Microsoft Office PowerPoint</Application>
  <PresentationFormat>Presentazione su schermo (4:3)</PresentationFormat>
  <Paragraphs>243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Courier New</vt:lpstr>
      <vt:lpstr>Wingdings</vt:lpstr>
      <vt:lpstr>Martino Theme</vt:lpstr>
      <vt:lpstr>Esempio di Esame</vt:lpstr>
      <vt:lpstr>Concetti Generali</vt:lpstr>
      <vt:lpstr>Concetti Generali</vt:lpstr>
      <vt:lpstr>Programmazione Bash</vt:lpstr>
      <vt:lpstr>Programmazione Bash</vt:lpstr>
      <vt:lpstr>File System</vt:lpstr>
      <vt:lpstr>File System</vt:lpstr>
      <vt:lpstr>Processi</vt:lpstr>
      <vt:lpstr>Processi</vt:lpstr>
      <vt:lpstr>Memoria</vt:lpstr>
      <vt:lpstr>Memoria</vt:lpstr>
      <vt:lpstr>Thread</vt:lpstr>
      <vt:lpstr>Thread</vt:lpstr>
      <vt:lpstr>Altri argomenti</vt:lpstr>
      <vt:lpstr>Altri argomenti</vt:lpstr>
      <vt:lpstr>Esercizi di programmazione</vt:lpstr>
      <vt:lpstr>Esercizi di programmazione</vt:lpstr>
      <vt:lpstr>Esercizi di programmazione</vt:lpstr>
      <vt:lpstr>Domande Aperte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Esempio di Esame</dc:title>
  <dc:creator>Martino  Trevisan</dc:creator>
  <cp:lastModifiedBy>Martino  Trevisan</cp:lastModifiedBy>
  <cp:revision>18</cp:revision>
  <dcterms:created xsi:type="dcterms:W3CDTF">2023-05-18T16:24:48Z</dcterms:created>
  <dcterms:modified xsi:type="dcterms:W3CDTF">2024-05-28T08:15:35Z</dcterms:modified>
</cp:coreProperties>
</file>