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8" r:id="rId4"/>
    <p:sldId id="259" r:id="rId5"/>
  </p:sldIdLst>
  <p:sldSz cx="13716000" cy="9144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090A8-DE4E-48F0-872D-47C31543355A}" v="510" dt="2025-09-17T01:42:36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2604" y="8279901"/>
            <a:ext cx="12550140" cy="6095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359" y="1304544"/>
            <a:ext cx="12550140" cy="4572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" y="5974080"/>
            <a:ext cx="7992999" cy="1865376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41789" y="1304544"/>
            <a:ext cx="2870073" cy="715670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6359" y="1304544"/>
            <a:ext cx="9011412" cy="715670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9498937" y="4795575"/>
            <a:ext cx="7100979" cy="1679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21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5647563" cy="571804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359" y="7022592"/>
            <a:ext cx="5647563" cy="1450848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82604" y="677454"/>
            <a:ext cx="5648831" cy="1990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667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359" y="3438144"/>
            <a:ext cx="5812155" cy="5023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4631" y="3438144"/>
            <a:ext cx="5812155" cy="5023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12560427" cy="16215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359" y="3121152"/>
            <a:ext cx="5812155" cy="877824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59" y="4047744"/>
            <a:ext cx="5812155" cy="441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34631" y="3121152"/>
            <a:ext cx="5812155" cy="877824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4631" y="4047744"/>
            <a:ext cx="5812155" cy="441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5647563" cy="3279648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631" y="1316565"/>
            <a:ext cx="5812155" cy="714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359" y="4767072"/>
            <a:ext cx="5647563" cy="3694176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5647563" cy="3279648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334631" y="1316565"/>
            <a:ext cx="5812155" cy="7144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359" y="4767072"/>
            <a:ext cx="5647563" cy="3694176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7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12550140" cy="1950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359" y="3438144"/>
            <a:ext cx="12550140" cy="5023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6359" y="8558785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6359" y="134113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89611" y="8558785"/>
            <a:ext cx="7200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2603" y="677454"/>
            <a:ext cx="12547366" cy="19903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133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196/jmir.3.2.e20" TargetMode="External"/><Relationship Id="rId3" Type="http://schemas.openxmlformats.org/officeDocument/2006/relationships/hyperlink" Target="https://www.who.int" TargetMode="External"/><Relationship Id="rId7" Type="http://schemas.openxmlformats.org/officeDocument/2006/relationships/hyperlink" Target="https://www.iso.org" TargetMode="External"/><Relationship Id="rId2" Type="http://schemas.openxmlformats.org/officeDocument/2006/relationships/hyperlink" Target="https://www.minsalud.gov.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uncionpublica.gov.co" TargetMode="External"/><Relationship Id="rId11" Type="http://schemas.openxmlformats.org/officeDocument/2006/relationships/hyperlink" Target="https://repositorio.sena.edu.co" TargetMode="External"/><Relationship Id="rId5" Type="http://schemas.openxmlformats.org/officeDocument/2006/relationships/hyperlink" Target="https://www.supersalud.gov.co" TargetMode="External"/><Relationship Id="rId10" Type="http://schemas.openxmlformats.org/officeDocument/2006/relationships/hyperlink" Target="https://doi.org/10.1089/tmj.2011.0067" TargetMode="External"/><Relationship Id="rId4" Type="http://schemas.openxmlformats.org/officeDocument/2006/relationships/hyperlink" Target="https://www.paho.org" TargetMode="External"/><Relationship Id="rId9" Type="http://schemas.openxmlformats.org/officeDocument/2006/relationships/hyperlink" Target="https://www.ncbi.nlm.nih.gov/pmc/articles/PMC40291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114299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16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D6D64-DA95-7099-8EC8-686D6F37A4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891" r="-2" b="108"/>
          <a:stretch>
            <a:fillRect/>
          </a:stretch>
        </p:blipFill>
        <p:spPr>
          <a:xfrm>
            <a:off x="761999" y="1142997"/>
            <a:ext cx="12192001" cy="68580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79870" y="2121408"/>
            <a:ext cx="5021182" cy="2450592"/>
          </a:xfrm>
        </p:spPr>
        <p:txBody>
          <a:bodyPr anchor="t">
            <a:normAutofit fontScale="90000"/>
          </a:bodyPr>
          <a:lstStyle>
            <a:defPPr>
              <a:defRPr lang="es-E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6000" dirty="0">
                <a:solidFill>
                  <a:srgbClr val="FFFFFF"/>
                </a:solidFill>
              </a:rPr>
              <a:t>Problemática centro de salud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27067" y="4576619"/>
            <a:ext cx="5015385" cy="2412999"/>
          </a:xfr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>
              <a:solidFill>
                <a:srgbClr val="FFFFFF"/>
              </a:solidFill>
            </a:endParaRPr>
          </a:p>
          <a:p>
            <a:endParaRPr lang="es-ES" sz="2400" dirty="0">
              <a:solidFill>
                <a:srgbClr val="FFFFFF"/>
              </a:solidFill>
            </a:endParaRPr>
          </a:p>
          <a:p>
            <a:endParaRPr lang="es-ES" sz="2400" dirty="0">
              <a:solidFill>
                <a:srgbClr val="FFFFFF"/>
              </a:solidFill>
            </a:endParaRPr>
          </a:p>
          <a:p>
            <a:endParaRPr lang="es-ES" sz="2400" dirty="0">
              <a:solidFill>
                <a:srgbClr val="FFFFFF"/>
              </a:solidFill>
            </a:endParaRPr>
          </a:p>
          <a:p>
            <a:endParaRPr lang="es-ES" sz="2400" dirty="0">
              <a:solidFill>
                <a:srgbClr val="FFFFFF"/>
              </a:solidFill>
            </a:endParaRPr>
          </a:p>
          <a:p>
            <a:endParaRPr lang="es-ES" sz="2800" dirty="0">
              <a:solidFill>
                <a:srgbClr val="FFFFFF"/>
              </a:solidFill>
            </a:endParaRPr>
          </a:p>
          <a:p>
            <a:r>
              <a:rPr lang="es-ES" sz="2800" dirty="0" err="1">
                <a:solidFill>
                  <a:srgbClr val="FFFFFF"/>
                </a:solidFill>
              </a:rPr>
              <a:t>Duban</a:t>
            </a:r>
            <a:r>
              <a:rPr lang="es-ES" sz="2800" dirty="0">
                <a:solidFill>
                  <a:srgbClr val="FFFFFF"/>
                </a:solidFill>
              </a:rPr>
              <a:t> Vanegas</a:t>
            </a:r>
          </a:p>
          <a:p>
            <a:r>
              <a:rPr lang="es-ES" sz="2800" dirty="0">
                <a:solidFill>
                  <a:srgbClr val="FFFFFF"/>
                </a:solidFill>
              </a:rPr>
              <a:t>Joan Santamaria</a:t>
            </a:r>
            <a:endParaRPr lang="es-ES" dirty="0"/>
          </a:p>
          <a:p>
            <a:r>
              <a:rPr lang="es-ES" sz="2800" dirty="0">
                <a:solidFill>
                  <a:srgbClr val="FFFFFF"/>
                </a:solidFill>
              </a:rPr>
              <a:t>Jaider </a:t>
            </a:r>
            <a:r>
              <a:rPr lang="es-ES" sz="2800" dirty="0" err="1">
                <a:solidFill>
                  <a:srgbClr val="FFFFFF"/>
                </a:solidFill>
              </a:rPr>
              <a:t>Zagarra</a:t>
            </a:r>
            <a:endParaRPr lang="es-ES" sz="2800">
              <a:solidFill>
                <a:srgbClr val="FFFFFF"/>
              </a:solidFill>
            </a:endParaRPr>
          </a:p>
          <a:p>
            <a:r>
              <a:rPr lang="es-ES" sz="2800" dirty="0">
                <a:solidFill>
                  <a:srgbClr val="FFFFFF"/>
                </a:solidFill>
              </a:rPr>
              <a:t>Luis Olivero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871" y="165109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16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24169" y="7352926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D567-D720-1AB0-F69E-112187FA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12550140" cy="780973"/>
          </a:xfrm>
        </p:spPr>
        <p:txBody>
          <a:bodyPr/>
          <a:lstStyle/>
          <a:p>
            <a:r>
              <a:rPr lang="en-US" sz="2800" dirty="0"/>
              <a:t>1. Matriz de análisis de involucrados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427D55-3D2E-E450-A9C3-8E4A3EE5E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78" y="2739149"/>
            <a:ext cx="10779490" cy="45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EEC7-50FF-FC1D-0950-5BFA5ABC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12550140" cy="631240"/>
          </a:xfrm>
        </p:spPr>
        <p:txBody>
          <a:bodyPr>
            <a:normAutofit/>
          </a:bodyPr>
          <a:lstStyle>
            <a:defPPr>
              <a:defRPr lang="es-E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a typeface="+mn-lt"/>
                <a:cs typeface="+mn-lt"/>
              </a:rPr>
              <a:t>2. Mapa mental de </a:t>
            </a:r>
            <a:r>
              <a:rPr lang="en-US" sz="2800" dirty="0" err="1">
                <a:ea typeface="+mn-lt"/>
                <a:cs typeface="+mn-lt"/>
              </a:rPr>
              <a:t>los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involucrados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D61ECA-3FAE-7F3D-A4EC-2FAA089B3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909" y="2675356"/>
            <a:ext cx="9862378" cy="45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1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3580-70EE-679D-77E7-8002E10B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9" y="1304544"/>
            <a:ext cx="12444632" cy="684019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dirty="0" err="1"/>
              <a:t>Referencias</a:t>
            </a:r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B299-D0CE-2968-8252-D37361AF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95" y="2540897"/>
            <a:ext cx="11922146" cy="529414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b="1" dirty="0" err="1"/>
              <a:t>Referencias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APA 7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Ministerio</a:t>
            </a:r>
            <a:r>
              <a:rPr lang="en-US" dirty="0">
                <a:ea typeface="+mn-lt"/>
                <a:cs typeface="+mn-lt"/>
              </a:rPr>
              <a:t> de Salud y </a:t>
            </a:r>
            <a:r>
              <a:rPr lang="en-US" dirty="0" err="1">
                <a:ea typeface="+mn-lt"/>
                <a:cs typeface="+mn-lt"/>
              </a:rPr>
              <a:t>Protección</a:t>
            </a:r>
            <a:r>
              <a:rPr lang="en-US" dirty="0">
                <a:ea typeface="+mn-lt"/>
                <a:cs typeface="+mn-lt"/>
              </a:rPr>
              <a:t> Social. (2022). </a:t>
            </a:r>
            <a:r>
              <a:rPr lang="en-US" i="1" dirty="0">
                <a:ea typeface="+mn-lt"/>
                <a:cs typeface="+mn-lt"/>
              </a:rPr>
              <a:t>Política de </a:t>
            </a:r>
            <a:r>
              <a:rPr lang="en-US" i="1" dirty="0" err="1">
                <a:ea typeface="+mn-lt"/>
                <a:cs typeface="+mn-lt"/>
              </a:rPr>
              <a:t>Gobierno</a:t>
            </a:r>
            <a:r>
              <a:rPr lang="en-US" i="1" dirty="0">
                <a:ea typeface="+mn-lt"/>
                <a:cs typeface="+mn-lt"/>
              </a:rPr>
              <a:t> Digital </a:t>
            </a:r>
            <a:r>
              <a:rPr lang="en-US" i="1" dirty="0" err="1">
                <a:ea typeface="+mn-lt"/>
                <a:cs typeface="+mn-lt"/>
              </a:rPr>
              <a:t>en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el</a:t>
            </a:r>
            <a:r>
              <a:rPr lang="en-US" i="1" dirty="0">
                <a:ea typeface="+mn-lt"/>
                <a:cs typeface="+mn-lt"/>
              </a:rPr>
              <a:t> sector </a:t>
            </a:r>
            <a:r>
              <a:rPr lang="en-US" i="1" dirty="0" err="1">
                <a:ea typeface="+mn-lt"/>
                <a:cs typeface="+mn-lt"/>
              </a:rPr>
              <a:t>salud</a:t>
            </a:r>
            <a:r>
              <a:rPr lang="en-US" dirty="0">
                <a:ea typeface="+mn-lt"/>
                <a:cs typeface="+mn-lt"/>
              </a:rPr>
              <a:t>. Bogotá: </a:t>
            </a:r>
            <a:r>
              <a:rPr lang="en-US" dirty="0" err="1">
                <a:ea typeface="+mn-lt"/>
                <a:cs typeface="+mn-lt"/>
              </a:rPr>
              <a:t>MinSalud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2"/>
              </a:rPr>
              <a:t>https://www.minsalud.gov.co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Organización Mundial de la Salud. (2021). </a:t>
            </a:r>
            <a:r>
              <a:rPr lang="en-US" i="1" dirty="0">
                <a:ea typeface="+mn-lt"/>
                <a:cs typeface="+mn-lt"/>
              </a:rPr>
              <a:t>Estrategia </a:t>
            </a:r>
            <a:r>
              <a:rPr lang="en-US" i="1" dirty="0" err="1">
                <a:ea typeface="+mn-lt"/>
                <a:cs typeface="+mn-lt"/>
              </a:rPr>
              <a:t>mundial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sobre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salud</a:t>
            </a:r>
            <a:r>
              <a:rPr lang="en-US" i="1" dirty="0">
                <a:ea typeface="+mn-lt"/>
                <a:cs typeface="+mn-lt"/>
              </a:rPr>
              <a:t> digital 2020–2025</a:t>
            </a:r>
            <a:r>
              <a:rPr lang="en-US" dirty="0">
                <a:ea typeface="+mn-lt"/>
                <a:cs typeface="+mn-lt"/>
              </a:rPr>
              <a:t>. OMS. </a:t>
            </a:r>
            <a:r>
              <a:rPr lang="en-US" dirty="0">
                <a:ea typeface="+mn-lt"/>
                <a:cs typeface="+mn-lt"/>
                <a:hlinkClick r:id="rId3"/>
              </a:rPr>
              <a:t>https://www.who.int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Organización Panamericana de la Salud. (2020). </a:t>
            </a:r>
            <a:r>
              <a:rPr lang="en-US" i="1" dirty="0" err="1">
                <a:ea typeface="+mn-lt"/>
                <a:cs typeface="+mn-lt"/>
              </a:rPr>
              <a:t>Transformación</a:t>
            </a:r>
            <a:r>
              <a:rPr lang="en-US" i="1" dirty="0">
                <a:ea typeface="+mn-lt"/>
                <a:cs typeface="+mn-lt"/>
              </a:rPr>
              <a:t> digital de la </a:t>
            </a:r>
            <a:r>
              <a:rPr lang="en-US" i="1" dirty="0" err="1">
                <a:ea typeface="+mn-lt"/>
                <a:cs typeface="+mn-lt"/>
              </a:rPr>
              <a:t>salud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en</a:t>
            </a:r>
            <a:r>
              <a:rPr lang="en-US" i="1" dirty="0">
                <a:ea typeface="+mn-lt"/>
                <a:cs typeface="+mn-lt"/>
              </a:rPr>
              <a:t> la </a:t>
            </a:r>
            <a:r>
              <a:rPr lang="en-US" i="1" dirty="0" err="1">
                <a:ea typeface="+mn-lt"/>
                <a:cs typeface="+mn-lt"/>
              </a:rPr>
              <a:t>región</a:t>
            </a:r>
            <a:r>
              <a:rPr lang="en-US" i="1" dirty="0">
                <a:ea typeface="+mn-lt"/>
                <a:cs typeface="+mn-lt"/>
              </a:rPr>
              <a:t> de las Américas</a:t>
            </a:r>
            <a:r>
              <a:rPr lang="en-US" dirty="0">
                <a:ea typeface="+mn-lt"/>
                <a:cs typeface="+mn-lt"/>
              </a:rPr>
              <a:t>. OPS. </a:t>
            </a:r>
            <a:r>
              <a:rPr lang="en-US" dirty="0">
                <a:ea typeface="+mn-lt"/>
                <a:cs typeface="+mn-lt"/>
                <a:hlinkClick r:id="rId4"/>
              </a:rPr>
              <a:t>https://www.paho.org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Superintendencia</a:t>
            </a:r>
            <a:r>
              <a:rPr lang="en-US" dirty="0">
                <a:ea typeface="+mn-lt"/>
                <a:cs typeface="+mn-lt"/>
              </a:rPr>
              <a:t> Nacional de Salud. (2023). </a:t>
            </a:r>
            <a:r>
              <a:rPr lang="en-US" i="1" dirty="0">
                <a:ea typeface="+mn-lt"/>
                <a:cs typeface="+mn-lt"/>
              </a:rPr>
              <a:t>Informe de </a:t>
            </a:r>
            <a:r>
              <a:rPr lang="en-US" i="1" dirty="0" err="1">
                <a:ea typeface="+mn-lt"/>
                <a:cs typeface="+mn-lt"/>
              </a:rPr>
              <a:t>gestión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en</a:t>
            </a:r>
            <a:r>
              <a:rPr lang="en-US" i="1" dirty="0">
                <a:ea typeface="+mn-lt"/>
                <a:cs typeface="+mn-lt"/>
              </a:rPr>
              <a:t> la </a:t>
            </a:r>
            <a:r>
              <a:rPr lang="en-US" i="1" dirty="0" err="1">
                <a:ea typeface="+mn-lt"/>
                <a:cs typeface="+mn-lt"/>
              </a:rPr>
              <a:t>prestación</a:t>
            </a:r>
            <a:r>
              <a:rPr lang="en-US" i="1" dirty="0">
                <a:ea typeface="+mn-lt"/>
                <a:cs typeface="+mn-lt"/>
              </a:rPr>
              <a:t> de </a:t>
            </a:r>
            <a:r>
              <a:rPr lang="en-US" i="1" dirty="0" err="1">
                <a:ea typeface="+mn-lt"/>
                <a:cs typeface="+mn-lt"/>
              </a:rPr>
              <a:t>servicios</a:t>
            </a:r>
            <a:r>
              <a:rPr lang="en-US" i="1" dirty="0">
                <a:ea typeface="+mn-lt"/>
                <a:cs typeface="+mn-lt"/>
              </a:rPr>
              <a:t> de </a:t>
            </a:r>
            <a:r>
              <a:rPr lang="en-US" i="1" dirty="0" err="1">
                <a:ea typeface="+mn-lt"/>
                <a:cs typeface="+mn-lt"/>
              </a:rPr>
              <a:t>salud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en</a:t>
            </a:r>
            <a:r>
              <a:rPr lang="en-US" i="1" dirty="0">
                <a:ea typeface="+mn-lt"/>
                <a:cs typeface="+mn-lt"/>
              </a:rPr>
              <a:t> Colombia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Supersalud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5"/>
              </a:rPr>
              <a:t>https://www.supersalud.gov.co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Congreso de Colombia. (2019). </a:t>
            </a:r>
            <a:r>
              <a:rPr lang="en-US" i="1" dirty="0">
                <a:ea typeface="+mn-lt"/>
                <a:cs typeface="+mn-lt"/>
              </a:rPr>
              <a:t>Ley 2015 de 2019: Historia </a:t>
            </a:r>
            <a:r>
              <a:rPr lang="en-US" i="1" dirty="0" err="1">
                <a:ea typeface="+mn-lt"/>
                <a:cs typeface="+mn-lt"/>
              </a:rPr>
              <a:t>clínica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electrónica</a:t>
            </a:r>
            <a:r>
              <a:rPr lang="en-US" i="1" dirty="0">
                <a:ea typeface="+mn-lt"/>
                <a:cs typeface="+mn-lt"/>
              </a:rPr>
              <a:t> interoperable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Diario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Oficial</a:t>
            </a:r>
            <a:r>
              <a:rPr lang="en-US" dirty="0">
                <a:ea typeface="+mn-lt"/>
                <a:cs typeface="+mn-lt"/>
              </a:rPr>
              <a:t> No. 51.042. </a:t>
            </a:r>
            <a:r>
              <a:rPr lang="en-US" dirty="0">
                <a:ea typeface="+mn-lt"/>
                <a:cs typeface="+mn-lt"/>
                <a:hlinkClick r:id="rId6"/>
              </a:rPr>
              <a:t>https://www.funcionpublica.gov.co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International Organization for Standardization. (2018). </a:t>
            </a:r>
            <a:r>
              <a:rPr lang="en-US" i="1" dirty="0">
                <a:ea typeface="+mn-lt"/>
                <a:cs typeface="+mn-lt"/>
              </a:rPr>
              <a:t>ISO/IEC 27001:2018 Information technology – Security techniques – Information security management systems – Requirements</a:t>
            </a:r>
            <a:r>
              <a:rPr lang="en-US" dirty="0">
                <a:ea typeface="+mn-lt"/>
                <a:cs typeface="+mn-lt"/>
              </a:rPr>
              <a:t>. ISO. </a:t>
            </a:r>
            <a:r>
              <a:rPr lang="en-US" dirty="0">
                <a:ea typeface="+mn-lt"/>
                <a:cs typeface="+mn-lt"/>
                <a:hlinkClick r:id="rId7"/>
              </a:rPr>
              <a:t>https://www.iso.org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Eysenbach</a:t>
            </a:r>
            <a:r>
              <a:rPr lang="en-US" dirty="0">
                <a:ea typeface="+mn-lt"/>
                <a:cs typeface="+mn-lt"/>
              </a:rPr>
              <a:t>, G. (2001). What is e-health? </a:t>
            </a:r>
            <a:r>
              <a:rPr lang="en-US" i="1" dirty="0">
                <a:ea typeface="+mn-lt"/>
                <a:cs typeface="+mn-lt"/>
              </a:rPr>
              <a:t>Journal of Medical Internet Research, 3</a:t>
            </a:r>
            <a:r>
              <a:rPr lang="en-US" dirty="0">
                <a:ea typeface="+mn-lt"/>
                <a:cs typeface="+mn-lt"/>
              </a:rPr>
              <a:t>(2), e20. </a:t>
            </a:r>
            <a:r>
              <a:rPr lang="en-US" dirty="0">
                <a:ea typeface="+mn-lt"/>
                <a:cs typeface="+mn-lt"/>
                <a:hlinkClick r:id="rId8"/>
              </a:rPr>
              <a:t>https://doi.org/10.2196/jmir.3.2.e20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Ventola, C. L. (2014). Mobile devices and apps for health care professionals: Uses and benefits. </a:t>
            </a:r>
            <a:r>
              <a:rPr lang="en-US" i="1" dirty="0">
                <a:ea typeface="+mn-lt"/>
                <a:cs typeface="+mn-lt"/>
              </a:rPr>
              <a:t>Pharmacy and Therapeutics, 39</a:t>
            </a:r>
            <a:r>
              <a:rPr lang="en-US" dirty="0">
                <a:ea typeface="+mn-lt"/>
                <a:cs typeface="+mn-lt"/>
              </a:rPr>
              <a:t>(5), 356–364. </a:t>
            </a:r>
            <a:r>
              <a:rPr lang="en-US" dirty="0">
                <a:ea typeface="+mn-lt"/>
                <a:cs typeface="+mn-lt"/>
                <a:hlinkClick r:id="rId9"/>
              </a:rPr>
              <a:t>https://www.ncbi.nlm.nih.gov/pmc/articles/PMC4029126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Bashshur</a:t>
            </a:r>
            <a:r>
              <a:rPr lang="en-US" dirty="0">
                <a:ea typeface="+mn-lt"/>
                <a:cs typeface="+mn-lt"/>
              </a:rPr>
              <a:t>, R., Shannon, G., Krupinski, E., &amp; Grigsby, J. (2011). The empirical foundations of telemedicine interventions in primary care. </a:t>
            </a:r>
            <a:r>
              <a:rPr lang="en-US" i="1" dirty="0">
                <a:ea typeface="+mn-lt"/>
                <a:cs typeface="+mn-lt"/>
              </a:rPr>
              <a:t>Telemedicine and e-Health, 17</a:t>
            </a:r>
            <a:r>
              <a:rPr lang="en-US" dirty="0">
                <a:ea typeface="+mn-lt"/>
                <a:cs typeface="+mn-lt"/>
              </a:rPr>
              <a:t>(5), 339–347. </a:t>
            </a:r>
            <a:r>
              <a:rPr lang="en-US" dirty="0">
                <a:ea typeface="+mn-lt"/>
                <a:cs typeface="+mn-lt"/>
                <a:hlinkClick r:id="rId10"/>
              </a:rPr>
              <a:t>https://doi.org/10.1089/tmj.2011.0067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Servicio</a:t>
            </a:r>
            <a:r>
              <a:rPr lang="en-US" dirty="0">
                <a:ea typeface="+mn-lt"/>
                <a:cs typeface="+mn-lt"/>
              </a:rPr>
              <a:t> Nacional de </a:t>
            </a:r>
            <a:r>
              <a:rPr lang="en-US" dirty="0" err="1">
                <a:ea typeface="+mn-lt"/>
                <a:cs typeface="+mn-lt"/>
              </a:rPr>
              <a:t>Aprendizaje</a:t>
            </a:r>
            <a:r>
              <a:rPr lang="en-US" dirty="0">
                <a:ea typeface="+mn-lt"/>
                <a:cs typeface="+mn-lt"/>
              </a:rPr>
              <a:t> (SENA). (2022). </a:t>
            </a:r>
            <a:r>
              <a:rPr lang="en-US" i="1" dirty="0" err="1">
                <a:ea typeface="+mn-lt"/>
                <a:cs typeface="+mn-lt"/>
              </a:rPr>
              <a:t>Innovación</a:t>
            </a:r>
            <a:r>
              <a:rPr lang="en-US" i="1" dirty="0">
                <a:ea typeface="+mn-lt"/>
                <a:cs typeface="+mn-lt"/>
              </a:rPr>
              <a:t> digital </a:t>
            </a:r>
            <a:r>
              <a:rPr lang="en-US" i="1" dirty="0" err="1">
                <a:ea typeface="+mn-lt"/>
                <a:cs typeface="+mn-lt"/>
              </a:rPr>
              <a:t>en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el</a:t>
            </a:r>
            <a:r>
              <a:rPr lang="en-US" i="1" dirty="0">
                <a:ea typeface="+mn-lt"/>
                <a:cs typeface="+mn-lt"/>
              </a:rPr>
              <a:t> sector </a:t>
            </a:r>
            <a:r>
              <a:rPr lang="en-US" i="1" dirty="0" err="1">
                <a:ea typeface="+mn-lt"/>
                <a:cs typeface="+mn-lt"/>
              </a:rPr>
              <a:t>salud</a:t>
            </a:r>
            <a:r>
              <a:rPr lang="en-US" i="1" dirty="0">
                <a:ea typeface="+mn-lt"/>
                <a:cs typeface="+mn-lt"/>
              </a:rPr>
              <a:t>: </a:t>
            </a:r>
            <a:r>
              <a:rPr lang="en-US" i="1" dirty="0" err="1">
                <a:ea typeface="+mn-lt"/>
                <a:cs typeface="+mn-lt"/>
              </a:rPr>
              <a:t>recursos</a:t>
            </a:r>
            <a:r>
              <a:rPr lang="en-US" i="1" dirty="0">
                <a:ea typeface="+mn-lt"/>
                <a:cs typeface="+mn-lt"/>
              </a:rPr>
              <a:t> de </a:t>
            </a:r>
            <a:r>
              <a:rPr lang="en-US" i="1" dirty="0" err="1">
                <a:ea typeface="+mn-lt"/>
                <a:cs typeface="+mn-lt"/>
              </a:rPr>
              <a:t>aprendizaje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en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Repositorio</a:t>
            </a:r>
            <a:r>
              <a:rPr lang="en-US" dirty="0">
                <a:ea typeface="+mn-lt"/>
                <a:cs typeface="+mn-lt"/>
              </a:rPr>
              <a:t> SENA. </a:t>
            </a:r>
            <a:r>
              <a:rPr lang="en-US" dirty="0">
                <a:ea typeface="+mn-lt"/>
                <a:cs typeface="+mn-lt"/>
                <a:hlinkClick r:id="rId11"/>
              </a:rPr>
              <a:t>https://repositorio.sena.edu.co</a:t>
            </a:r>
            <a:endParaRPr lang="en-US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3300821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Problemática centro de salud </vt:lpstr>
      <vt:lpstr>1. Matriz de análisis de involucrados </vt:lpstr>
      <vt:lpstr>2. Mapa mental de los involucrados</vt:lpstr>
      <vt:lpstr>3. Referencias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192</cp:revision>
  <dcterms:created xsi:type="dcterms:W3CDTF">2025-09-16T23:48:38Z</dcterms:created>
  <dcterms:modified xsi:type="dcterms:W3CDTF">2025-09-17T01:46:20Z</dcterms:modified>
</cp:coreProperties>
</file>