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88" r:id="rId3"/>
    <p:sldId id="263" r:id="rId4"/>
    <p:sldId id="265" r:id="rId5"/>
    <p:sldId id="273" r:id="rId6"/>
    <p:sldId id="272" r:id="rId7"/>
    <p:sldId id="283" r:id="rId8"/>
    <p:sldId id="282" r:id="rId9"/>
    <p:sldId id="281" r:id="rId10"/>
    <p:sldId id="277" r:id="rId11"/>
    <p:sldId id="278" r:id="rId12"/>
    <p:sldId id="279" r:id="rId13"/>
    <p:sldId id="280" r:id="rId14"/>
    <p:sldId id="284" r:id="rId15"/>
    <p:sldId id="285" r:id="rId16"/>
    <p:sldId id="286"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AN CHAKRABORTY" initials="SC" lastIdx="2" clrIdx="0">
    <p:extLst>
      <p:ext uri="{19B8F6BF-5375-455C-9EA6-DF929625EA0E}">
        <p15:presenceInfo xmlns:p15="http://schemas.microsoft.com/office/powerpoint/2012/main" userId="0624b9dc78c840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175"/>
    <a:srgbClr val="436FC1"/>
    <a:srgbClr val="A2A4A4"/>
    <a:srgbClr val="5999D3"/>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353D3E-2333-42BC-829C-2E7EEFBAD2CF}" v="423" dt="2021-07-02T07:25:48.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82" d="100"/>
          <a:sy n="82" d="100"/>
        </p:scale>
        <p:origin x="102" y="150"/>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7/1/2021</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7/1/2021</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icture containing text, clipart&#10;&#10;Description automatically generated">
            <a:extLst>
              <a:ext uri="{FF2B5EF4-FFF2-40B4-BE49-F238E27FC236}">
                <a16:creationId xmlns:a16="http://schemas.microsoft.com/office/drawing/2014/main" id="{9628BB99-7B82-4A3D-B4D7-991C61C254E2}"/>
              </a:ext>
            </a:extLst>
          </p:cNvPr>
          <p:cNvPicPr>
            <a:picLocks noChangeAspect="1"/>
          </p:cNvPicPr>
          <p:nvPr/>
        </p:nvPicPr>
        <p:blipFill>
          <a:blip r:embed="rId2"/>
          <a:stretch>
            <a:fillRect/>
          </a:stretch>
        </p:blipFill>
        <p:spPr>
          <a:xfrm>
            <a:off x="148792" y="180969"/>
            <a:ext cx="8611853" cy="3401682"/>
          </a:xfrm>
          <a:prstGeom prst="rect">
            <a:avLst/>
          </a:prstGeom>
        </p:spPr>
      </p:pic>
      <p:sp>
        <p:nvSpPr>
          <p:cNvPr id="18" name="TextBox 17">
            <a:extLst>
              <a:ext uri="{FF2B5EF4-FFF2-40B4-BE49-F238E27FC236}">
                <a16:creationId xmlns:a16="http://schemas.microsoft.com/office/drawing/2014/main" id="{972F142B-9EA8-470B-BDD6-D98ECA62AAE0}"/>
              </a:ext>
            </a:extLst>
          </p:cNvPr>
          <p:cNvSpPr txBox="1"/>
          <p:nvPr/>
        </p:nvSpPr>
        <p:spPr>
          <a:xfrm>
            <a:off x="350923" y="4334232"/>
            <a:ext cx="9818557" cy="2523768"/>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cs typeface="Arial" panose="020B0604020202020204" pitchFamily="34" charset="0"/>
              </a:rPr>
              <a:t>CAPSTONE PROJECT </a:t>
            </a:r>
          </a:p>
          <a:p>
            <a:r>
              <a:rPr lang="en-IN" sz="6000" b="1" dirty="0">
                <a:solidFill>
                  <a:schemeClr val="accent1">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t>Customer Churn Prediction</a:t>
            </a:r>
          </a:p>
          <a:p>
            <a:r>
              <a:rPr lang="en-IN" sz="4800" b="1" dirty="0">
                <a:effectLst/>
                <a:latin typeface="Times New Roman" panose="02020603050405020304" pitchFamily="18" charset="0"/>
                <a:ea typeface="Times New Roman" panose="02020603050405020304" pitchFamily="18" charset="0"/>
                <a:cs typeface="Arial" panose="020B0604020202020204" pitchFamily="34" charset="0"/>
              </a:rPr>
              <a:t>Santan Chakraborty </a:t>
            </a:r>
            <a:r>
              <a:rPr lang="en-IN" sz="2800" b="1" dirty="0">
                <a:effectLst/>
                <a:latin typeface="Times New Roman" panose="02020603050405020304" pitchFamily="18" charset="0"/>
                <a:ea typeface="Times New Roman" panose="02020603050405020304" pitchFamily="18" charset="0"/>
                <a:cs typeface="Arial" panose="020B0604020202020204" pitchFamily="34" charset="0"/>
              </a:rPr>
              <a:t>(PGP-DSBA 2020 B)</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48B46-459D-49CB-B23B-F0E2A50B909D}"/>
              </a:ext>
            </a:extLst>
          </p:cNvPr>
          <p:cNvSpPr txBox="1"/>
          <p:nvPr/>
        </p:nvSpPr>
        <p:spPr>
          <a:xfrm>
            <a:off x="309489" y="309489"/>
            <a:ext cx="1035382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Accuracy Table In Tabular Format</a:t>
            </a:r>
          </a:p>
        </p:txBody>
      </p:sp>
      <p:sp>
        <p:nvSpPr>
          <p:cNvPr id="3" name="TextBox 2">
            <a:extLst>
              <a:ext uri="{FF2B5EF4-FFF2-40B4-BE49-F238E27FC236}">
                <a16:creationId xmlns:a16="http://schemas.microsoft.com/office/drawing/2014/main" id="{4AF91C90-495B-4083-861D-956488ACF7B6}"/>
              </a:ext>
            </a:extLst>
          </p:cNvPr>
          <p:cNvSpPr txBox="1"/>
          <p:nvPr/>
        </p:nvSpPr>
        <p:spPr>
          <a:xfrm>
            <a:off x="309489" y="1237957"/>
            <a:ext cx="10522634" cy="1913206"/>
          </a:xfrm>
          <a:prstGeom prst="rect">
            <a:avLst/>
          </a:prstGeom>
          <a:noFill/>
        </p:spPr>
        <p:txBody>
          <a:bodyPr wrap="square" rtlCol="0">
            <a:spAutoFit/>
          </a:bodyPr>
          <a:lstStyle/>
          <a:p>
            <a:endParaRPr lang="en-IN" dirty="0"/>
          </a:p>
        </p:txBody>
      </p:sp>
      <p:graphicFrame>
        <p:nvGraphicFramePr>
          <p:cNvPr id="4" name="Table 4">
            <a:extLst>
              <a:ext uri="{FF2B5EF4-FFF2-40B4-BE49-F238E27FC236}">
                <a16:creationId xmlns:a16="http://schemas.microsoft.com/office/drawing/2014/main" id="{9A99C4E1-3DB6-4E2A-9E53-D70493277AAC}"/>
              </a:ext>
            </a:extLst>
          </p:cNvPr>
          <p:cNvGraphicFramePr>
            <a:graphicFrameLocks noGrp="1"/>
          </p:cNvGraphicFramePr>
          <p:nvPr>
            <p:extLst>
              <p:ext uri="{D42A27DB-BD31-4B8C-83A1-F6EECF244321}">
                <p14:modId xmlns:p14="http://schemas.microsoft.com/office/powerpoint/2010/main" val="3153784672"/>
              </p:ext>
            </p:extLst>
          </p:nvPr>
        </p:nvGraphicFramePr>
        <p:xfrm>
          <a:off x="309489" y="1237957"/>
          <a:ext cx="10832123" cy="1478280"/>
        </p:xfrm>
        <a:graphic>
          <a:graphicData uri="http://schemas.openxmlformats.org/drawingml/2006/table">
            <a:tbl>
              <a:tblPr firstRow="1" bandRow="1">
                <a:tableStyleId>{5C22544A-7EE6-4342-B048-85BDC9FD1C3A}</a:tableStyleId>
              </a:tblPr>
              <a:tblGrid>
                <a:gridCol w="2605008">
                  <a:extLst>
                    <a:ext uri="{9D8B030D-6E8A-4147-A177-3AD203B41FA5}">
                      <a16:colId xmlns:a16="http://schemas.microsoft.com/office/drawing/2014/main" val="2969197902"/>
                    </a:ext>
                  </a:extLst>
                </a:gridCol>
                <a:gridCol w="1924789">
                  <a:extLst>
                    <a:ext uri="{9D8B030D-6E8A-4147-A177-3AD203B41FA5}">
                      <a16:colId xmlns:a16="http://schemas.microsoft.com/office/drawing/2014/main" val="2097771948"/>
                    </a:ext>
                  </a:extLst>
                </a:gridCol>
                <a:gridCol w="1969476">
                  <a:extLst>
                    <a:ext uri="{9D8B030D-6E8A-4147-A177-3AD203B41FA5}">
                      <a16:colId xmlns:a16="http://schemas.microsoft.com/office/drawing/2014/main" val="322327620"/>
                    </a:ext>
                  </a:extLst>
                </a:gridCol>
                <a:gridCol w="2166425">
                  <a:extLst>
                    <a:ext uri="{9D8B030D-6E8A-4147-A177-3AD203B41FA5}">
                      <a16:colId xmlns:a16="http://schemas.microsoft.com/office/drawing/2014/main" val="3729439012"/>
                    </a:ext>
                  </a:extLst>
                </a:gridCol>
                <a:gridCol w="2166425">
                  <a:extLst>
                    <a:ext uri="{9D8B030D-6E8A-4147-A177-3AD203B41FA5}">
                      <a16:colId xmlns:a16="http://schemas.microsoft.com/office/drawing/2014/main" val="3965749261"/>
                    </a:ext>
                  </a:extLst>
                </a:gridCol>
              </a:tblGrid>
              <a:tr h="0">
                <a:tc>
                  <a:txBody>
                    <a:bodyPr/>
                    <a:lstStyle/>
                    <a:p>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Train_Accuracy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Test_Accuracy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Train_Auc</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Test_Auc</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6701180"/>
                  </a:ext>
                </a:extLst>
              </a:tr>
              <a:tr h="370840">
                <a:tc>
                  <a:txBody>
                    <a:bodyPr/>
                    <a:lstStyle/>
                    <a:p>
                      <a:r>
                        <a:rPr lang="en-IN" dirty="0">
                          <a:latin typeface="Times New Roman" panose="02020603050405020304" pitchFamily="18" charset="0"/>
                          <a:cs typeface="Times New Roman" panose="02020603050405020304" pitchFamily="18" charset="0"/>
                        </a:rPr>
                        <a:t>KNN</a:t>
                      </a:r>
                    </a:p>
                  </a:txBody>
                  <a:tcPr/>
                </a:tc>
                <a:tc>
                  <a:txBody>
                    <a:bodyPr/>
                    <a:lstStyle/>
                    <a:p>
                      <a:r>
                        <a:rPr lang="en-IN" dirty="0"/>
                        <a:t>1.00</a:t>
                      </a:r>
                    </a:p>
                  </a:txBody>
                  <a:tcPr/>
                </a:tc>
                <a:tc>
                  <a:txBody>
                    <a:bodyPr/>
                    <a:lstStyle/>
                    <a:p>
                      <a:r>
                        <a:rPr lang="en-IN" dirty="0"/>
                        <a:t>0.96</a:t>
                      </a:r>
                    </a:p>
                  </a:txBody>
                  <a:tcPr/>
                </a:tc>
                <a:tc>
                  <a:txBody>
                    <a:bodyPr/>
                    <a:lstStyle/>
                    <a:p>
                      <a:r>
                        <a:rPr lang="en-IN" dirty="0"/>
                        <a:t>1.00</a:t>
                      </a:r>
                    </a:p>
                  </a:txBody>
                  <a:tcPr/>
                </a:tc>
                <a:tc>
                  <a:txBody>
                    <a:bodyPr/>
                    <a:lstStyle/>
                    <a:p>
                      <a:r>
                        <a:rPr lang="en-IN" dirty="0"/>
                        <a:t>0.93</a:t>
                      </a:r>
                    </a:p>
                  </a:txBody>
                  <a:tcPr/>
                </a:tc>
                <a:extLst>
                  <a:ext uri="{0D108BD9-81ED-4DB2-BD59-A6C34878D82A}">
                    <a16:rowId xmlns:a16="http://schemas.microsoft.com/office/drawing/2014/main" val="3019338265"/>
                  </a:ext>
                </a:extLst>
              </a:tr>
              <a:tr h="370840">
                <a:tc>
                  <a:txBody>
                    <a:bodyPr/>
                    <a:lstStyle/>
                    <a:p>
                      <a:r>
                        <a:rPr lang="en-IN" dirty="0">
                          <a:latin typeface="Times New Roman" panose="02020603050405020304" pitchFamily="18" charset="0"/>
                          <a:cs typeface="Times New Roman" panose="02020603050405020304" pitchFamily="18" charset="0"/>
                        </a:rPr>
                        <a:t>DECISION TREE</a:t>
                      </a:r>
                    </a:p>
                  </a:txBody>
                  <a:tcPr/>
                </a:tc>
                <a:tc>
                  <a:txBody>
                    <a:bodyPr/>
                    <a:lstStyle/>
                    <a:p>
                      <a:r>
                        <a:rPr lang="en-IN" dirty="0"/>
                        <a:t>0.89</a:t>
                      </a:r>
                    </a:p>
                  </a:txBody>
                  <a:tcPr/>
                </a:tc>
                <a:tc>
                  <a:txBody>
                    <a:bodyPr/>
                    <a:lstStyle/>
                    <a:p>
                      <a:r>
                        <a:rPr lang="en-IN" dirty="0"/>
                        <a:t>0.88</a:t>
                      </a:r>
                    </a:p>
                  </a:txBody>
                  <a:tcPr/>
                </a:tc>
                <a:tc>
                  <a:txBody>
                    <a:bodyPr/>
                    <a:lstStyle/>
                    <a:p>
                      <a:r>
                        <a:rPr lang="en-IN" dirty="0"/>
                        <a:t>0.93</a:t>
                      </a:r>
                    </a:p>
                  </a:txBody>
                  <a:tcPr/>
                </a:tc>
                <a:tc>
                  <a:txBody>
                    <a:bodyPr/>
                    <a:lstStyle/>
                    <a:p>
                      <a:r>
                        <a:rPr lang="en-IN" dirty="0"/>
                        <a:t>0.91</a:t>
                      </a:r>
                    </a:p>
                  </a:txBody>
                  <a:tcPr/>
                </a:tc>
                <a:extLst>
                  <a:ext uri="{0D108BD9-81ED-4DB2-BD59-A6C34878D82A}">
                    <a16:rowId xmlns:a16="http://schemas.microsoft.com/office/drawing/2014/main" val="3025636331"/>
                  </a:ext>
                </a:extLst>
              </a:tr>
              <a:tr h="370840">
                <a:tc>
                  <a:txBody>
                    <a:bodyPr/>
                    <a:lstStyle/>
                    <a:p>
                      <a:r>
                        <a:rPr lang="en-IN" dirty="0">
                          <a:latin typeface="Times New Roman" panose="02020603050405020304" pitchFamily="18" charset="0"/>
                          <a:cs typeface="Times New Roman" panose="02020603050405020304" pitchFamily="18" charset="0"/>
                        </a:rPr>
                        <a:t>RANDOM FOREST</a:t>
                      </a:r>
                    </a:p>
                  </a:txBody>
                  <a:tcPr/>
                </a:tc>
                <a:tc>
                  <a:txBody>
                    <a:bodyPr/>
                    <a:lstStyle/>
                    <a:p>
                      <a:r>
                        <a:rPr lang="en-IN" dirty="0"/>
                        <a:t>0.90</a:t>
                      </a:r>
                    </a:p>
                  </a:txBody>
                  <a:tcPr/>
                </a:tc>
                <a:tc>
                  <a:txBody>
                    <a:bodyPr/>
                    <a:lstStyle/>
                    <a:p>
                      <a:r>
                        <a:rPr lang="en-IN" dirty="0"/>
                        <a:t>0.89</a:t>
                      </a:r>
                    </a:p>
                  </a:txBody>
                  <a:tcPr/>
                </a:tc>
                <a:tc>
                  <a:txBody>
                    <a:bodyPr/>
                    <a:lstStyle/>
                    <a:p>
                      <a:r>
                        <a:rPr lang="en-IN" dirty="0"/>
                        <a:t>0.93</a:t>
                      </a:r>
                    </a:p>
                  </a:txBody>
                  <a:tcPr/>
                </a:tc>
                <a:tc>
                  <a:txBody>
                    <a:bodyPr/>
                    <a:lstStyle/>
                    <a:p>
                      <a:r>
                        <a:rPr lang="en-IN" dirty="0"/>
                        <a:t>0.92</a:t>
                      </a:r>
                    </a:p>
                  </a:txBody>
                  <a:tcPr/>
                </a:tc>
                <a:extLst>
                  <a:ext uri="{0D108BD9-81ED-4DB2-BD59-A6C34878D82A}">
                    <a16:rowId xmlns:a16="http://schemas.microsoft.com/office/drawing/2014/main" val="1776905275"/>
                  </a:ext>
                </a:extLst>
              </a:tr>
            </a:tbl>
          </a:graphicData>
        </a:graphic>
      </p:graphicFrame>
      <p:sp>
        <p:nvSpPr>
          <p:cNvPr id="5" name="TextBox 4">
            <a:extLst>
              <a:ext uri="{FF2B5EF4-FFF2-40B4-BE49-F238E27FC236}">
                <a16:creationId xmlns:a16="http://schemas.microsoft.com/office/drawing/2014/main" id="{9B1813BE-9081-4E1A-BB09-8DF5F6BCAC80}"/>
              </a:ext>
            </a:extLst>
          </p:cNvPr>
          <p:cNvSpPr txBox="1"/>
          <p:nvPr/>
        </p:nvSpPr>
        <p:spPr>
          <a:xfrm>
            <a:off x="407963" y="3277772"/>
            <a:ext cx="6063175" cy="523220"/>
          </a:xfrm>
          <a:prstGeom prst="rect">
            <a:avLst/>
          </a:prstGeom>
          <a:noFill/>
        </p:spPr>
        <p:txBody>
          <a:bodyPr wrap="square" rtlCol="0">
            <a:spAutoFit/>
          </a:bodyPr>
          <a:lstStyle/>
          <a:p>
            <a:r>
              <a:rPr lang="en-IN" sz="2800" b="1" dirty="0">
                <a:effectLst/>
                <a:latin typeface="Times New Roman" panose="02020603050405020304" pitchFamily="18" charset="0"/>
                <a:ea typeface="Calibri" panose="020F0502020204030204" pitchFamily="34" charset="0"/>
              </a:rPr>
              <a:t>Performance Table </a:t>
            </a:r>
            <a:r>
              <a:rPr lang="en-IN" sz="2800" b="1" dirty="0">
                <a:latin typeface="Times New Roman" panose="02020603050405020304" pitchFamily="18" charset="0"/>
                <a:cs typeface="Times New Roman" panose="02020603050405020304" pitchFamily="18" charset="0"/>
              </a:rPr>
              <a:t>In Tabular Format</a:t>
            </a:r>
            <a:endParaRPr lang="en-IN" sz="2800" b="1" dirty="0"/>
          </a:p>
        </p:txBody>
      </p:sp>
      <p:graphicFrame>
        <p:nvGraphicFramePr>
          <p:cNvPr id="7" name="Table 7">
            <a:extLst>
              <a:ext uri="{FF2B5EF4-FFF2-40B4-BE49-F238E27FC236}">
                <a16:creationId xmlns:a16="http://schemas.microsoft.com/office/drawing/2014/main" id="{44064FEF-20EE-4A5F-9B1A-ECF4928E4C4A}"/>
              </a:ext>
            </a:extLst>
          </p:cNvPr>
          <p:cNvGraphicFramePr>
            <a:graphicFrameLocks noGrp="1"/>
          </p:cNvGraphicFramePr>
          <p:nvPr>
            <p:extLst>
              <p:ext uri="{D42A27DB-BD31-4B8C-83A1-F6EECF244321}">
                <p14:modId xmlns:p14="http://schemas.microsoft.com/office/powerpoint/2010/main" val="4064160752"/>
              </p:ext>
            </p:extLst>
          </p:nvPr>
        </p:nvGraphicFramePr>
        <p:xfrm>
          <a:off x="337628" y="4010171"/>
          <a:ext cx="10353819" cy="2542736"/>
        </p:xfrm>
        <a:graphic>
          <a:graphicData uri="http://schemas.openxmlformats.org/drawingml/2006/table">
            <a:tbl>
              <a:tblPr firstRow="1" bandRow="1">
                <a:tableStyleId>{5C22544A-7EE6-4342-B048-85BDC9FD1C3A}</a:tableStyleId>
              </a:tblPr>
              <a:tblGrid>
                <a:gridCol w="1336427">
                  <a:extLst>
                    <a:ext uri="{9D8B030D-6E8A-4147-A177-3AD203B41FA5}">
                      <a16:colId xmlns:a16="http://schemas.microsoft.com/office/drawing/2014/main" val="3414877723"/>
                    </a:ext>
                  </a:extLst>
                </a:gridCol>
                <a:gridCol w="1362222">
                  <a:extLst>
                    <a:ext uri="{9D8B030D-6E8A-4147-A177-3AD203B41FA5}">
                      <a16:colId xmlns:a16="http://schemas.microsoft.com/office/drawing/2014/main" val="3934240553"/>
                    </a:ext>
                  </a:extLst>
                </a:gridCol>
                <a:gridCol w="1296572">
                  <a:extLst>
                    <a:ext uri="{9D8B030D-6E8A-4147-A177-3AD203B41FA5}">
                      <a16:colId xmlns:a16="http://schemas.microsoft.com/office/drawing/2014/main" val="157561403"/>
                    </a:ext>
                  </a:extLst>
                </a:gridCol>
                <a:gridCol w="1589649">
                  <a:extLst>
                    <a:ext uri="{9D8B030D-6E8A-4147-A177-3AD203B41FA5}">
                      <a16:colId xmlns:a16="http://schemas.microsoft.com/office/drawing/2014/main" val="631582074"/>
                    </a:ext>
                  </a:extLst>
                </a:gridCol>
                <a:gridCol w="1491176">
                  <a:extLst>
                    <a:ext uri="{9D8B030D-6E8A-4147-A177-3AD203B41FA5}">
                      <a16:colId xmlns:a16="http://schemas.microsoft.com/office/drawing/2014/main" val="3798686619"/>
                    </a:ext>
                  </a:extLst>
                </a:gridCol>
                <a:gridCol w="1702191">
                  <a:extLst>
                    <a:ext uri="{9D8B030D-6E8A-4147-A177-3AD203B41FA5}">
                      <a16:colId xmlns:a16="http://schemas.microsoft.com/office/drawing/2014/main" val="899244764"/>
                    </a:ext>
                  </a:extLst>
                </a:gridCol>
                <a:gridCol w="1575582">
                  <a:extLst>
                    <a:ext uri="{9D8B030D-6E8A-4147-A177-3AD203B41FA5}">
                      <a16:colId xmlns:a16="http://schemas.microsoft.com/office/drawing/2014/main" val="109259548"/>
                    </a:ext>
                  </a:extLst>
                </a:gridCol>
              </a:tblGrid>
              <a:tr h="631288">
                <a:tc>
                  <a:txBody>
                    <a:bodyPr/>
                    <a:lstStyle/>
                    <a:p>
                      <a:endParaRPr lang="en-IN" dirty="0"/>
                    </a:p>
                  </a:txBody>
                  <a:tcPr/>
                </a:tc>
                <a:tc>
                  <a:txBody>
                    <a:bodyPr/>
                    <a:lstStyle/>
                    <a:p>
                      <a:r>
                        <a:rPr lang="en-IN" sz="1400" dirty="0" err="1">
                          <a:latin typeface="Times New Roman" panose="02020603050405020304" pitchFamily="18" charset="0"/>
                          <a:cs typeface="Times New Roman" panose="02020603050405020304" pitchFamily="18" charset="0"/>
                        </a:rPr>
                        <a:t>Train_Recall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Test_Recall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Train_f1_score</a:t>
                      </a:r>
                    </a:p>
                  </a:txBody>
                  <a:tcPr/>
                </a:tc>
                <a:tc>
                  <a:txBody>
                    <a:bodyPr/>
                    <a:lstStyle/>
                    <a:p>
                      <a:r>
                        <a:rPr lang="en-IN" sz="1400" dirty="0">
                          <a:latin typeface="Times New Roman" panose="02020603050405020304" pitchFamily="18" charset="0"/>
                          <a:cs typeface="Times New Roman" panose="02020603050405020304" pitchFamily="18" charset="0"/>
                        </a:rPr>
                        <a:t>Test_f1_score</a:t>
                      </a:r>
                    </a:p>
                  </a:txBody>
                  <a:tcPr/>
                </a:tc>
                <a:tc>
                  <a:txBody>
                    <a:bodyPr/>
                    <a:lstStyle/>
                    <a:p>
                      <a:r>
                        <a:rPr lang="en-IN" sz="1400" dirty="0" err="1">
                          <a:latin typeface="Times New Roman" panose="02020603050405020304" pitchFamily="18" charset="0"/>
                          <a:cs typeface="Times New Roman" panose="02020603050405020304" pitchFamily="18" charset="0"/>
                        </a:rPr>
                        <a:t>Train_Precision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Test_Precision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5315675"/>
                  </a:ext>
                </a:extLst>
              </a:tr>
              <a:tr h="631288">
                <a:tc>
                  <a:txBody>
                    <a:bodyPr/>
                    <a:lstStyle/>
                    <a:p>
                      <a:r>
                        <a:rPr lang="en-IN" dirty="0">
                          <a:latin typeface="Times New Roman" panose="02020603050405020304" pitchFamily="18" charset="0"/>
                          <a:cs typeface="Times New Roman" panose="02020603050405020304" pitchFamily="18" charset="0"/>
                        </a:rPr>
                        <a:t>KNN</a:t>
                      </a:r>
                      <a:endParaRPr lang="en-IN" dirty="0"/>
                    </a:p>
                  </a:txBody>
                  <a:tcPr/>
                </a:tc>
                <a:tc>
                  <a:txBody>
                    <a:bodyPr/>
                    <a:lstStyle/>
                    <a:p>
                      <a:r>
                        <a:rPr lang="en-IN" dirty="0"/>
                        <a:t>1.00</a:t>
                      </a:r>
                    </a:p>
                  </a:txBody>
                  <a:tcPr/>
                </a:tc>
                <a:tc>
                  <a:txBody>
                    <a:bodyPr/>
                    <a:lstStyle/>
                    <a:p>
                      <a:r>
                        <a:rPr lang="en-IN" dirty="0"/>
                        <a:t>0.88</a:t>
                      </a:r>
                    </a:p>
                  </a:txBody>
                  <a:tcPr/>
                </a:tc>
                <a:tc>
                  <a:txBody>
                    <a:bodyPr/>
                    <a:lstStyle/>
                    <a:p>
                      <a:r>
                        <a:rPr lang="en-IN" dirty="0"/>
                        <a:t>1.00</a:t>
                      </a:r>
                    </a:p>
                  </a:txBody>
                  <a:tcPr/>
                </a:tc>
                <a:tc>
                  <a:txBody>
                    <a:bodyPr/>
                    <a:lstStyle/>
                    <a:p>
                      <a:r>
                        <a:rPr lang="en-IN" dirty="0"/>
                        <a:t>0.88</a:t>
                      </a:r>
                    </a:p>
                  </a:txBody>
                  <a:tcPr/>
                </a:tc>
                <a:tc>
                  <a:txBody>
                    <a:bodyPr/>
                    <a:lstStyle/>
                    <a:p>
                      <a:r>
                        <a:rPr lang="en-IN" dirty="0"/>
                        <a:t>1.00</a:t>
                      </a:r>
                    </a:p>
                  </a:txBody>
                  <a:tcPr/>
                </a:tc>
                <a:tc>
                  <a:txBody>
                    <a:bodyPr/>
                    <a:lstStyle/>
                    <a:p>
                      <a:r>
                        <a:rPr lang="en-IN" dirty="0"/>
                        <a:t>0.87</a:t>
                      </a:r>
                    </a:p>
                  </a:txBody>
                  <a:tcPr/>
                </a:tc>
                <a:extLst>
                  <a:ext uri="{0D108BD9-81ED-4DB2-BD59-A6C34878D82A}">
                    <a16:rowId xmlns:a16="http://schemas.microsoft.com/office/drawing/2014/main" val="3803210405"/>
                  </a:ext>
                </a:extLst>
              </a:tr>
              <a:tr h="631288">
                <a:tc>
                  <a:txBody>
                    <a:bodyPr/>
                    <a:lstStyle/>
                    <a:p>
                      <a:r>
                        <a:rPr lang="en-IN" dirty="0">
                          <a:latin typeface="Times New Roman" panose="02020603050405020304" pitchFamily="18" charset="0"/>
                          <a:cs typeface="Times New Roman" panose="02020603050405020304" pitchFamily="18" charset="0"/>
                        </a:rPr>
                        <a:t>DECISION TREE</a:t>
                      </a:r>
                      <a:endParaRPr lang="en-IN" dirty="0"/>
                    </a:p>
                  </a:txBody>
                  <a:tcPr/>
                </a:tc>
                <a:tc>
                  <a:txBody>
                    <a:bodyPr/>
                    <a:lstStyle/>
                    <a:p>
                      <a:r>
                        <a:rPr lang="en-IN" dirty="0"/>
                        <a:t>0.58</a:t>
                      </a:r>
                    </a:p>
                  </a:txBody>
                  <a:tcPr/>
                </a:tc>
                <a:tc>
                  <a:txBody>
                    <a:bodyPr/>
                    <a:lstStyle/>
                    <a:p>
                      <a:r>
                        <a:rPr lang="en-IN" dirty="0"/>
                        <a:t>0.56</a:t>
                      </a:r>
                    </a:p>
                  </a:txBody>
                  <a:tcPr/>
                </a:tc>
                <a:tc>
                  <a:txBody>
                    <a:bodyPr/>
                    <a:lstStyle/>
                    <a:p>
                      <a:r>
                        <a:rPr lang="en-IN" dirty="0"/>
                        <a:t>0.65</a:t>
                      </a:r>
                    </a:p>
                  </a:txBody>
                  <a:tcPr/>
                </a:tc>
                <a:tc>
                  <a:txBody>
                    <a:bodyPr/>
                    <a:lstStyle/>
                    <a:p>
                      <a:r>
                        <a:rPr lang="en-IN" dirty="0"/>
                        <a:t>0.62</a:t>
                      </a:r>
                    </a:p>
                  </a:txBody>
                  <a:tcPr/>
                </a:tc>
                <a:tc>
                  <a:txBody>
                    <a:bodyPr/>
                    <a:lstStyle/>
                    <a:p>
                      <a:r>
                        <a:rPr lang="en-IN" dirty="0"/>
                        <a:t>0.72</a:t>
                      </a:r>
                    </a:p>
                  </a:txBody>
                  <a:tcPr/>
                </a:tc>
                <a:tc>
                  <a:txBody>
                    <a:bodyPr/>
                    <a:lstStyle/>
                    <a:p>
                      <a:r>
                        <a:rPr lang="en-IN" dirty="0"/>
                        <a:t>0.70</a:t>
                      </a:r>
                    </a:p>
                  </a:txBody>
                  <a:tcPr/>
                </a:tc>
                <a:extLst>
                  <a:ext uri="{0D108BD9-81ED-4DB2-BD59-A6C34878D82A}">
                    <a16:rowId xmlns:a16="http://schemas.microsoft.com/office/drawing/2014/main" val="3576153532"/>
                  </a:ext>
                </a:extLst>
              </a:tr>
              <a:tr h="631288">
                <a:tc>
                  <a:txBody>
                    <a:bodyPr/>
                    <a:lstStyle/>
                    <a:p>
                      <a:r>
                        <a:rPr lang="en-IN" dirty="0">
                          <a:latin typeface="Times New Roman" panose="02020603050405020304" pitchFamily="18" charset="0"/>
                          <a:cs typeface="Times New Roman" panose="02020603050405020304" pitchFamily="18" charset="0"/>
                        </a:rPr>
                        <a:t>RANDOM FOREST</a:t>
                      </a:r>
                      <a:endParaRPr lang="en-IN" dirty="0"/>
                    </a:p>
                  </a:txBody>
                  <a:tcPr/>
                </a:tc>
                <a:tc>
                  <a:txBody>
                    <a:bodyPr/>
                    <a:lstStyle/>
                    <a:p>
                      <a:r>
                        <a:rPr lang="en-IN" dirty="0"/>
                        <a:t>0.56</a:t>
                      </a:r>
                    </a:p>
                  </a:txBody>
                  <a:tcPr/>
                </a:tc>
                <a:tc>
                  <a:txBody>
                    <a:bodyPr/>
                    <a:lstStyle/>
                    <a:p>
                      <a:r>
                        <a:rPr lang="en-IN" dirty="0"/>
                        <a:t>0.52</a:t>
                      </a:r>
                    </a:p>
                  </a:txBody>
                  <a:tcPr/>
                </a:tc>
                <a:tc>
                  <a:txBody>
                    <a:bodyPr/>
                    <a:lstStyle/>
                    <a:p>
                      <a:r>
                        <a:rPr lang="en-IN" dirty="0"/>
                        <a:t>0.65</a:t>
                      </a:r>
                    </a:p>
                  </a:txBody>
                  <a:tcPr/>
                </a:tc>
                <a:tc>
                  <a:txBody>
                    <a:bodyPr/>
                    <a:lstStyle/>
                    <a:p>
                      <a:r>
                        <a:rPr lang="en-IN" dirty="0"/>
                        <a:t>0.62</a:t>
                      </a:r>
                    </a:p>
                  </a:txBody>
                  <a:tcPr/>
                </a:tc>
                <a:tc>
                  <a:txBody>
                    <a:bodyPr/>
                    <a:lstStyle/>
                    <a:p>
                      <a:r>
                        <a:rPr lang="en-IN" dirty="0"/>
                        <a:t>0.76</a:t>
                      </a:r>
                    </a:p>
                  </a:txBody>
                  <a:tcPr/>
                </a:tc>
                <a:tc>
                  <a:txBody>
                    <a:bodyPr/>
                    <a:lstStyle/>
                    <a:p>
                      <a:r>
                        <a:rPr lang="en-IN" dirty="0"/>
                        <a:t>0.76</a:t>
                      </a:r>
                    </a:p>
                  </a:txBody>
                  <a:tcPr/>
                </a:tc>
                <a:extLst>
                  <a:ext uri="{0D108BD9-81ED-4DB2-BD59-A6C34878D82A}">
                    <a16:rowId xmlns:a16="http://schemas.microsoft.com/office/drawing/2014/main" val="3476785500"/>
                  </a:ext>
                </a:extLst>
              </a:tr>
            </a:tbl>
          </a:graphicData>
        </a:graphic>
      </p:graphicFrame>
    </p:spTree>
    <p:extLst>
      <p:ext uri="{BB962C8B-B14F-4D97-AF65-F5344CB8AC3E}">
        <p14:creationId xmlns:p14="http://schemas.microsoft.com/office/powerpoint/2010/main" val="317594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84921E-DABD-429C-B758-EE3B3429BCF1}"/>
              </a:ext>
            </a:extLst>
          </p:cNvPr>
          <p:cNvSpPr txBox="1"/>
          <p:nvPr/>
        </p:nvSpPr>
        <p:spPr>
          <a:xfrm>
            <a:off x="365760" y="534572"/>
            <a:ext cx="7202658" cy="738664"/>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Imbalanced dataset Treatment</a:t>
            </a:r>
          </a:p>
          <a:p>
            <a:endParaRPr lang="en-IN" dirty="0"/>
          </a:p>
        </p:txBody>
      </p:sp>
      <p:sp>
        <p:nvSpPr>
          <p:cNvPr id="3" name="TextBox 2">
            <a:extLst>
              <a:ext uri="{FF2B5EF4-FFF2-40B4-BE49-F238E27FC236}">
                <a16:creationId xmlns:a16="http://schemas.microsoft.com/office/drawing/2014/main" id="{2E0A9370-A50A-4552-B90F-2A56A445B66A}"/>
              </a:ext>
            </a:extLst>
          </p:cNvPr>
          <p:cNvSpPr txBox="1"/>
          <p:nvPr/>
        </p:nvSpPr>
        <p:spPr>
          <a:xfrm>
            <a:off x="478302" y="1519311"/>
            <a:ext cx="8707901" cy="1754326"/>
          </a:xfrm>
          <a:prstGeom prst="rect">
            <a:avLst/>
          </a:prstGeom>
          <a:noFill/>
        </p:spPr>
        <p:txBody>
          <a:bodyPr wrap="square" rtlCol="0">
            <a:spAutoFit/>
          </a:bodyPr>
          <a:lstStyle/>
          <a:p>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There are various techniques are present to treat the unbalanced dataset. The best ways to handle such problems are </a:t>
            </a:r>
          </a:p>
          <a:p>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buAutoNum type="arabicParenR"/>
            </a:pP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Ensemble Method</a:t>
            </a:r>
          </a:p>
          <a:p>
            <a:pPr marL="342900" indent="-342900">
              <a:buAutoNum type="arabicParenR"/>
            </a:pP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Over Sampling</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Minority Class using (SMOTE)</a:t>
            </a:r>
            <a:r>
              <a:rPr lang="en-IN" b="1" dirty="0">
                <a:latin typeface="Times New Roman" panose="02020603050405020304" pitchFamily="18" charset="0"/>
                <a:ea typeface="Arial" panose="020B060402020202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6" name="Picture 5" descr="Diagram&#10;&#10;Description automatically generated">
            <a:extLst>
              <a:ext uri="{FF2B5EF4-FFF2-40B4-BE49-F238E27FC236}">
                <a16:creationId xmlns:a16="http://schemas.microsoft.com/office/drawing/2014/main" id="{097C8F00-C7A0-4D68-9F9D-D35DEAFB28DD}"/>
              </a:ext>
            </a:extLst>
          </p:cNvPr>
          <p:cNvPicPr>
            <a:picLocks noChangeAspect="1"/>
          </p:cNvPicPr>
          <p:nvPr/>
        </p:nvPicPr>
        <p:blipFill>
          <a:blip r:embed="rId2"/>
          <a:stretch>
            <a:fillRect/>
          </a:stretch>
        </p:blipFill>
        <p:spPr>
          <a:xfrm>
            <a:off x="116719" y="3273637"/>
            <a:ext cx="4905447" cy="3049791"/>
          </a:xfrm>
          <a:prstGeom prst="rect">
            <a:avLst/>
          </a:prstGeom>
        </p:spPr>
      </p:pic>
      <p:sp>
        <p:nvSpPr>
          <p:cNvPr id="7" name="TextBox 6">
            <a:extLst>
              <a:ext uri="{FF2B5EF4-FFF2-40B4-BE49-F238E27FC236}">
                <a16:creationId xmlns:a16="http://schemas.microsoft.com/office/drawing/2014/main" id="{CEDD2B38-262A-479A-BCB2-423720CBA685}"/>
              </a:ext>
            </a:extLst>
          </p:cNvPr>
          <p:cNvSpPr txBox="1"/>
          <p:nvPr/>
        </p:nvSpPr>
        <p:spPr>
          <a:xfrm>
            <a:off x="5697415" y="3429000"/>
            <a:ext cx="4360985" cy="2606040"/>
          </a:xfrm>
          <a:prstGeom prst="rect">
            <a:avLst/>
          </a:prstGeom>
          <a:noFill/>
        </p:spPr>
        <p:txBody>
          <a:bodyPr wrap="square" rtlCol="0">
            <a:spAutoFit/>
          </a:bodyPr>
          <a:lstStyle/>
          <a:p>
            <a:endParaRPr lang="en-IN" dirty="0"/>
          </a:p>
        </p:txBody>
      </p:sp>
      <p:pic>
        <p:nvPicPr>
          <p:cNvPr id="9" name="Picture 8" descr="Diagram&#10;&#10;Description automatically generated">
            <a:extLst>
              <a:ext uri="{FF2B5EF4-FFF2-40B4-BE49-F238E27FC236}">
                <a16:creationId xmlns:a16="http://schemas.microsoft.com/office/drawing/2014/main" id="{94B3B7F8-8C69-42C7-A0C0-F5F9C1986F6E}"/>
              </a:ext>
            </a:extLst>
          </p:cNvPr>
          <p:cNvPicPr>
            <a:picLocks noChangeAspect="1"/>
          </p:cNvPicPr>
          <p:nvPr/>
        </p:nvPicPr>
        <p:blipFill>
          <a:blip r:embed="rId3"/>
          <a:stretch>
            <a:fillRect/>
          </a:stretch>
        </p:blipFill>
        <p:spPr>
          <a:xfrm>
            <a:off x="5515942" y="3519712"/>
            <a:ext cx="4410691" cy="2670691"/>
          </a:xfrm>
          <a:prstGeom prst="rect">
            <a:avLst/>
          </a:prstGeom>
        </p:spPr>
      </p:pic>
    </p:spTree>
    <p:extLst>
      <p:ext uri="{BB962C8B-B14F-4D97-AF65-F5344CB8AC3E}">
        <p14:creationId xmlns:p14="http://schemas.microsoft.com/office/powerpoint/2010/main" val="5383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EA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FE9BDBE-773B-451E-B3E1-1A57C1AA7B8D}"/>
              </a:ext>
            </a:extLst>
          </p:cNvPr>
          <p:cNvSpPr txBox="1"/>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dirty="0">
                <a:solidFill>
                  <a:srgbClr val="FFFFFF"/>
                </a:solidFill>
                <a:effectLst/>
                <a:latin typeface="The Serif Hand Extrablack" panose="020B0604020202020204" pitchFamily="66" charset="0"/>
                <a:ea typeface="+mj-ea"/>
                <a:cs typeface="Times New Roman" panose="02020603050405020304" pitchFamily="18" charset="0"/>
              </a:rPr>
              <a:t>Ensemble modelling</a:t>
            </a:r>
            <a:endParaRPr lang="en-US" sz="2600" kern="1200" dirty="0">
              <a:solidFill>
                <a:srgbClr val="FFFFFF"/>
              </a:solidFill>
              <a:latin typeface="The Serif Hand Extrablack" panose="020B0604020202020204" pitchFamily="66" charset="0"/>
              <a:ea typeface="+mj-ea"/>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FA1F62AC-0A4A-46CE-9041-F44A17C46304}"/>
              </a:ext>
            </a:extLst>
          </p:cNvPr>
          <p:cNvPicPr>
            <a:picLocks noChangeAspect="1"/>
          </p:cNvPicPr>
          <p:nvPr/>
        </p:nvPicPr>
        <p:blipFill>
          <a:blip r:embed="rId2"/>
          <a:stretch>
            <a:fillRect/>
          </a:stretch>
        </p:blipFill>
        <p:spPr>
          <a:xfrm>
            <a:off x="3756584" y="1349351"/>
            <a:ext cx="7188199" cy="3019042"/>
          </a:xfrm>
          <a:prstGeom prst="rect">
            <a:avLst/>
          </a:prstGeom>
        </p:spPr>
      </p:pic>
      <p:sp>
        <p:nvSpPr>
          <p:cNvPr id="3" name="TextBox 2">
            <a:extLst>
              <a:ext uri="{FF2B5EF4-FFF2-40B4-BE49-F238E27FC236}">
                <a16:creationId xmlns:a16="http://schemas.microsoft.com/office/drawing/2014/main" id="{537D2808-1D52-4DCD-972C-0BFC600687FB}"/>
              </a:ext>
            </a:extLst>
          </p:cNvPr>
          <p:cNvSpPr txBox="1"/>
          <p:nvPr/>
        </p:nvSpPr>
        <p:spPr>
          <a:xfrm>
            <a:off x="4038600" y="4884873"/>
            <a:ext cx="7188199" cy="1292090"/>
          </a:xfrm>
          <a:prstGeom prst="rect">
            <a:avLst/>
          </a:prstGeom>
        </p:spPr>
        <p:txBody>
          <a:bodyPr vert="horz" lIns="91440" tIns="45720" rIns="91440" bIns="45720" rtlCol="0">
            <a:normAutofit/>
          </a:bodyPr>
          <a:lstStyle/>
          <a:p>
            <a:pPr marR="396240">
              <a:lnSpc>
                <a:spcPct val="90000"/>
              </a:lnSpc>
              <a:spcAft>
                <a:spcPts val="600"/>
              </a:spcAft>
            </a:pPr>
            <a:r>
              <a:rPr lang="en-US" sz="1700" b="1" dirty="0">
                <a:effectLst/>
                <a:latin typeface="Times New Roman" panose="02020603050405020304" pitchFamily="18" charset="0"/>
                <a:cs typeface="Times New Roman" panose="02020603050405020304" pitchFamily="18" charset="0"/>
              </a:rPr>
              <a:t>  Some Ensemble Techniques are </a:t>
            </a:r>
            <a:endParaRPr lang="en-US" sz="1700" dirty="0">
              <a:effectLst/>
              <a:latin typeface="Times New Roman" panose="02020603050405020304" pitchFamily="18" charset="0"/>
              <a:cs typeface="Times New Roman" panose="02020603050405020304" pitchFamily="18" charset="0"/>
            </a:endParaRPr>
          </a:p>
          <a:p>
            <a:pPr marL="342900" lvl="0" indent="-228600">
              <a:lnSpc>
                <a:spcPct val="90000"/>
              </a:lnSpc>
              <a:spcAft>
                <a:spcPts val="600"/>
              </a:spcAft>
              <a:buFont typeface="Arial" panose="020B0604020202020204" pitchFamily="34" charset="0"/>
              <a:buChar char="•"/>
            </a:pPr>
            <a:r>
              <a:rPr lang="en-US" sz="1700" dirty="0">
                <a:effectLst/>
                <a:latin typeface="Times New Roman" panose="02020603050405020304" pitchFamily="18" charset="0"/>
                <a:cs typeface="Times New Roman" panose="02020603050405020304" pitchFamily="18" charset="0"/>
              </a:rPr>
              <a:t>Bagging</a:t>
            </a:r>
          </a:p>
          <a:p>
            <a:pPr marL="342900" lvl="0" indent="-228600">
              <a:lnSpc>
                <a:spcPct val="90000"/>
              </a:lnSpc>
              <a:spcAft>
                <a:spcPts val="600"/>
              </a:spcAft>
              <a:buFont typeface="Arial" panose="020B0604020202020204" pitchFamily="34" charset="0"/>
              <a:buChar char="•"/>
            </a:pPr>
            <a:r>
              <a:rPr lang="en-US" sz="1700" dirty="0">
                <a:effectLst/>
                <a:latin typeface="Times New Roman" panose="02020603050405020304" pitchFamily="18" charset="0"/>
                <a:cs typeface="Times New Roman" panose="02020603050405020304" pitchFamily="18" charset="0"/>
              </a:rPr>
              <a:t>Ada-Boost</a:t>
            </a:r>
          </a:p>
          <a:p>
            <a:pPr marL="342900" lvl="0" indent="-228600">
              <a:lnSpc>
                <a:spcPct val="90000"/>
              </a:lnSpc>
              <a:spcAft>
                <a:spcPts val="600"/>
              </a:spcAft>
              <a:buFont typeface="Arial" panose="020B0604020202020204" pitchFamily="34" charset="0"/>
              <a:buChar char="•"/>
            </a:pPr>
            <a:r>
              <a:rPr lang="en-US" sz="1700" dirty="0">
                <a:effectLst/>
                <a:latin typeface="Times New Roman" panose="02020603050405020304" pitchFamily="18" charset="0"/>
                <a:cs typeface="Times New Roman" panose="02020603050405020304" pitchFamily="18" charset="0"/>
              </a:rPr>
              <a:t>Gradient-Boost</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309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1D2AC-AFB3-4E70-974F-CB027D22DDEC}"/>
              </a:ext>
            </a:extLst>
          </p:cNvPr>
          <p:cNvSpPr txBox="1"/>
          <p:nvPr/>
        </p:nvSpPr>
        <p:spPr>
          <a:xfrm>
            <a:off x="295421" y="253218"/>
            <a:ext cx="2475913" cy="369332"/>
          </a:xfrm>
          <a:prstGeom prst="rect">
            <a:avLst/>
          </a:prstGeom>
          <a:noFill/>
        </p:spPr>
        <p:txBody>
          <a:bodyPr wrap="square" rtlCol="0">
            <a:spAutoFit/>
          </a:bodyPr>
          <a:lstStyle/>
          <a:p>
            <a:r>
              <a:rPr lang="en-IN" sz="1800" b="1" dirty="0">
                <a:effectLst/>
                <a:latin typeface="Times New Roman" panose="02020603050405020304" pitchFamily="18" charset="0"/>
                <a:ea typeface="Arial" panose="020B0604020202020204" pitchFamily="34" charset="0"/>
                <a:cs typeface="Arial" panose="020B0604020202020204" pitchFamily="34" charset="0"/>
              </a:rPr>
              <a:t>Bagging(Test Results)</a:t>
            </a:r>
            <a:endParaRPr lang="en-IN" dirty="0"/>
          </a:p>
        </p:txBody>
      </p:sp>
      <p:pic>
        <p:nvPicPr>
          <p:cNvPr id="4" name="Picture 3" descr="A picture containing treemap chart&#10;&#10;Description automatically generated">
            <a:extLst>
              <a:ext uri="{FF2B5EF4-FFF2-40B4-BE49-F238E27FC236}">
                <a16:creationId xmlns:a16="http://schemas.microsoft.com/office/drawing/2014/main" id="{9E46A238-2410-4903-958A-6019C8C75BA5}"/>
              </a:ext>
            </a:extLst>
          </p:cNvPr>
          <p:cNvPicPr/>
          <p:nvPr/>
        </p:nvPicPr>
        <p:blipFill>
          <a:blip r:embed="rId2">
            <a:extLst>
              <a:ext uri="{28A0092B-C50C-407E-A947-70E740481C1C}">
                <a14:useLocalDpi xmlns:a14="http://schemas.microsoft.com/office/drawing/2010/main" val="0"/>
              </a:ext>
            </a:extLst>
          </a:blip>
          <a:stretch>
            <a:fillRect/>
          </a:stretch>
        </p:blipFill>
        <p:spPr>
          <a:xfrm>
            <a:off x="295422" y="919968"/>
            <a:ext cx="3263704" cy="3314407"/>
          </a:xfrm>
          <a:prstGeom prst="rect">
            <a:avLst/>
          </a:prstGeom>
        </p:spPr>
      </p:pic>
      <p:pic>
        <p:nvPicPr>
          <p:cNvPr id="6" name="Picture 5" descr="Chart, line chart&#10;&#10;Description automatically generated">
            <a:extLst>
              <a:ext uri="{FF2B5EF4-FFF2-40B4-BE49-F238E27FC236}">
                <a16:creationId xmlns:a16="http://schemas.microsoft.com/office/drawing/2014/main" id="{5E520FFA-B82F-4F68-970D-5541EF8B68BE}"/>
              </a:ext>
            </a:extLst>
          </p:cNvPr>
          <p:cNvPicPr/>
          <p:nvPr/>
        </p:nvPicPr>
        <p:blipFill>
          <a:blip r:embed="rId3">
            <a:extLst>
              <a:ext uri="{28A0092B-C50C-407E-A947-70E740481C1C}">
                <a14:useLocalDpi xmlns:a14="http://schemas.microsoft.com/office/drawing/2010/main" val="0"/>
              </a:ext>
            </a:extLst>
          </a:blip>
          <a:stretch>
            <a:fillRect/>
          </a:stretch>
        </p:blipFill>
        <p:spPr>
          <a:xfrm>
            <a:off x="406351" y="4147332"/>
            <a:ext cx="3152775" cy="2457450"/>
          </a:xfrm>
          <a:prstGeom prst="rect">
            <a:avLst/>
          </a:prstGeom>
        </p:spPr>
      </p:pic>
      <p:sp>
        <p:nvSpPr>
          <p:cNvPr id="8" name="TextBox 7">
            <a:extLst>
              <a:ext uri="{FF2B5EF4-FFF2-40B4-BE49-F238E27FC236}">
                <a16:creationId xmlns:a16="http://schemas.microsoft.com/office/drawing/2014/main" id="{CF09A67F-9117-4D53-BFE7-84F5297D5588}"/>
              </a:ext>
            </a:extLst>
          </p:cNvPr>
          <p:cNvSpPr txBox="1"/>
          <p:nvPr/>
        </p:nvSpPr>
        <p:spPr>
          <a:xfrm>
            <a:off x="3727938" y="239003"/>
            <a:ext cx="2618936" cy="369332"/>
          </a:xfrm>
          <a:prstGeom prst="rect">
            <a:avLst/>
          </a:prstGeom>
          <a:noFill/>
        </p:spPr>
        <p:txBody>
          <a:bodyPr wrap="square" rtlCol="0">
            <a:spAutoFit/>
          </a:bodyPr>
          <a:lstStyle/>
          <a:p>
            <a:pPr>
              <a:spcBef>
                <a:spcPts val="765"/>
              </a:spcBef>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 Boost</a:t>
            </a:r>
            <a:r>
              <a:rPr lang="en-IN" sz="1800" b="1" dirty="0">
                <a:effectLst/>
                <a:latin typeface="Times New Roman" panose="02020603050405020304" pitchFamily="18" charset="0"/>
                <a:ea typeface="Arial" panose="020B0604020202020204" pitchFamily="34" charset="0"/>
                <a:cs typeface="Arial" panose="020B0604020202020204" pitchFamily="34" charset="0"/>
              </a:rPr>
              <a:t> (Test Results)</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0" name="Picture 9" descr="Chart, treemap chart&#10;&#10;Description automatically generated">
            <a:extLst>
              <a:ext uri="{FF2B5EF4-FFF2-40B4-BE49-F238E27FC236}">
                <a16:creationId xmlns:a16="http://schemas.microsoft.com/office/drawing/2014/main" id="{9CF4069F-C1DE-4385-A173-C148B48252BD}"/>
              </a:ext>
            </a:extLst>
          </p:cNvPr>
          <p:cNvPicPr/>
          <p:nvPr/>
        </p:nvPicPr>
        <p:blipFill>
          <a:blip r:embed="rId4">
            <a:extLst>
              <a:ext uri="{28A0092B-C50C-407E-A947-70E740481C1C}">
                <a14:useLocalDpi xmlns:a14="http://schemas.microsoft.com/office/drawing/2010/main" val="0"/>
              </a:ext>
            </a:extLst>
          </a:blip>
          <a:stretch>
            <a:fillRect/>
          </a:stretch>
        </p:blipFill>
        <p:spPr>
          <a:xfrm>
            <a:off x="3727938" y="1095301"/>
            <a:ext cx="3200400" cy="3133725"/>
          </a:xfrm>
          <a:prstGeom prst="rect">
            <a:avLst/>
          </a:prstGeom>
        </p:spPr>
      </p:pic>
      <p:pic>
        <p:nvPicPr>
          <p:cNvPr id="12" name="Picture 11" descr="Chart, line chart&#10;&#10;Description automatically generated">
            <a:extLst>
              <a:ext uri="{FF2B5EF4-FFF2-40B4-BE49-F238E27FC236}">
                <a16:creationId xmlns:a16="http://schemas.microsoft.com/office/drawing/2014/main" id="{764FD50D-46E1-4139-BF97-A998F6A46625}"/>
              </a:ext>
            </a:extLst>
          </p:cNvPr>
          <p:cNvPicPr/>
          <p:nvPr/>
        </p:nvPicPr>
        <p:blipFill>
          <a:blip r:embed="rId5">
            <a:extLst>
              <a:ext uri="{28A0092B-C50C-407E-A947-70E740481C1C}">
                <a14:useLocalDpi xmlns:a14="http://schemas.microsoft.com/office/drawing/2010/main" val="0"/>
              </a:ext>
            </a:extLst>
          </a:blip>
          <a:stretch>
            <a:fillRect/>
          </a:stretch>
        </p:blipFill>
        <p:spPr>
          <a:xfrm>
            <a:off x="3804138" y="4147332"/>
            <a:ext cx="3124200" cy="2314575"/>
          </a:xfrm>
          <a:prstGeom prst="rect">
            <a:avLst/>
          </a:prstGeom>
        </p:spPr>
      </p:pic>
      <p:sp>
        <p:nvSpPr>
          <p:cNvPr id="13" name="TextBox 12">
            <a:extLst>
              <a:ext uri="{FF2B5EF4-FFF2-40B4-BE49-F238E27FC236}">
                <a16:creationId xmlns:a16="http://schemas.microsoft.com/office/drawing/2014/main" id="{527D3F2D-573B-45B9-994C-B413F5A39359}"/>
              </a:ext>
            </a:extLst>
          </p:cNvPr>
          <p:cNvSpPr txBox="1"/>
          <p:nvPr/>
        </p:nvSpPr>
        <p:spPr>
          <a:xfrm>
            <a:off x="6986954" y="250489"/>
            <a:ext cx="3470030" cy="369332"/>
          </a:xfrm>
          <a:prstGeom prst="rect">
            <a:avLst/>
          </a:prstGeom>
          <a:noFill/>
        </p:spPr>
        <p:txBody>
          <a:bodyPr wrap="square" rtlCol="0">
            <a:spAutoFit/>
          </a:bodyPr>
          <a:lstStyle/>
          <a:p>
            <a:pPr>
              <a:spcBef>
                <a:spcPts val="765"/>
              </a:spcBef>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 Boost</a:t>
            </a:r>
            <a:r>
              <a:rPr lang="en-IN" sz="1800" b="1" dirty="0">
                <a:effectLst/>
                <a:latin typeface="Times New Roman" panose="02020603050405020304" pitchFamily="18" charset="0"/>
                <a:ea typeface="Arial" panose="020B0604020202020204" pitchFamily="34" charset="0"/>
                <a:cs typeface="Arial" panose="020B0604020202020204" pitchFamily="34" charset="0"/>
              </a:rPr>
              <a:t> (Test Results)</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5" name="Picture 14" descr="Chart&#10;&#10;Description automatically generated with medium confidence">
            <a:extLst>
              <a:ext uri="{FF2B5EF4-FFF2-40B4-BE49-F238E27FC236}">
                <a16:creationId xmlns:a16="http://schemas.microsoft.com/office/drawing/2014/main" id="{314FD617-5C7A-4089-85CF-767D0F41EB78}"/>
              </a:ext>
            </a:extLst>
          </p:cNvPr>
          <p:cNvPicPr/>
          <p:nvPr/>
        </p:nvPicPr>
        <p:blipFill>
          <a:blip r:embed="rId6">
            <a:extLst>
              <a:ext uri="{28A0092B-C50C-407E-A947-70E740481C1C}">
                <a14:useLocalDpi xmlns:a14="http://schemas.microsoft.com/office/drawing/2010/main" val="0"/>
              </a:ext>
            </a:extLst>
          </a:blip>
          <a:stretch>
            <a:fillRect/>
          </a:stretch>
        </p:blipFill>
        <p:spPr>
          <a:xfrm>
            <a:off x="6928339" y="1161976"/>
            <a:ext cx="3095625" cy="3067050"/>
          </a:xfrm>
          <a:prstGeom prst="rect">
            <a:avLst/>
          </a:prstGeom>
        </p:spPr>
      </p:pic>
      <p:pic>
        <p:nvPicPr>
          <p:cNvPr id="18" name="Picture 17" descr="Chart, line chart&#10;&#10;Description automatically generated">
            <a:extLst>
              <a:ext uri="{FF2B5EF4-FFF2-40B4-BE49-F238E27FC236}">
                <a16:creationId xmlns:a16="http://schemas.microsoft.com/office/drawing/2014/main" id="{D3E24A5C-C83A-4562-B7FB-B1898C8F241F}"/>
              </a:ext>
            </a:extLst>
          </p:cNvPr>
          <p:cNvPicPr/>
          <p:nvPr/>
        </p:nvPicPr>
        <p:blipFill>
          <a:blip r:embed="rId7">
            <a:extLst>
              <a:ext uri="{28A0092B-C50C-407E-A947-70E740481C1C}">
                <a14:useLocalDpi xmlns:a14="http://schemas.microsoft.com/office/drawing/2010/main" val="0"/>
              </a:ext>
            </a:extLst>
          </a:blip>
          <a:stretch>
            <a:fillRect/>
          </a:stretch>
        </p:blipFill>
        <p:spPr>
          <a:xfrm>
            <a:off x="7137451" y="4156856"/>
            <a:ext cx="2990850" cy="2295525"/>
          </a:xfrm>
          <a:prstGeom prst="rect">
            <a:avLst/>
          </a:prstGeom>
        </p:spPr>
      </p:pic>
    </p:spTree>
    <p:extLst>
      <p:ext uri="{BB962C8B-B14F-4D97-AF65-F5344CB8AC3E}">
        <p14:creationId xmlns:p14="http://schemas.microsoft.com/office/powerpoint/2010/main" val="355750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3EB8C-AD86-403C-8221-FF44201B7FD6}"/>
              </a:ext>
            </a:extLst>
          </p:cNvPr>
          <p:cNvSpPr txBox="1"/>
          <p:nvPr/>
        </p:nvSpPr>
        <p:spPr>
          <a:xfrm>
            <a:off x="636953" y="339969"/>
            <a:ext cx="7627816" cy="400110"/>
          </a:xfrm>
          <a:prstGeom prst="rect">
            <a:avLst/>
          </a:prstGeom>
          <a:noFill/>
        </p:spPr>
        <p:txBody>
          <a:bodyPr wrap="square" rtlCol="0">
            <a:spAutoFit/>
          </a:bodyPr>
          <a:lstStyle/>
          <a:p>
            <a:r>
              <a:rPr lang="en-IN" sz="2000" b="1" dirty="0">
                <a:effectLst/>
                <a:latin typeface="Times New Roman" panose="02020603050405020304" pitchFamily="18" charset="0"/>
                <a:ea typeface="Calibri" panose="020F0502020204030204" pitchFamily="34" charset="0"/>
              </a:rPr>
              <a:t>Performance Table </a:t>
            </a:r>
            <a:r>
              <a:rPr lang="en-IN" sz="2000" b="1" dirty="0">
                <a:latin typeface="Times New Roman" panose="02020603050405020304" pitchFamily="18" charset="0"/>
                <a:cs typeface="Times New Roman" panose="02020603050405020304" pitchFamily="18" charset="0"/>
              </a:rPr>
              <a:t>In Tabular Format</a:t>
            </a:r>
            <a:endParaRPr lang="en-IN" sz="2000" dirty="0"/>
          </a:p>
        </p:txBody>
      </p:sp>
      <p:sp>
        <p:nvSpPr>
          <p:cNvPr id="5" name="TextBox 4">
            <a:extLst>
              <a:ext uri="{FF2B5EF4-FFF2-40B4-BE49-F238E27FC236}">
                <a16:creationId xmlns:a16="http://schemas.microsoft.com/office/drawing/2014/main" id="{6CA21F32-B3C0-435C-8910-8C5B915AD26B}"/>
              </a:ext>
            </a:extLst>
          </p:cNvPr>
          <p:cNvSpPr txBox="1"/>
          <p:nvPr/>
        </p:nvSpPr>
        <p:spPr>
          <a:xfrm>
            <a:off x="636953" y="5556739"/>
            <a:ext cx="9855201" cy="1200329"/>
          </a:xfrm>
          <a:prstGeom prst="rect">
            <a:avLst/>
          </a:prstGeom>
          <a:noFill/>
        </p:spPr>
        <p:txBody>
          <a:bodyPr wrap="square" rtlCol="0">
            <a:spAutoFit/>
          </a:bodyPr>
          <a:lstStyle/>
          <a:p>
            <a:pPr marR="396240"/>
            <a:r>
              <a:rPr lang="en-IN" sz="1800" dirty="0">
                <a:effectLst/>
                <a:latin typeface="Times New Roman" panose="02020603050405020304" pitchFamily="18" charset="0"/>
                <a:ea typeface="Calibri" panose="020F0502020204030204" pitchFamily="34" charset="0"/>
                <a:cs typeface="Arial" panose="020B0604020202020204" pitchFamily="34" charset="0"/>
              </a:rPr>
              <a:t>From the </a:t>
            </a:r>
            <a:r>
              <a:rPr lang="en-IN" sz="1800" b="1" dirty="0">
                <a:effectLst/>
                <a:latin typeface="Times New Roman" panose="02020603050405020304" pitchFamily="18" charset="0"/>
                <a:ea typeface="Calibri" panose="020F0502020204030204" pitchFamily="34" charset="0"/>
                <a:cs typeface="Arial" panose="020B0604020202020204" pitchFamily="34" charset="0"/>
              </a:rPr>
              <a:t>Performance table</a:t>
            </a:r>
            <a:r>
              <a:rPr lang="en-IN" sz="1800" dirty="0">
                <a:effectLst/>
                <a:latin typeface="Times New Roman" panose="02020603050405020304" pitchFamily="18" charset="0"/>
                <a:ea typeface="Calibri" panose="020F0502020204030204" pitchFamily="34" charset="0"/>
                <a:cs typeface="Arial" panose="020B0604020202020204" pitchFamily="34" charset="0"/>
              </a:rPr>
              <a:t> only </a:t>
            </a:r>
            <a:r>
              <a:rPr lang="en-IN" sz="1800" b="1" dirty="0">
                <a:effectLst/>
                <a:latin typeface="Times New Roman" panose="02020603050405020304" pitchFamily="18" charset="0"/>
                <a:ea typeface="Calibri" panose="020F0502020204030204" pitchFamily="34" charset="0"/>
                <a:cs typeface="Arial" panose="020B0604020202020204" pitchFamily="34" charset="0"/>
              </a:rPr>
              <a:t>KNN </a:t>
            </a:r>
            <a:r>
              <a:rPr lang="en-IN" sz="1800" dirty="0">
                <a:effectLst/>
                <a:latin typeface="Times New Roman" panose="02020603050405020304" pitchFamily="18" charset="0"/>
                <a:ea typeface="Calibri" panose="020F0502020204030204" pitchFamily="34" charset="0"/>
                <a:cs typeface="Arial" panose="020B0604020202020204" pitchFamily="34" charset="0"/>
              </a:rPr>
              <a:t>showing good performance but the </a:t>
            </a:r>
            <a:r>
              <a:rPr lang="en-IN" sz="1800" b="1" dirty="0">
                <a:effectLst/>
                <a:latin typeface="Times New Roman" panose="02020603050405020304" pitchFamily="18" charset="0"/>
                <a:ea typeface="Calibri" panose="020F0502020204030204" pitchFamily="34" charset="0"/>
                <a:cs typeface="Arial" panose="020B0604020202020204" pitchFamily="34" charset="0"/>
              </a:rPr>
              <a:t>Train Results</a:t>
            </a:r>
            <a:r>
              <a:rPr lang="en-IN" sz="1800" dirty="0">
                <a:effectLst/>
                <a:latin typeface="Times New Roman" panose="02020603050405020304" pitchFamily="18" charset="0"/>
                <a:ea typeface="Calibri" panose="020F0502020204030204" pitchFamily="34" charset="0"/>
                <a:cs typeface="Arial" panose="020B0604020202020204" pitchFamily="34" charset="0"/>
              </a:rPr>
              <a:t> showing </a:t>
            </a:r>
            <a:r>
              <a:rPr lang="en-IN" sz="1800" b="1" dirty="0">
                <a:effectLst/>
                <a:latin typeface="Times New Roman" panose="02020603050405020304" pitchFamily="18" charset="0"/>
                <a:ea typeface="Calibri" panose="020F0502020204030204" pitchFamily="34" charset="0"/>
                <a:cs typeface="Arial" panose="020B0604020202020204" pitchFamily="34" charset="0"/>
              </a:rPr>
              <a:t>1.00</a:t>
            </a:r>
            <a:r>
              <a:rPr lang="en-IN" sz="1800" dirty="0">
                <a:effectLst/>
                <a:latin typeface="Times New Roman" panose="02020603050405020304" pitchFamily="18" charset="0"/>
                <a:ea typeface="Calibri" panose="020F0502020204030204" pitchFamily="34" charset="0"/>
                <a:cs typeface="Arial" panose="020B0604020202020204" pitchFamily="34" charset="0"/>
              </a:rPr>
              <a:t> in some of the parameters</a:t>
            </a:r>
            <a:r>
              <a:rPr lang="en-IN" b="1" dirty="0">
                <a:latin typeface="Times New Roman" panose="02020603050405020304" pitchFamily="18" charset="0"/>
                <a:ea typeface="Calibri" panose="020F0502020204030204" pitchFamily="34" charset="0"/>
                <a:cs typeface="Arial" panose="020B0604020202020204" pitchFamily="34" charset="0"/>
              </a:rPr>
              <a:t> </a:t>
            </a:r>
            <a:r>
              <a:rPr lang="en-IN" dirty="0">
                <a:latin typeface="Times New Roman" panose="02020603050405020304" pitchFamily="18" charset="0"/>
                <a:ea typeface="Calibri" panose="020F0502020204030204" pitchFamily="34" charset="0"/>
                <a:cs typeface="Arial" panose="020B0604020202020204" pitchFamily="34" charset="0"/>
              </a:rPr>
              <a:t>which means the model is highly overfitted . </a:t>
            </a:r>
            <a:r>
              <a:rPr lang="en-IN" sz="1800" dirty="0">
                <a:effectLst/>
                <a:latin typeface="Times New Roman" panose="02020603050405020304" pitchFamily="18" charset="0"/>
                <a:ea typeface="Calibri" panose="020F0502020204030204" pitchFamily="34" charset="0"/>
                <a:cs typeface="Arial" panose="020B0604020202020204" pitchFamily="34" charset="0"/>
              </a:rPr>
              <a:t>To eliminate this problem, I used</a:t>
            </a:r>
            <a:r>
              <a:rPr lang="en-IN" sz="1800" b="1" dirty="0">
                <a:effectLst/>
                <a:latin typeface="Times New Roman" panose="02020603050405020304" pitchFamily="18" charset="0"/>
                <a:ea typeface="Calibri" panose="020F0502020204030204" pitchFamily="34" charset="0"/>
                <a:cs typeface="Arial" panose="020B0604020202020204" pitchFamily="34" charset="0"/>
              </a:rPr>
              <a:t> (SMOTE) Synthetic Minority Over-Sampling Technique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graphicFrame>
        <p:nvGraphicFramePr>
          <p:cNvPr id="6" name="Table 6">
            <a:extLst>
              <a:ext uri="{FF2B5EF4-FFF2-40B4-BE49-F238E27FC236}">
                <a16:creationId xmlns:a16="http://schemas.microsoft.com/office/drawing/2014/main" id="{937B681F-046F-42AA-B26D-152D624A83CE}"/>
              </a:ext>
            </a:extLst>
          </p:cNvPr>
          <p:cNvGraphicFramePr>
            <a:graphicFrameLocks noGrp="1"/>
          </p:cNvGraphicFramePr>
          <p:nvPr>
            <p:extLst>
              <p:ext uri="{D42A27DB-BD31-4B8C-83A1-F6EECF244321}">
                <p14:modId xmlns:p14="http://schemas.microsoft.com/office/powerpoint/2010/main" val="1522374645"/>
              </p:ext>
            </p:extLst>
          </p:nvPr>
        </p:nvGraphicFramePr>
        <p:xfrm>
          <a:off x="636953" y="903126"/>
          <a:ext cx="10167815" cy="4134221"/>
        </p:xfrm>
        <a:graphic>
          <a:graphicData uri="http://schemas.openxmlformats.org/drawingml/2006/table">
            <a:tbl>
              <a:tblPr firstRow="1" bandRow="1">
                <a:tableStyleId>{5C22544A-7EE6-4342-B048-85BDC9FD1C3A}</a:tableStyleId>
              </a:tblPr>
              <a:tblGrid>
                <a:gridCol w="1452545">
                  <a:extLst>
                    <a:ext uri="{9D8B030D-6E8A-4147-A177-3AD203B41FA5}">
                      <a16:colId xmlns:a16="http://schemas.microsoft.com/office/drawing/2014/main" val="2980563432"/>
                    </a:ext>
                  </a:extLst>
                </a:gridCol>
                <a:gridCol w="1452545">
                  <a:extLst>
                    <a:ext uri="{9D8B030D-6E8A-4147-A177-3AD203B41FA5}">
                      <a16:colId xmlns:a16="http://schemas.microsoft.com/office/drawing/2014/main" val="3418252801"/>
                    </a:ext>
                  </a:extLst>
                </a:gridCol>
                <a:gridCol w="1452545">
                  <a:extLst>
                    <a:ext uri="{9D8B030D-6E8A-4147-A177-3AD203B41FA5}">
                      <a16:colId xmlns:a16="http://schemas.microsoft.com/office/drawing/2014/main" val="4268791112"/>
                    </a:ext>
                  </a:extLst>
                </a:gridCol>
                <a:gridCol w="1452545">
                  <a:extLst>
                    <a:ext uri="{9D8B030D-6E8A-4147-A177-3AD203B41FA5}">
                      <a16:colId xmlns:a16="http://schemas.microsoft.com/office/drawing/2014/main" val="335181882"/>
                    </a:ext>
                  </a:extLst>
                </a:gridCol>
                <a:gridCol w="1452545">
                  <a:extLst>
                    <a:ext uri="{9D8B030D-6E8A-4147-A177-3AD203B41FA5}">
                      <a16:colId xmlns:a16="http://schemas.microsoft.com/office/drawing/2014/main" val="2704061217"/>
                    </a:ext>
                  </a:extLst>
                </a:gridCol>
                <a:gridCol w="1452545">
                  <a:extLst>
                    <a:ext uri="{9D8B030D-6E8A-4147-A177-3AD203B41FA5}">
                      <a16:colId xmlns:a16="http://schemas.microsoft.com/office/drawing/2014/main" val="2306196894"/>
                    </a:ext>
                  </a:extLst>
                </a:gridCol>
                <a:gridCol w="1452545">
                  <a:extLst>
                    <a:ext uri="{9D8B030D-6E8A-4147-A177-3AD203B41FA5}">
                      <a16:colId xmlns:a16="http://schemas.microsoft.com/office/drawing/2014/main" val="2064154379"/>
                    </a:ext>
                  </a:extLst>
                </a:gridCol>
              </a:tblGrid>
              <a:tr h="585705">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Times New Roman" panose="02020603050405020304" pitchFamily="18" charset="0"/>
                          <a:cs typeface="Times New Roman" panose="02020603050405020304" pitchFamily="18" charset="0"/>
                        </a:rPr>
                        <a:t>Train_Recall</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Times New Roman" panose="02020603050405020304" pitchFamily="18" charset="0"/>
                          <a:cs typeface="Times New Roman" panose="02020603050405020304" pitchFamily="18" charset="0"/>
                        </a:rPr>
                        <a:t>Test_Recall</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Train_f1_score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Test_f1_score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Times New Roman" panose="02020603050405020304" pitchFamily="18" charset="0"/>
                          <a:cs typeface="Times New Roman" panose="02020603050405020304" pitchFamily="18" charset="0"/>
                        </a:rPr>
                        <a:t>Train_Precision</a:t>
                      </a:r>
                      <a:endParaRPr lang="en-IN" sz="14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latin typeface="Times New Roman" panose="02020603050405020304" pitchFamily="18" charset="0"/>
                          <a:cs typeface="Times New Roman" panose="02020603050405020304" pitchFamily="18" charset="0"/>
                        </a:rPr>
                        <a:t>Test_Precision</a:t>
                      </a:r>
                      <a:endParaRPr lang="en-IN" sz="14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3581105926"/>
                  </a:ext>
                </a:extLst>
              </a:tr>
              <a:tr h="580192">
                <a:tc>
                  <a:txBody>
                    <a:bodyPr/>
                    <a:lstStyle/>
                    <a:p>
                      <a:r>
                        <a:rPr lang="en-IN" sz="1400" dirty="0">
                          <a:latin typeface="Times New Roman" panose="02020603050405020304" pitchFamily="18" charset="0"/>
                          <a:cs typeface="Times New Roman" panose="02020603050405020304" pitchFamily="18" charset="0"/>
                        </a:rPr>
                        <a:t>KNN</a:t>
                      </a:r>
                    </a:p>
                  </a:txBody>
                  <a:tcPr/>
                </a:tc>
                <a:tc>
                  <a:txBody>
                    <a:bodyPr/>
                    <a:lstStyle/>
                    <a:p>
                      <a:r>
                        <a:rPr lang="en-IN" dirty="0"/>
                        <a:t>1.00</a:t>
                      </a:r>
                    </a:p>
                  </a:txBody>
                  <a:tcPr/>
                </a:tc>
                <a:tc>
                  <a:txBody>
                    <a:bodyPr/>
                    <a:lstStyle/>
                    <a:p>
                      <a:r>
                        <a:rPr lang="en-IN" dirty="0"/>
                        <a:t>0.88</a:t>
                      </a:r>
                    </a:p>
                  </a:txBody>
                  <a:tcPr/>
                </a:tc>
                <a:tc>
                  <a:txBody>
                    <a:bodyPr/>
                    <a:lstStyle/>
                    <a:p>
                      <a:r>
                        <a:rPr lang="en-IN" dirty="0"/>
                        <a:t>1.00</a:t>
                      </a:r>
                    </a:p>
                  </a:txBody>
                  <a:tcPr/>
                </a:tc>
                <a:tc>
                  <a:txBody>
                    <a:bodyPr/>
                    <a:lstStyle/>
                    <a:p>
                      <a:r>
                        <a:rPr lang="en-IN" dirty="0"/>
                        <a:t>0.88</a:t>
                      </a:r>
                    </a:p>
                  </a:txBody>
                  <a:tcPr/>
                </a:tc>
                <a:tc>
                  <a:txBody>
                    <a:bodyPr/>
                    <a:lstStyle/>
                    <a:p>
                      <a:r>
                        <a:rPr lang="en-IN" dirty="0"/>
                        <a:t>1.00</a:t>
                      </a:r>
                    </a:p>
                  </a:txBody>
                  <a:tcPr/>
                </a:tc>
                <a:tc>
                  <a:txBody>
                    <a:bodyPr/>
                    <a:lstStyle/>
                    <a:p>
                      <a:r>
                        <a:rPr lang="en-IN" dirty="0"/>
                        <a:t>0.87</a:t>
                      </a:r>
                    </a:p>
                  </a:txBody>
                  <a:tcPr/>
                </a:tc>
                <a:extLst>
                  <a:ext uri="{0D108BD9-81ED-4DB2-BD59-A6C34878D82A}">
                    <a16:rowId xmlns:a16="http://schemas.microsoft.com/office/drawing/2014/main" val="3033552841"/>
                  </a:ext>
                </a:extLst>
              </a:tr>
              <a:tr h="6138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Decision Tree</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dirty="0"/>
                        <a:t>0.58</a:t>
                      </a:r>
                    </a:p>
                  </a:txBody>
                  <a:tcPr/>
                </a:tc>
                <a:tc>
                  <a:txBody>
                    <a:bodyPr/>
                    <a:lstStyle/>
                    <a:p>
                      <a:r>
                        <a:rPr lang="en-IN" dirty="0"/>
                        <a:t>0.56</a:t>
                      </a:r>
                    </a:p>
                  </a:txBody>
                  <a:tcPr/>
                </a:tc>
                <a:tc>
                  <a:txBody>
                    <a:bodyPr/>
                    <a:lstStyle/>
                    <a:p>
                      <a:r>
                        <a:rPr lang="en-IN" dirty="0"/>
                        <a:t>0.65</a:t>
                      </a:r>
                    </a:p>
                  </a:txBody>
                  <a:tcPr/>
                </a:tc>
                <a:tc>
                  <a:txBody>
                    <a:bodyPr/>
                    <a:lstStyle/>
                    <a:p>
                      <a:r>
                        <a:rPr lang="en-IN" dirty="0"/>
                        <a:t>0.62</a:t>
                      </a:r>
                    </a:p>
                  </a:txBody>
                  <a:tcPr/>
                </a:tc>
                <a:tc>
                  <a:txBody>
                    <a:bodyPr/>
                    <a:lstStyle/>
                    <a:p>
                      <a:r>
                        <a:rPr lang="en-IN" dirty="0"/>
                        <a:t>072</a:t>
                      </a:r>
                    </a:p>
                  </a:txBody>
                  <a:tcPr/>
                </a:tc>
                <a:tc>
                  <a:txBody>
                    <a:bodyPr/>
                    <a:lstStyle/>
                    <a:p>
                      <a:r>
                        <a:rPr lang="en-IN" dirty="0"/>
                        <a:t>0.70</a:t>
                      </a:r>
                    </a:p>
                  </a:txBody>
                  <a:tcPr/>
                </a:tc>
                <a:extLst>
                  <a:ext uri="{0D108BD9-81ED-4DB2-BD59-A6C34878D82A}">
                    <a16:rowId xmlns:a16="http://schemas.microsoft.com/office/drawing/2014/main" val="2245070063"/>
                  </a:ext>
                </a:extLst>
              </a:tr>
              <a:tr h="613874">
                <a:tc>
                  <a:txBody>
                    <a:bodyPr/>
                    <a:lstStyle/>
                    <a:p>
                      <a:r>
                        <a:rPr lang="en-IN" sz="1400" dirty="0">
                          <a:latin typeface="Times New Roman" panose="02020603050405020304" pitchFamily="18" charset="0"/>
                          <a:cs typeface="Times New Roman" panose="02020603050405020304" pitchFamily="18" charset="0"/>
                        </a:rPr>
                        <a:t>Random Forest</a:t>
                      </a:r>
                    </a:p>
                  </a:txBody>
                  <a:tcPr/>
                </a:tc>
                <a:tc>
                  <a:txBody>
                    <a:bodyPr/>
                    <a:lstStyle/>
                    <a:p>
                      <a:r>
                        <a:rPr lang="en-IN" dirty="0"/>
                        <a:t>0.56</a:t>
                      </a:r>
                    </a:p>
                  </a:txBody>
                  <a:tcPr/>
                </a:tc>
                <a:tc>
                  <a:txBody>
                    <a:bodyPr/>
                    <a:lstStyle/>
                    <a:p>
                      <a:r>
                        <a:rPr lang="en-IN" dirty="0"/>
                        <a:t>0.52</a:t>
                      </a:r>
                    </a:p>
                  </a:txBody>
                  <a:tcPr/>
                </a:tc>
                <a:tc>
                  <a:txBody>
                    <a:bodyPr/>
                    <a:lstStyle/>
                    <a:p>
                      <a:r>
                        <a:rPr lang="en-IN" dirty="0"/>
                        <a:t>0.65</a:t>
                      </a:r>
                    </a:p>
                  </a:txBody>
                  <a:tcPr/>
                </a:tc>
                <a:tc>
                  <a:txBody>
                    <a:bodyPr/>
                    <a:lstStyle/>
                    <a:p>
                      <a:r>
                        <a:rPr lang="en-IN" dirty="0"/>
                        <a:t>0.62</a:t>
                      </a:r>
                    </a:p>
                  </a:txBody>
                  <a:tcPr/>
                </a:tc>
                <a:tc>
                  <a:txBody>
                    <a:bodyPr/>
                    <a:lstStyle/>
                    <a:p>
                      <a:r>
                        <a:rPr lang="en-IN" dirty="0"/>
                        <a:t>0.76</a:t>
                      </a:r>
                    </a:p>
                  </a:txBody>
                  <a:tcPr/>
                </a:tc>
                <a:tc>
                  <a:txBody>
                    <a:bodyPr/>
                    <a:lstStyle/>
                    <a:p>
                      <a:r>
                        <a:rPr lang="en-IN" dirty="0"/>
                        <a:t>0.76</a:t>
                      </a:r>
                    </a:p>
                  </a:txBody>
                  <a:tcPr/>
                </a:tc>
                <a:extLst>
                  <a:ext uri="{0D108BD9-81ED-4DB2-BD59-A6C34878D82A}">
                    <a16:rowId xmlns:a16="http://schemas.microsoft.com/office/drawing/2014/main" val="1555418726"/>
                  </a:ext>
                </a:extLst>
              </a:tr>
              <a:tr h="580192">
                <a:tc>
                  <a:txBody>
                    <a:bodyPr/>
                    <a:lstStyle/>
                    <a:p>
                      <a:r>
                        <a:rPr lang="en-IN" sz="1400" dirty="0">
                          <a:latin typeface="Times New Roman" panose="02020603050405020304" pitchFamily="18" charset="0"/>
                          <a:cs typeface="Times New Roman" panose="02020603050405020304" pitchFamily="18" charset="0"/>
                        </a:rPr>
                        <a:t>Bagging</a:t>
                      </a:r>
                    </a:p>
                  </a:txBody>
                  <a:tcPr/>
                </a:tc>
                <a:tc>
                  <a:txBody>
                    <a:bodyPr/>
                    <a:lstStyle/>
                    <a:p>
                      <a:r>
                        <a:rPr lang="en-IN" dirty="0"/>
                        <a:t>0.51</a:t>
                      </a:r>
                    </a:p>
                  </a:txBody>
                  <a:tcPr/>
                </a:tc>
                <a:tc>
                  <a:txBody>
                    <a:bodyPr/>
                    <a:lstStyle/>
                    <a:p>
                      <a:r>
                        <a:rPr lang="en-IN" dirty="0"/>
                        <a:t>0.49</a:t>
                      </a:r>
                    </a:p>
                  </a:txBody>
                  <a:tcPr/>
                </a:tc>
                <a:tc>
                  <a:txBody>
                    <a:bodyPr/>
                    <a:lstStyle/>
                    <a:p>
                      <a:r>
                        <a:rPr lang="en-IN" dirty="0"/>
                        <a:t>0.61</a:t>
                      </a:r>
                    </a:p>
                  </a:txBody>
                  <a:tcPr/>
                </a:tc>
                <a:tc>
                  <a:txBody>
                    <a:bodyPr/>
                    <a:lstStyle/>
                    <a:p>
                      <a:r>
                        <a:rPr lang="en-IN" dirty="0"/>
                        <a:t>0.60</a:t>
                      </a:r>
                    </a:p>
                  </a:txBody>
                  <a:tcPr/>
                </a:tc>
                <a:tc>
                  <a:txBody>
                    <a:bodyPr/>
                    <a:lstStyle/>
                    <a:p>
                      <a:r>
                        <a:rPr lang="en-IN" dirty="0"/>
                        <a:t>0.76</a:t>
                      </a:r>
                    </a:p>
                  </a:txBody>
                  <a:tcPr/>
                </a:tc>
                <a:tc>
                  <a:txBody>
                    <a:bodyPr/>
                    <a:lstStyle/>
                    <a:p>
                      <a:r>
                        <a:rPr lang="en-IN" dirty="0"/>
                        <a:t>0.77</a:t>
                      </a:r>
                    </a:p>
                  </a:txBody>
                  <a:tcPr/>
                </a:tc>
                <a:extLst>
                  <a:ext uri="{0D108BD9-81ED-4DB2-BD59-A6C34878D82A}">
                    <a16:rowId xmlns:a16="http://schemas.microsoft.com/office/drawing/2014/main" val="1080017339"/>
                  </a:ext>
                </a:extLst>
              </a:tr>
              <a:tr h="580192">
                <a:tc>
                  <a:txBody>
                    <a:bodyPr/>
                    <a:lstStyle/>
                    <a:p>
                      <a:r>
                        <a:rPr lang="en-IN" sz="1400" dirty="0">
                          <a:latin typeface="Times New Roman" panose="02020603050405020304" pitchFamily="18" charset="0"/>
                          <a:cs typeface="Times New Roman" panose="02020603050405020304" pitchFamily="18" charset="0"/>
                        </a:rPr>
                        <a:t>ADA Boost</a:t>
                      </a:r>
                    </a:p>
                  </a:txBody>
                  <a:tcPr/>
                </a:tc>
                <a:tc>
                  <a:txBody>
                    <a:bodyPr/>
                    <a:lstStyle/>
                    <a:p>
                      <a:r>
                        <a:rPr lang="en-IN" dirty="0"/>
                        <a:t>0.60</a:t>
                      </a:r>
                    </a:p>
                  </a:txBody>
                  <a:tcPr/>
                </a:tc>
                <a:tc>
                  <a:txBody>
                    <a:bodyPr/>
                    <a:lstStyle/>
                    <a:p>
                      <a:r>
                        <a:rPr lang="en-IN" dirty="0"/>
                        <a:t>0.60</a:t>
                      </a:r>
                    </a:p>
                  </a:txBody>
                  <a:tcPr/>
                </a:tc>
                <a:tc>
                  <a:txBody>
                    <a:bodyPr/>
                    <a:lstStyle/>
                    <a:p>
                      <a:r>
                        <a:rPr lang="en-IN" dirty="0"/>
                        <a:t>0.66</a:t>
                      </a:r>
                    </a:p>
                  </a:txBody>
                  <a:tcPr/>
                </a:tc>
                <a:tc>
                  <a:txBody>
                    <a:bodyPr/>
                    <a:lstStyle/>
                    <a:p>
                      <a:r>
                        <a:rPr lang="en-IN" dirty="0"/>
                        <a:t>0.67</a:t>
                      </a:r>
                    </a:p>
                  </a:txBody>
                  <a:tcPr/>
                </a:tc>
                <a:tc>
                  <a:txBody>
                    <a:bodyPr/>
                    <a:lstStyle/>
                    <a:p>
                      <a:r>
                        <a:rPr lang="en-IN" dirty="0"/>
                        <a:t>0.75</a:t>
                      </a:r>
                    </a:p>
                  </a:txBody>
                  <a:tcPr/>
                </a:tc>
                <a:tc>
                  <a:txBody>
                    <a:bodyPr/>
                    <a:lstStyle/>
                    <a:p>
                      <a:r>
                        <a:rPr lang="en-IN" dirty="0"/>
                        <a:t>0.75</a:t>
                      </a:r>
                    </a:p>
                  </a:txBody>
                  <a:tcPr/>
                </a:tc>
                <a:extLst>
                  <a:ext uri="{0D108BD9-81ED-4DB2-BD59-A6C34878D82A}">
                    <a16:rowId xmlns:a16="http://schemas.microsoft.com/office/drawing/2014/main" val="3587856236"/>
                  </a:ext>
                </a:extLst>
              </a:tr>
              <a:tr h="580192">
                <a:tc>
                  <a:txBody>
                    <a:bodyPr/>
                    <a:lstStyle/>
                    <a:p>
                      <a:r>
                        <a:rPr lang="en-IN" sz="1400" dirty="0">
                          <a:latin typeface="Times New Roman" panose="02020603050405020304" pitchFamily="18" charset="0"/>
                          <a:cs typeface="Times New Roman" panose="02020603050405020304" pitchFamily="18" charset="0"/>
                        </a:rPr>
                        <a:t>Gradient Boost</a:t>
                      </a:r>
                    </a:p>
                  </a:txBody>
                  <a:tcPr/>
                </a:tc>
                <a:tc>
                  <a:txBody>
                    <a:bodyPr/>
                    <a:lstStyle/>
                    <a:p>
                      <a:r>
                        <a:rPr lang="en-IN" dirty="0"/>
                        <a:t>0.63</a:t>
                      </a:r>
                    </a:p>
                  </a:txBody>
                  <a:tcPr/>
                </a:tc>
                <a:tc>
                  <a:txBody>
                    <a:bodyPr/>
                    <a:lstStyle/>
                    <a:p>
                      <a:r>
                        <a:rPr lang="en-IN" dirty="0"/>
                        <a:t>0.60</a:t>
                      </a:r>
                    </a:p>
                  </a:txBody>
                  <a:tcPr/>
                </a:tc>
                <a:tc>
                  <a:txBody>
                    <a:bodyPr/>
                    <a:lstStyle/>
                    <a:p>
                      <a:r>
                        <a:rPr lang="en-IN" dirty="0"/>
                        <a:t>0.72</a:t>
                      </a:r>
                    </a:p>
                  </a:txBody>
                  <a:tcPr/>
                </a:tc>
                <a:tc>
                  <a:txBody>
                    <a:bodyPr/>
                    <a:lstStyle/>
                    <a:p>
                      <a:r>
                        <a:rPr lang="en-IN" dirty="0"/>
                        <a:t>0.69</a:t>
                      </a:r>
                    </a:p>
                  </a:txBody>
                  <a:tcPr/>
                </a:tc>
                <a:tc>
                  <a:txBody>
                    <a:bodyPr/>
                    <a:lstStyle/>
                    <a:p>
                      <a:r>
                        <a:rPr lang="en-IN" dirty="0"/>
                        <a:t>0.83</a:t>
                      </a:r>
                    </a:p>
                  </a:txBody>
                  <a:tcPr/>
                </a:tc>
                <a:tc>
                  <a:txBody>
                    <a:bodyPr/>
                    <a:lstStyle/>
                    <a:p>
                      <a:r>
                        <a:rPr lang="en-IN" dirty="0"/>
                        <a:t>0.81</a:t>
                      </a:r>
                    </a:p>
                  </a:txBody>
                  <a:tcPr/>
                </a:tc>
                <a:extLst>
                  <a:ext uri="{0D108BD9-81ED-4DB2-BD59-A6C34878D82A}">
                    <a16:rowId xmlns:a16="http://schemas.microsoft.com/office/drawing/2014/main" val="2087485753"/>
                  </a:ext>
                </a:extLst>
              </a:tr>
            </a:tbl>
          </a:graphicData>
        </a:graphic>
      </p:graphicFrame>
    </p:spTree>
    <p:extLst>
      <p:ext uri="{BB962C8B-B14F-4D97-AF65-F5344CB8AC3E}">
        <p14:creationId xmlns:p14="http://schemas.microsoft.com/office/powerpoint/2010/main" val="356562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2505AB-6380-439B-8942-6AC182C837AC}"/>
              </a:ext>
            </a:extLst>
          </p:cNvPr>
          <p:cNvSpPr txBox="1"/>
          <p:nvPr/>
        </p:nvSpPr>
        <p:spPr>
          <a:xfrm>
            <a:off x="515815" y="291090"/>
            <a:ext cx="10837983" cy="93268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kern="1200" dirty="0">
                <a:solidFill>
                  <a:schemeClr val="tx1"/>
                </a:solidFill>
                <a:effectLst/>
                <a:latin typeface="+mj-lt"/>
                <a:ea typeface="+mj-ea"/>
                <a:cs typeface="+mj-cs"/>
              </a:rPr>
              <a:t>Over Sampling Minority Class using (SMOTE)</a:t>
            </a:r>
            <a:endParaRPr lang="en-US" sz="4600" b="1" kern="1200" dirty="0">
              <a:solidFill>
                <a:schemeClr val="tx1"/>
              </a:solidFill>
              <a:latin typeface="+mj-lt"/>
              <a:ea typeface="+mj-ea"/>
              <a:cs typeface="+mj-cs"/>
            </a:endParaRPr>
          </a:p>
        </p:txBody>
      </p:sp>
      <p:pic>
        <p:nvPicPr>
          <p:cNvPr id="5" name="Picture 4" descr="Diagram&#10;&#10;Description automatically generated">
            <a:extLst>
              <a:ext uri="{FF2B5EF4-FFF2-40B4-BE49-F238E27FC236}">
                <a16:creationId xmlns:a16="http://schemas.microsoft.com/office/drawing/2014/main" id="{5C202689-3F5A-4666-835A-D81FAB5FC213}"/>
              </a:ext>
            </a:extLst>
          </p:cNvPr>
          <p:cNvPicPr>
            <a:picLocks noChangeAspect="1"/>
          </p:cNvPicPr>
          <p:nvPr/>
        </p:nvPicPr>
        <p:blipFill>
          <a:blip r:embed="rId2"/>
          <a:stretch>
            <a:fillRect/>
          </a:stretch>
        </p:blipFill>
        <p:spPr>
          <a:xfrm>
            <a:off x="838201" y="2204511"/>
            <a:ext cx="9804816" cy="3759326"/>
          </a:xfrm>
          <a:prstGeom prst="rect">
            <a:avLst/>
          </a:prstGeom>
        </p:spPr>
      </p:pic>
    </p:spTree>
    <p:extLst>
      <p:ext uri="{BB962C8B-B14F-4D97-AF65-F5344CB8AC3E}">
        <p14:creationId xmlns:p14="http://schemas.microsoft.com/office/powerpoint/2010/main" val="363565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65157-3F23-4953-8AE8-9F2AE81F4AF7}"/>
              </a:ext>
            </a:extLst>
          </p:cNvPr>
          <p:cNvSpPr txBox="1"/>
          <p:nvPr/>
        </p:nvSpPr>
        <p:spPr>
          <a:xfrm>
            <a:off x="175845" y="293077"/>
            <a:ext cx="7022124" cy="461665"/>
          </a:xfrm>
          <a:prstGeom prst="rect">
            <a:avLst/>
          </a:prstGeom>
          <a:noFill/>
        </p:spPr>
        <p:txBody>
          <a:bodyPr wrap="square" rtlCol="0">
            <a:spAutoFit/>
          </a:bodyPr>
          <a:lstStyle/>
          <a:p>
            <a:r>
              <a:rPr lang="en-IN" sz="2400" b="1" dirty="0">
                <a:solidFill>
                  <a:schemeClr val="accent1">
                    <a:lumMod val="75000"/>
                  </a:schemeClr>
                </a:solidFill>
                <a:effectLst/>
                <a:latin typeface="Times New Roman" panose="02020603050405020304" pitchFamily="18" charset="0"/>
                <a:ea typeface="Calibri" panose="020F0502020204030204" pitchFamily="34" charset="0"/>
              </a:rPr>
              <a:t>Test Performance Results (SMOTE)</a:t>
            </a:r>
            <a:endParaRPr lang="en-IN" sz="2400" dirty="0">
              <a:solidFill>
                <a:schemeClr val="accent1">
                  <a:lumMod val="75000"/>
                </a:schemeClr>
              </a:solidFill>
            </a:endParaRPr>
          </a:p>
        </p:txBody>
      </p:sp>
      <p:pic>
        <p:nvPicPr>
          <p:cNvPr id="4" name="Picture 3" descr="Chart, treemap chart&#10;&#10;Description automatically generated">
            <a:extLst>
              <a:ext uri="{FF2B5EF4-FFF2-40B4-BE49-F238E27FC236}">
                <a16:creationId xmlns:a16="http://schemas.microsoft.com/office/drawing/2014/main" id="{9D45FB1F-6E86-4407-959F-10150F07477E}"/>
              </a:ext>
            </a:extLst>
          </p:cNvPr>
          <p:cNvPicPr/>
          <p:nvPr/>
        </p:nvPicPr>
        <p:blipFill>
          <a:blip r:embed="rId2">
            <a:extLst>
              <a:ext uri="{28A0092B-C50C-407E-A947-70E740481C1C}">
                <a14:useLocalDpi xmlns:a14="http://schemas.microsoft.com/office/drawing/2010/main" val="0"/>
              </a:ext>
            </a:extLst>
          </a:blip>
          <a:stretch>
            <a:fillRect/>
          </a:stretch>
        </p:blipFill>
        <p:spPr>
          <a:xfrm>
            <a:off x="326425" y="896083"/>
            <a:ext cx="5564709" cy="3687640"/>
          </a:xfrm>
          <a:prstGeom prst="rect">
            <a:avLst/>
          </a:prstGeom>
        </p:spPr>
      </p:pic>
      <p:pic>
        <p:nvPicPr>
          <p:cNvPr id="6" name="Picture 5" descr="Chart, line chart&#10;&#10;Description automatically generated">
            <a:extLst>
              <a:ext uri="{FF2B5EF4-FFF2-40B4-BE49-F238E27FC236}">
                <a16:creationId xmlns:a16="http://schemas.microsoft.com/office/drawing/2014/main" id="{620D98C5-8C7D-4BF3-8B07-CD48D0B9433B}"/>
              </a:ext>
            </a:extLst>
          </p:cNvPr>
          <p:cNvPicPr/>
          <p:nvPr/>
        </p:nvPicPr>
        <p:blipFill>
          <a:blip r:embed="rId3">
            <a:extLst>
              <a:ext uri="{28A0092B-C50C-407E-A947-70E740481C1C}">
                <a14:useLocalDpi xmlns:a14="http://schemas.microsoft.com/office/drawing/2010/main" val="0"/>
              </a:ext>
            </a:extLst>
          </a:blip>
          <a:stretch>
            <a:fillRect/>
          </a:stretch>
        </p:blipFill>
        <p:spPr>
          <a:xfrm>
            <a:off x="7197969" y="896082"/>
            <a:ext cx="3894752" cy="3593855"/>
          </a:xfrm>
          <a:prstGeom prst="rect">
            <a:avLst/>
          </a:prstGeom>
        </p:spPr>
      </p:pic>
      <p:sp>
        <p:nvSpPr>
          <p:cNvPr id="7" name="TextBox 6">
            <a:extLst>
              <a:ext uri="{FF2B5EF4-FFF2-40B4-BE49-F238E27FC236}">
                <a16:creationId xmlns:a16="http://schemas.microsoft.com/office/drawing/2014/main" id="{E988E6BA-FE2C-496F-B19E-7E1F6CDB7FC6}"/>
              </a:ext>
            </a:extLst>
          </p:cNvPr>
          <p:cNvSpPr txBox="1"/>
          <p:nvPr/>
        </p:nvSpPr>
        <p:spPr>
          <a:xfrm>
            <a:off x="326425" y="4841631"/>
            <a:ext cx="10212621" cy="646331"/>
          </a:xfrm>
          <a:prstGeom prst="rect">
            <a:avLst/>
          </a:prstGeom>
          <a:noFill/>
        </p:spPr>
        <p:txBody>
          <a:bodyPr wrap="square" rtlCol="0">
            <a:spAutoFit/>
          </a:bodyPr>
          <a:lstStyle/>
          <a:p>
            <a:r>
              <a:rPr lang="en-IN" sz="1800" b="1" dirty="0" err="1">
                <a:effectLst/>
                <a:latin typeface="Times New Roman" panose="02020603050405020304" pitchFamily="18" charset="0"/>
                <a:ea typeface="Calibri" panose="020F0502020204030204" pitchFamily="34" charset="0"/>
              </a:rPr>
              <a:t>Test_Recall</a:t>
            </a:r>
            <a:r>
              <a:rPr lang="en-IN" sz="1800" b="1" dirty="0">
                <a:effectLst/>
                <a:latin typeface="Times New Roman" panose="02020603050405020304" pitchFamily="18" charset="0"/>
                <a:ea typeface="Calibri" panose="020F0502020204030204" pitchFamily="34" charset="0"/>
              </a:rPr>
              <a:t>(SMOTE)= 0.93</a:t>
            </a:r>
            <a:r>
              <a:rPr lang="en-IN" sz="1800" dirty="0">
                <a:effectLst/>
                <a:latin typeface="Times New Roman" panose="02020603050405020304" pitchFamily="18" charset="0"/>
                <a:ea typeface="Calibri" panose="020F0502020204030204" pitchFamily="34" charset="0"/>
              </a:rPr>
              <a:t> , </a:t>
            </a:r>
            <a:r>
              <a:rPr lang="en-IN" sz="1800" b="1" dirty="0">
                <a:effectLst/>
                <a:latin typeface="Times New Roman" panose="02020603050405020304" pitchFamily="18" charset="0"/>
                <a:ea typeface="Calibri" panose="020F0502020204030204" pitchFamily="34" charset="0"/>
              </a:rPr>
              <a:t>Test_f1_score(SMOTE)=0.64</a:t>
            </a:r>
            <a:r>
              <a:rPr lang="en-IN" sz="1800" dirty="0">
                <a:effectLst/>
                <a:latin typeface="Times New Roman" panose="02020603050405020304" pitchFamily="18" charset="0"/>
                <a:ea typeface="Calibri" panose="020F0502020204030204" pitchFamily="34" charset="0"/>
              </a:rPr>
              <a:t> and </a:t>
            </a:r>
            <a:r>
              <a:rPr lang="en-IN" sz="1800" b="1" dirty="0" err="1">
                <a:effectLst/>
                <a:latin typeface="Times New Roman" panose="02020603050405020304" pitchFamily="18" charset="0"/>
                <a:ea typeface="Calibri" panose="020F0502020204030204" pitchFamily="34" charset="0"/>
              </a:rPr>
              <a:t>Test_AUC</a:t>
            </a:r>
            <a:r>
              <a:rPr lang="en-IN" sz="1800" b="1" dirty="0">
                <a:effectLst/>
                <a:latin typeface="Times New Roman" panose="02020603050405020304" pitchFamily="18" charset="0"/>
                <a:ea typeface="Calibri" panose="020F0502020204030204" pitchFamily="34" charset="0"/>
              </a:rPr>
              <a:t>-ROC(SMOTE)=0.96</a:t>
            </a:r>
            <a:r>
              <a:rPr lang="en-IN" sz="1800" dirty="0">
                <a:effectLst/>
                <a:latin typeface="Times New Roman" panose="02020603050405020304" pitchFamily="18" charset="0"/>
                <a:ea typeface="Calibri" panose="020F0502020204030204" pitchFamily="34" charset="0"/>
              </a:rPr>
              <a:t> it means it is 93% accurately filtering out the Potential Churners. </a:t>
            </a:r>
            <a:endParaRPr lang="en-IN" dirty="0"/>
          </a:p>
        </p:txBody>
      </p:sp>
      <p:sp>
        <p:nvSpPr>
          <p:cNvPr id="8" name="TextBox 7">
            <a:extLst>
              <a:ext uri="{FF2B5EF4-FFF2-40B4-BE49-F238E27FC236}">
                <a16:creationId xmlns:a16="http://schemas.microsoft.com/office/drawing/2014/main" id="{85B43DBF-D499-420F-A0C1-5C877EE9401C}"/>
              </a:ext>
            </a:extLst>
          </p:cNvPr>
          <p:cNvSpPr txBox="1"/>
          <p:nvPr/>
        </p:nvSpPr>
        <p:spPr>
          <a:xfrm>
            <a:off x="326425" y="5839656"/>
            <a:ext cx="10025052" cy="954107"/>
          </a:xfrm>
          <a:prstGeom prst="rect">
            <a:avLst/>
          </a:prstGeom>
          <a:noFill/>
        </p:spPr>
        <p:txBody>
          <a:bodyPr wrap="square" rtlCol="0">
            <a:spAutoFit/>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From results the KNN after SMOTE performs best among all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800" b="1" dirty="0"/>
          </a:p>
        </p:txBody>
      </p:sp>
    </p:spTree>
    <p:extLst>
      <p:ext uri="{BB962C8B-B14F-4D97-AF65-F5344CB8AC3E}">
        <p14:creationId xmlns:p14="http://schemas.microsoft.com/office/powerpoint/2010/main" val="179314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4491E-8552-4D39-B763-B4A7F0285C44}"/>
              </a:ext>
            </a:extLst>
          </p:cNvPr>
          <p:cNvSpPr txBox="1"/>
          <p:nvPr/>
        </p:nvSpPr>
        <p:spPr>
          <a:xfrm>
            <a:off x="246185" y="281354"/>
            <a:ext cx="7303477" cy="523220"/>
          </a:xfrm>
          <a:prstGeom prst="rect">
            <a:avLst/>
          </a:prstGeom>
          <a:noFill/>
        </p:spPr>
        <p:txBody>
          <a:bodyPr wrap="square" rtlCol="0">
            <a:spAutoFit/>
          </a:bodyPr>
          <a:lstStyle/>
          <a:p>
            <a:r>
              <a:rPr lang="en-IN" sz="2800" b="1" i="0" dirty="0">
                <a:solidFill>
                  <a:schemeClr val="accent1">
                    <a:lumMod val="75000"/>
                  </a:schemeClr>
                </a:solidFill>
                <a:effectLst/>
                <a:latin typeface="Times New Roman" panose="02020603050405020304" pitchFamily="18" charset="0"/>
                <a:cs typeface="Times New Roman" panose="02020603050405020304" pitchFamily="18" charset="0"/>
              </a:rPr>
              <a:t>Business Insights &amp; recommendations</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EA24C0-FC9B-4590-A9FC-0364626C6D01}"/>
              </a:ext>
            </a:extLst>
          </p:cNvPr>
          <p:cNvSpPr txBox="1"/>
          <p:nvPr/>
        </p:nvSpPr>
        <p:spPr>
          <a:xfrm>
            <a:off x="339969" y="1101969"/>
            <a:ext cx="10175631" cy="4535601"/>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Having the ability to accurately predict future churn rates is necessary because it helps the business gain to get a better understanding of future expected revenue.</a:t>
            </a:r>
          </a:p>
          <a:p>
            <a:pPr marL="285750" indent="-285750">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When company uses churn prediction to forecast the potential churn rate of a particular customer, it allows the company to target that individual to prevent them from discontinuing their subscription with the service provider.</a:t>
            </a:r>
          </a:p>
          <a:p>
            <a:pPr marL="285750" indent="-285750">
              <a:lnSpc>
                <a:spcPct val="107000"/>
              </a:lnSpc>
              <a:spcAft>
                <a:spcPts val="800"/>
              </a:spcAft>
              <a:buFont typeface="Wingdings" panose="05000000000000000000" pitchFamily="2" charset="2"/>
              <a:buChar char="q"/>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Since the cost of acquiring a new customer is way higher than keeping an existing one, there is plenty of revenue-based reason to do everything to keep those existing customers.</a:t>
            </a:r>
          </a:p>
          <a:p>
            <a:pPr marL="285750" indent="-285750" algn="l">
              <a:buFont typeface="Wingdings" panose="05000000000000000000" pitchFamily="2" charset="2"/>
              <a:buChar char="q"/>
            </a:pPr>
            <a:r>
              <a:rPr lang="en-IN" b="0" i="0" dirty="0">
                <a:effectLst/>
                <a:latin typeface="Times New Roman" panose="02020603050405020304" pitchFamily="18" charset="0"/>
                <a:cs typeface="Times New Roman" panose="02020603050405020304" pitchFamily="18" charset="0"/>
              </a:rPr>
              <a:t>Predicting churn rates can also help the company to identify new business scopes and improve upon areas where customer service is lacking by making those improvements the company can decrease churn and improve revenue numbers.</a:t>
            </a:r>
          </a:p>
          <a:p>
            <a:pPr marL="285750" indent="-285750" algn="l">
              <a:buFont typeface="Wingdings" panose="05000000000000000000" pitchFamily="2" charset="2"/>
              <a:buChar char="q"/>
            </a:pPr>
            <a:r>
              <a:rPr lang="en-IN" b="0" i="0" dirty="0">
                <a:effectLst/>
                <a:latin typeface="Times New Roman" panose="02020603050405020304" pitchFamily="18" charset="0"/>
                <a:cs typeface="Times New Roman" panose="02020603050405020304" pitchFamily="18" charset="0"/>
              </a:rPr>
              <a:t>In the end, the bottom line is that churn prediction is essential because it helps companies to understand what preventative steps are necessary to ensure lost revenue is minimized.</a:t>
            </a:r>
          </a:p>
          <a:p>
            <a:pPr>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1140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E2301-720C-4FAF-BFC2-9C27BF41F5BF}"/>
              </a:ext>
            </a:extLst>
          </p:cNvPr>
          <p:cNvSpPr txBox="1"/>
          <p:nvPr/>
        </p:nvSpPr>
        <p:spPr>
          <a:xfrm>
            <a:off x="293077" y="398585"/>
            <a:ext cx="5334000" cy="523220"/>
          </a:xfrm>
          <a:prstGeom prst="rect">
            <a:avLst/>
          </a:prstGeom>
          <a:noFill/>
        </p:spPr>
        <p:txBody>
          <a:bodyPr wrap="square" rtlCol="0">
            <a:spAutoFit/>
          </a:bodyPr>
          <a:lstStyle/>
          <a:p>
            <a:r>
              <a:rPr lang="en-IN" sz="2800" i="1" dirty="0">
                <a:solidFill>
                  <a:srgbClr val="0070C0"/>
                </a:solidFill>
                <a:latin typeface="Times New Roman" panose="02020603050405020304" pitchFamily="18" charset="0"/>
                <a:cs typeface="Times New Roman" panose="02020603050405020304" pitchFamily="18" charset="0"/>
              </a:rPr>
              <a:t>content</a:t>
            </a:r>
          </a:p>
        </p:txBody>
      </p:sp>
      <p:sp>
        <p:nvSpPr>
          <p:cNvPr id="3" name="TextBox 2">
            <a:extLst>
              <a:ext uri="{FF2B5EF4-FFF2-40B4-BE49-F238E27FC236}">
                <a16:creationId xmlns:a16="http://schemas.microsoft.com/office/drawing/2014/main" id="{B32191DD-A5E5-4A39-A805-047EA7AD3397}"/>
              </a:ext>
            </a:extLst>
          </p:cNvPr>
          <p:cNvSpPr txBox="1"/>
          <p:nvPr/>
        </p:nvSpPr>
        <p:spPr>
          <a:xfrm>
            <a:off x="422031" y="1184031"/>
            <a:ext cx="8522677" cy="5040923"/>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76F465DB-D3BF-4ED9-BE03-E465B2A2C2CE}"/>
              </a:ext>
            </a:extLst>
          </p:cNvPr>
          <p:cNvSpPr txBox="1"/>
          <p:nvPr/>
        </p:nvSpPr>
        <p:spPr>
          <a:xfrm>
            <a:off x="293077" y="1184031"/>
            <a:ext cx="10128738" cy="7232749"/>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Business Problem Understanding</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Collection</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Modelling Approach Used &amp; Why</a:t>
            </a:r>
          </a:p>
          <a:p>
            <a:pPr marL="285750" indent="-285750">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Arial" panose="020B0604020202020204" pitchFamily="34" charset="0"/>
              </a:rPr>
              <a:t>Testing all my predictive models against the test set using various appropriate performance metrics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Hyperparameter Tuning</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Test Results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Imbalanced dataset Information</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Accuracy Table &amp; </a:t>
            </a:r>
            <a:r>
              <a:rPr lang="en-IN" sz="2000" dirty="0">
                <a:effectLst/>
                <a:latin typeface="Times New Roman" panose="02020603050405020304" pitchFamily="18" charset="0"/>
                <a:ea typeface="Calibri" panose="020F0502020204030204" pitchFamily="34" charset="0"/>
              </a:rPr>
              <a:t>Performance Table </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Imbalanced dataset Treatment</a:t>
            </a:r>
          </a:p>
          <a:p>
            <a:pPr marL="285750" indent="-28575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Ensemble Techniques</a:t>
            </a:r>
          </a:p>
          <a:p>
            <a:pPr marL="285750" indent="-285750">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Ensemble Test Results</a:t>
            </a:r>
          </a:p>
          <a:p>
            <a:pPr marL="285750" indent="-285750">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Performance Table</a:t>
            </a:r>
          </a:p>
          <a:p>
            <a:pPr marL="285750" indent="-285750">
              <a:buFont typeface="Wingdings" panose="05000000000000000000" pitchFamily="2" charset="2"/>
              <a:buChar char="Ø"/>
            </a:pPr>
            <a:r>
              <a:rPr lang="en-US" sz="2000" b="1" kern="1200" dirty="0">
                <a:solidFill>
                  <a:schemeClr val="tx1"/>
                </a:solidFill>
                <a:effectLst/>
                <a:latin typeface="+mj-lt"/>
                <a:ea typeface="+mj-ea"/>
                <a:cs typeface="+mj-cs"/>
              </a:rPr>
              <a:t>(</a:t>
            </a:r>
            <a:r>
              <a:rPr lang="en-US" sz="2000" kern="1200" dirty="0">
                <a:solidFill>
                  <a:schemeClr val="tx1"/>
                </a:solidFill>
                <a:effectLst/>
                <a:latin typeface="Times New Roman" panose="02020603050405020304" pitchFamily="18" charset="0"/>
                <a:ea typeface="+mj-ea"/>
                <a:cs typeface="Times New Roman" panose="02020603050405020304" pitchFamily="18" charset="0"/>
              </a:rPr>
              <a:t>SMOTE</a:t>
            </a:r>
            <a:r>
              <a:rPr lang="en-US" sz="2000" b="1" kern="1200" dirty="0">
                <a:solidFill>
                  <a:schemeClr val="tx1"/>
                </a:solidFill>
                <a:effectLst/>
                <a:latin typeface="+mj-lt"/>
                <a:ea typeface="+mj-ea"/>
                <a:cs typeface="+mj-cs"/>
              </a:rPr>
              <a:t>)</a:t>
            </a:r>
          </a:p>
          <a:p>
            <a:pPr marL="285750" indent="-285750">
              <a:buFont typeface="Wingdings" panose="05000000000000000000" pitchFamily="2" charset="2"/>
              <a:buChar char="Ø"/>
            </a:pPr>
            <a:r>
              <a:rPr lang="en-US" sz="2000" dirty="0">
                <a:latin typeface="Times New Roman" panose="02020603050405020304" pitchFamily="18" charset="0"/>
                <a:ea typeface="+mj-ea"/>
                <a:cs typeface="Times New Roman" panose="02020603050405020304" pitchFamily="18" charset="0"/>
              </a:rPr>
              <a:t>Best Model (KNN) After SMOTE</a:t>
            </a:r>
            <a:endParaRPr lang="en-US" sz="2000" kern="1200" dirty="0">
              <a:solidFill>
                <a:schemeClr val="tx1"/>
              </a:solidFill>
              <a:effectLst/>
              <a:latin typeface="Times New Roman" panose="02020603050405020304" pitchFamily="18" charset="0"/>
              <a:ea typeface="+mj-ea"/>
              <a:cs typeface="Times New Roman" panose="02020603050405020304" pitchFamily="18" charset="0"/>
            </a:endParaRPr>
          </a:p>
          <a:p>
            <a:pPr marL="285750" indent="-285750">
              <a:buFont typeface="Wingdings" panose="05000000000000000000" pitchFamily="2" charset="2"/>
              <a:buChar char="Ø"/>
            </a:pPr>
            <a:r>
              <a:rPr lang="en-IN" sz="2000" i="0" dirty="0">
                <a:solidFill>
                  <a:srgbClr val="000000"/>
                </a:solidFill>
                <a:effectLst/>
                <a:latin typeface="Times New Roman" panose="02020603050405020304" pitchFamily="18" charset="0"/>
                <a:cs typeface="Times New Roman" panose="02020603050405020304" pitchFamily="18" charset="0"/>
              </a:rPr>
              <a:t>Business Insights &amp; recommendations</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800" b="1"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b="1"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09985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653149" y="660294"/>
            <a:ext cx="10073466" cy="523220"/>
          </a:xfrm>
          <a:prstGeom prst="rect">
            <a:avLst/>
          </a:prstGeom>
          <a:noFill/>
        </p:spPr>
        <p:txBody>
          <a:bodyPr wrap="square" rtlCol="0">
            <a:spAutoFit/>
          </a:bodyPr>
          <a:lstStyle/>
          <a:p>
            <a:pPr marL="25400" indent="0">
              <a:buNone/>
            </a:pPr>
            <a:endParaRPr lang="en-IN" sz="2800" dirty="0"/>
          </a:p>
        </p:txBody>
      </p:sp>
      <p:sp>
        <p:nvSpPr>
          <p:cNvPr id="5" name="TextBox 4">
            <a:extLst>
              <a:ext uri="{FF2B5EF4-FFF2-40B4-BE49-F238E27FC236}">
                <a16:creationId xmlns:a16="http://schemas.microsoft.com/office/drawing/2014/main" id="{E5125FC6-06E8-4040-A192-96401F2CC25C}"/>
              </a:ext>
            </a:extLst>
          </p:cNvPr>
          <p:cNvSpPr txBox="1"/>
          <p:nvPr/>
        </p:nvSpPr>
        <p:spPr>
          <a:xfrm>
            <a:off x="1118380" y="306448"/>
            <a:ext cx="7889631" cy="584775"/>
          </a:xfrm>
          <a:prstGeom prst="rect">
            <a:avLst/>
          </a:prstGeom>
          <a:noFill/>
        </p:spPr>
        <p:txBody>
          <a:bodyPr wrap="square" rtlCol="0">
            <a:spAutoFit/>
          </a:bodyPr>
          <a:lstStyle/>
          <a:p>
            <a:r>
              <a:rPr lang="en-IN" sz="3200" b="1" i="0" dirty="0">
                <a:solidFill>
                  <a:srgbClr val="002060"/>
                </a:solidFill>
                <a:effectLst/>
                <a:latin typeface="Times New Roman" panose="02020603050405020304" pitchFamily="18" charset="0"/>
                <a:cs typeface="Times New Roman" panose="02020603050405020304" pitchFamily="18" charset="0"/>
              </a:rPr>
              <a:t>Business Problem Understanding</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EDF95B-986F-472A-AF19-F4C43B81E61D}"/>
              </a:ext>
            </a:extLst>
          </p:cNvPr>
          <p:cNvSpPr txBox="1"/>
          <p:nvPr/>
        </p:nvSpPr>
        <p:spPr>
          <a:xfrm>
            <a:off x="-705058" y="996462"/>
            <a:ext cx="10073466" cy="5496698"/>
          </a:xfrm>
          <a:prstGeom prst="rect">
            <a:avLst/>
          </a:prstGeom>
          <a:noFill/>
        </p:spPr>
        <p:txBody>
          <a:bodyPr wrap="square" rtlCol="0">
            <a:spAutoFit/>
          </a:bodyPr>
          <a:lstStyle/>
          <a:p>
            <a:pPr marL="1568450" marR="29210" lvl="1" indent="-457200">
              <a:lnSpc>
                <a:spcPct val="105000"/>
              </a:lnSpc>
              <a:buFont typeface="+mj-lt"/>
              <a:buAutoNum type="arabicPeriod"/>
            </a:pPr>
            <a:r>
              <a:rPr lang="en-IN" sz="2400" dirty="0">
                <a:effectLst/>
                <a:latin typeface="Times New Roman" panose="02020603050405020304" pitchFamily="18" charset="0"/>
                <a:ea typeface="Arial" panose="020B0604020202020204" pitchFamily="34" charset="0"/>
                <a:cs typeface="Times New Roman" panose="02020603050405020304" pitchFamily="18" charset="0"/>
              </a:rPr>
              <a:t> A DTH company provider faces a lot of competition now a days and it has become a challenge to retain the existing customers in the current situation. Hence, the company wants to develop a model through which they can </a:t>
            </a:r>
            <a:r>
              <a:rPr lang="en-IN" sz="2400" dirty="0">
                <a:latin typeface="Times New Roman" panose="02020603050405020304" pitchFamily="18" charset="0"/>
                <a:ea typeface="Arial" panose="020B0604020202020204" pitchFamily="34" charset="0"/>
                <a:cs typeface="Times New Roman" panose="02020603050405020304" pitchFamily="18" charset="0"/>
              </a:rPr>
              <a:t>identify </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the accounts of potential churners.</a:t>
            </a:r>
            <a:endParaRPr lang="en-IN" sz="2400" dirty="0">
              <a:latin typeface="Times New Roman" panose="02020603050405020304" pitchFamily="18" charset="0"/>
              <a:ea typeface="Arial" panose="020B0604020202020204" pitchFamily="34" charset="0"/>
              <a:cs typeface="Times New Roman" panose="02020603050405020304" pitchFamily="18" charset="0"/>
            </a:endParaRPr>
          </a:p>
          <a:p>
            <a:pPr marL="1568450" marR="29210" lvl="1" indent="-457200">
              <a:lnSpc>
                <a:spcPct val="105000"/>
              </a:lnSpc>
              <a:buFont typeface="+mj-lt"/>
              <a:buAutoNum type="arabicPeriod"/>
            </a:pPr>
            <a:endParaRPr lang="en-IN" sz="2400" dirty="0">
              <a:latin typeface="Times New Roman" panose="02020603050405020304" pitchFamily="18" charset="0"/>
              <a:cs typeface="Times New Roman" panose="02020603050405020304" pitchFamily="18" charset="0"/>
            </a:endParaRPr>
          </a:p>
          <a:p>
            <a:pPr marL="1568450" marR="29210" lvl="1" indent="-457200">
              <a:lnSpc>
                <a:spcPct val="105000"/>
              </a:lnSpc>
              <a:buFont typeface="+mj-lt"/>
              <a:buAutoNum type="arabicPeriod"/>
            </a:pPr>
            <a:r>
              <a:rPr lang="en-IN" sz="2400" dirty="0">
                <a:latin typeface="Times New Roman" panose="02020603050405020304" pitchFamily="18" charset="0"/>
                <a:cs typeface="Times New Roman" panose="02020603050405020304" pitchFamily="18" charset="0"/>
              </a:rPr>
              <a:t>R</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etaining the existing customer base will generate a good revenue for the company.</a:t>
            </a:r>
          </a:p>
          <a:p>
            <a:pPr marL="1568450" marR="29210" lvl="1" indent="-457200">
              <a:lnSpc>
                <a:spcPct val="105000"/>
              </a:lnSpc>
              <a:buFont typeface="+mj-lt"/>
              <a:buAutoNum type="arabicPeriod"/>
            </a:pPr>
            <a:endParaRPr lang="en-IN" sz="2400" dirty="0">
              <a:latin typeface="Times New Roman" panose="02020603050405020304" pitchFamily="18" charset="0"/>
              <a:ea typeface="Arial" panose="020B0604020202020204" pitchFamily="34" charset="0"/>
              <a:cs typeface="Times New Roman" panose="02020603050405020304" pitchFamily="18" charset="0"/>
            </a:endParaRPr>
          </a:p>
          <a:p>
            <a:pPr marL="1568450" marR="29210" lvl="1" indent="-457200">
              <a:lnSpc>
                <a:spcPct val="105000"/>
              </a:lnSpc>
              <a:buFont typeface="+mj-lt"/>
              <a:buAutoNum type="arabicPeriod"/>
            </a:pPr>
            <a:r>
              <a:rPr lang="en-IN" sz="2400" dirty="0">
                <a:effectLst/>
                <a:latin typeface="Times New Roman" panose="02020603050405020304" pitchFamily="18" charset="0"/>
                <a:ea typeface="Arial" panose="020B0604020202020204" pitchFamily="34" charset="0"/>
                <a:cs typeface="Times New Roman" panose="02020603050405020304" pitchFamily="18" charset="0"/>
              </a:rPr>
              <a:t>The company </a:t>
            </a:r>
            <a:r>
              <a:rPr lang="en-IN" sz="2400" dirty="0">
                <a:latin typeface="Times New Roman" panose="02020603050405020304" pitchFamily="18" charset="0"/>
                <a:ea typeface="Arial" panose="020B0604020202020204" pitchFamily="34" charset="0"/>
                <a:cs typeface="Times New Roman" panose="02020603050405020304" pitchFamily="18" charset="0"/>
              </a:rPr>
              <a:t>can also provide good services to the targeted customers.</a:t>
            </a:r>
          </a:p>
          <a:p>
            <a:pPr marL="1568450" marR="29210" lvl="1" indent="-457200">
              <a:lnSpc>
                <a:spcPct val="105000"/>
              </a:lnSpc>
              <a:buFont typeface="+mj-lt"/>
              <a:buAutoNum type="arabicPeriod"/>
            </a:pP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1568450" marR="29210" lvl="1" indent="-457200">
              <a:lnSpc>
                <a:spcPct val="105000"/>
              </a:lnSpc>
              <a:buFont typeface="+mj-lt"/>
              <a:buAutoNum type="arabicPeriod"/>
            </a:pPr>
            <a:r>
              <a:rPr lang="en-IN" sz="2400" dirty="0">
                <a:latin typeface="Times New Roman" panose="02020603050405020304" pitchFamily="18" charset="0"/>
                <a:ea typeface="Arial" panose="020B0604020202020204" pitchFamily="34" charset="0"/>
                <a:cs typeface="Times New Roman" panose="02020603050405020304" pitchFamily="18" charset="0"/>
              </a:rPr>
              <a:t>The company will not need to invest more to get new customers instead it can provide better services to its existing customers thus, the good will remain intact.</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5403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BA2BBB34-2883-154B-B588-CD7BD235E055}"/>
              </a:ext>
            </a:extLst>
          </p:cNvPr>
          <p:cNvSpPr/>
          <p:nvPr/>
        </p:nvSpPr>
        <p:spPr>
          <a:xfrm>
            <a:off x="1287519"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Oval 15">
            <a:extLst>
              <a:ext uri="{FF2B5EF4-FFF2-40B4-BE49-F238E27FC236}">
                <a16:creationId xmlns:a16="http://schemas.microsoft.com/office/drawing/2014/main" id="{F89D5F40-FD28-F442-905F-E871742D5041}"/>
              </a:ext>
            </a:extLst>
          </p:cNvPr>
          <p:cNvSpPr/>
          <p:nvPr/>
        </p:nvSpPr>
        <p:spPr>
          <a:xfrm>
            <a:off x="4585895" y="5148306"/>
            <a:ext cx="1019742" cy="1019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BF277A7B-E5CC-8D42-B702-381586A72771}"/>
              </a:ext>
            </a:extLst>
          </p:cNvPr>
          <p:cNvSpPr txBox="1"/>
          <p:nvPr/>
        </p:nvSpPr>
        <p:spPr>
          <a:xfrm>
            <a:off x="7044316" y="2973773"/>
            <a:ext cx="2699656" cy="1446550"/>
          </a:xfrm>
          <a:prstGeom prst="rect">
            <a:avLst/>
          </a:prstGeom>
          <a:noFill/>
        </p:spPr>
        <p:txBody>
          <a:bodyPr wrap="square" rtlCol="0">
            <a:spAutoFit/>
          </a:bodyPr>
          <a:lstStyle/>
          <a:p>
            <a:pPr algn="ctr">
              <a:buClr>
                <a:srgbClr val="0070C0"/>
              </a:buClr>
            </a:pPr>
            <a:r>
              <a:rPr lang="en-IN" sz="2000" dirty="0">
                <a:solidFill>
                  <a:schemeClr val="bg1"/>
                </a:solidFill>
                <a:latin typeface="Arial" panose="020B0604020202020204" pitchFamily="34" charset="0"/>
                <a:cs typeface="Arial" panose="020B0604020202020204" pitchFamily="34" charset="0"/>
              </a:rPr>
              <a:t>Subheading</a:t>
            </a:r>
          </a:p>
          <a:p>
            <a:pPr algn="ctr">
              <a:buClr>
                <a:srgbClr val="0070C0"/>
              </a:buClr>
            </a:pPr>
            <a:endParaRPr lang="en-IN" sz="2000" dirty="0">
              <a:solidFill>
                <a:schemeClr val="bg1"/>
              </a:solidFill>
              <a:latin typeface="Arial" panose="020B0604020202020204" pitchFamily="34" charset="0"/>
              <a:cs typeface="Arial" panose="020B0604020202020204" pitchFamily="34" charset="0"/>
            </a:endParaRPr>
          </a:p>
          <a:p>
            <a:pPr algn="ctr">
              <a:buClr>
                <a:srgbClr val="0070C0"/>
              </a:buClr>
            </a:pPr>
            <a:r>
              <a:rPr lang="en-IN" sz="1600" dirty="0">
                <a:solidFill>
                  <a:schemeClr val="bg1"/>
                </a:solidFill>
                <a:latin typeface="Arial" panose="020B0604020202020204" pitchFamily="34" charset="0"/>
                <a:cs typeface="Arial" panose="020B0604020202020204" pitchFamily="34" charset="0"/>
              </a:rPr>
              <a:t>Lorem Ipsum is simply dummy text of the printing and typesetting industry. </a:t>
            </a:r>
          </a:p>
        </p:txBody>
      </p:sp>
      <p:sp>
        <p:nvSpPr>
          <p:cNvPr id="2" name="TextBox 1">
            <a:extLst>
              <a:ext uri="{FF2B5EF4-FFF2-40B4-BE49-F238E27FC236}">
                <a16:creationId xmlns:a16="http://schemas.microsoft.com/office/drawing/2014/main" id="{A5350FB5-E956-4097-80D7-CDE7E5159257}"/>
              </a:ext>
            </a:extLst>
          </p:cNvPr>
          <p:cNvSpPr txBox="1"/>
          <p:nvPr/>
        </p:nvSpPr>
        <p:spPr>
          <a:xfrm>
            <a:off x="333829" y="508000"/>
            <a:ext cx="10290628" cy="5532284"/>
          </a:xfrm>
          <a:prstGeom prst="rect">
            <a:avLst/>
          </a:prstGeom>
          <a:noFill/>
        </p:spPr>
        <p:txBody>
          <a:bodyPr wrap="square" rtlCol="0">
            <a:spAutoFit/>
          </a:bodyPr>
          <a:lstStyle/>
          <a:p>
            <a:pPr marL="611505">
              <a:lnSpc>
                <a:spcPct val="100000"/>
              </a:lnSpc>
              <a:spcBef>
                <a:spcPts val="5"/>
              </a:spcBef>
            </a:pPr>
            <a:r>
              <a:rPr lang="en-IN" sz="3200" b="1" spc="-65" dirty="0">
                <a:solidFill>
                  <a:schemeClr val="accent1">
                    <a:lumMod val="75000"/>
                  </a:schemeClr>
                </a:solidFill>
                <a:latin typeface="Times New Roman" panose="02020603050405020304" pitchFamily="18" charset="0"/>
                <a:cs typeface="Times New Roman" panose="02020603050405020304" pitchFamily="18" charset="0"/>
              </a:rPr>
              <a:t>Dat</a:t>
            </a:r>
            <a:r>
              <a:rPr lang="en-IN" sz="3200" b="1" spc="-114" dirty="0">
                <a:solidFill>
                  <a:schemeClr val="accent1">
                    <a:lumMod val="75000"/>
                  </a:schemeClr>
                </a:solidFill>
                <a:latin typeface="Times New Roman" panose="02020603050405020304" pitchFamily="18" charset="0"/>
                <a:cs typeface="Times New Roman" panose="02020603050405020304" pitchFamily="18" charset="0"/>
              </a:rPr>
              <a:t>a</a:t>
            </a:r>
            <a:r>
              <a:rPr lang="en-IN" sz="3200" b="1" spc="15" dirty="0">
                <a:solidFill>
                  <a:schemeClr val="accent1">
                    <a:lumMod val="75000"/>
                  </a:schemeClr>
                </a:solidFill>
                <a:latin typeface="Times New Roman" panose="02020603050405020304" pitchFamily="18" charset="0"/>
                <a:cs typeface="Times New Roman" panose="02020603050405020304" pitchFamily="18" charset="0"/>
              </a:rPr>
              <a:t> </a:t>
            </a:r>
            <a:r>
              <a:rPr lang="en-IN" sz="3200" b="1" spc="-130" dirty="0">
                <a:solidFill>
                  <a:schemeClr val="accent1">
                    <a:lumMod val="75000"/>
                  </a:schemeClr>
                </a:solidFill>
                <a:latin typeface="Times New Roman" panose="02020603050405020304" pitchFamily="18" charset="0"/>
                <a:cs typeface="Times New Roman" panose="02020603050405020304" pitchFamily="18" charset="0"/>
              </a:rPr>
              <a:t>Collec</a:t>
            </a:r>
            <a:r>
              <a:rPr lang="en-IN" sz="3200" b="1" spc="-105" dirty="0">
                <a:solidFill>
                  <a:schemeClr val="accent1">
                    <a:lumMod val="75000"/>
                  </a:schemeClr>
                </a:solidFill>
                <a:latin typeface="Times New Roman" panose="02020603050405020304" pitchFamily="18" charset="0"/>
                <a:cs typeface="Times New Roman" panose="02020603050405020304" pitchFamily="18" charset="0"/>
              </a:rPr>
              <a:t>tion</a:t>
            </a:r>
          </a:p>
          <a:p>
            <a:pPr marL="611505">
              <a:lnSpc>
                <a:spcPct val="100000"/>
              </a:lnSpc>
              <a:spcBef>
                <a:spcPts val="5"/>
              </a:spcBef>
            </a:pPr>
            <a:endParaRPr lang="en-IN" sz="1550" dirty="0">
              <a:latin typeface="Times New Roman"/>
              <a:cs typeface="Times New Roman"/>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Customers who left within the last month – the column is called Churn.</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Services that each customer has signed up for – phone, multiple lines, internet, online backup, device protection, tech support, and streaming TV and movies.</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Customer account information – how long they have been a customer, contract, payment method, paperless billing, monthly charges, and total charges.</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Demographic info about customers – gender, age range, and if they have partners and Dependents.</a:t>
            </a:r>
          </a:p>
          <a:p>
            <a:endParaRPr lang="en-IN" dirty="0"/>
          </a:p>
        </p:txBody>
      </p:sp>
    </p:spTree>
    <p:extLst>
      <p:ext uri="{BB962C8B-B14F-4D97-AF65-F5344CB8AC3E}">
        <p14:creationId xmlns:p14="http://schemas.microsoft.com/office/powerpoint/2010/main" val="53269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690F46-DBFA-434D-9F21-D9C1BC8BB692}"/>
              </a:ext>
            </a:extLst>
          </p:cNvPr>
          <p:cNvSpPr txBox="1"/>
          <p:nvPr/>
        </p:nvSpPr>
        <p:spPr>
          <a:xfrm>
            <a:off x="275771" y="319314"/>
            <a:ext cx="8432800" cy="523220"/>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cs typeface="Times New Roman" panose="02020603050405020304" pitchFamily="18" charset="0"/>
              </a:rPr>
              <a:t> </a:t>
            </a:r>
            <a:r>
              <a:rPr lang="en-IN" sz="2800" b="1" i="0" dirty="0">
                <a:solidFill>
                  <a:schemeClr val="accent1">
                    <a:lumMod val="75000"/>
                  </a:schemeClr>
                </a:solidFill>
                <a:effectLst/>
                <a:latin typeface="Times New Roman" panose="02020603050405020304" pitchFamily="18" charset="0"/>
                <a:cs typeface="Times New Roman" panose="02020603050405020304" pitchFamily="18" charset="0"/>
              </a:rPr>
              <a:t>Modelling approach used &amp; why</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6949B94-A2D5-4104-B4C0-F9F67FCDACFA}"/>
              </a:ext>
            </a:extLst>
          </p:cNvPr>
          <p:cNvSpPr txBox="1"/>
          <p:nvPr/>
        </p:nvSpPr>
        <p:spPr>
          <a:xfrm>
            <a:off x="435429" y="1335314"/>
            <a:ext cx="10145485" cy="3842655"/>
          </a:xfrm>
          <a:prstGeom prst="rect">
            <a:avLst/>
          </a:prstGeom>
          <a:noFill/>
        </p:spPr>
        <p:txBody>
          <a:bodyPr wrap="square" rtlCol="0">
            <a:spAutoFit/>
          </a:bodyPr>
          <a:lstStyle/>
          <a:p>
            <a:pPr>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problem is a classification problem, and it is a part of Binary classification problem. I will focus on models such as, </a:t>
            </a:r>
          </a:p>
          <a:p>
            <a:pPr marL="342900" lvl="0" indent="-342900">
              <a:lnSpc>
                <a:spcPct val="107000"/>
              </a:lnSpc>
              <a:spcAft>
                <a:spcPts val="8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Decision Tree</a:t>
            </a:r>
          </a:p>
          <a:p>
            <a:pPr marL="342900" lvl="0" indent="-342900">
              <a:lnSpc>
                <a:spcPct val="107000"/>
              </a:lnSpc>
              <a:spcAft>
                <a:spcPts val="8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Random Forest</a:t>
            </a:r>
          </a:p>
          <a:p>
            <a:pPr marL="342900" lvl="0" indent="-342900">
              <a:lnSpc>
                <a:spcPct val="107000"/>
              </a:lnSpc>
              <a:spcAft>
                <a:spcPts val="8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K-Nearest Neighbours</a:t>
            </a:r>
          </a:p>
          <a:p>
            <a:pPr marL="342900" lvl="0" indent="-342900">
              <a:lnSpc>
                <a:spcPct val="107000"/>
              </a:lnSpc>
              <a:spcAft>
                <a:spcPts val="8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Bagging</a:t>
            </a:r>
          </a:p>
          <a:p>
            <a:pPr marL="342900" lvl="0" indent="-342900">
              <a:lnSpc>
                <a:spcPct val="107000"/>
              </a:lnSpc>
              <a:spcAft>
                <a:spcPts val="8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Ada-Boost</a:t>
            </a:r>
          </a:p>
          <a:p>
            <a:pPr marL="342900" lvl="0" indent="-342900">
              <a:lnSpc>
                <a:spcPct val="107000"/>
              </a:lnSpc>
              <a:spcAft>
                <a:spcPts val="8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Gradient-Boost</a:t>
            </a:r>
          </a:p>
        </p:txBody>
      </p:sp>
    </p:spTree>
    <p:extLst>
      <p:ext uri="{BB962C8B-B14F-4D97-AF65-F5344CB8AC3E}">
        <p14:creationId xmlns:p14="http://schemas.microsoft.com/office/powerpoint/2010/main" val="207328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92567B-7378-44DC-BEFA-892D50887FEC}"/>
              </a:ext>
            </a:extLst>
          </p:cNvPr>
          <p:cNvSpPr txBox="1"/>
          <p:nvPr/>
        </p:nvSpPr>
        <p:spPr>
          <a:xfrm>
            <a:off x="435429" y="1509486"/>
            <a:ext cx="10087428" cy="2523768"/>
          </a:xfrm>
          <a:prstGeom prst="rect">
            <a:avLst/>
          </a:prstGeom>
          <a:noFill/>
        </p:spPr>
        <p:txBody>
          <a:bodyPr wrap="square" rtlCol="0">
            <a:spAutoFit/>
          </a:bodyPr>
          <a:lstStyle/>
          <a:p>
            <a:r>
              <a:rPr lang="en-IN" sz="2800" dirty="0">
                <a:effectLst/>
                <a:latin typeface="Times New Roman" panose="02020603050405020304" pitchFamily="18" charset="0"/>
                <a:ea typeface="Calibri" panose="020F0502020204030204" pitchFamily="34" charset="0"/>
                <a:cs typeface="Arial" panose="020B0604020202020204" pitchFamily="34" charset="0"/>
              </a:rPr>
              <a:t>I split the target variable from the dataset, which is</a:t>
            </a:r>
            <a:r>
              <a:rPr lang="en-IN" sz="2800" b="1" dirty="0">
                <a:effectLst/>
                <a:latin typeface="Times New Roman" panose="02020603050405020304" pitchFamily="18" charset="0"/>
                <a:ea typeface="Calibri" panose="020F0502020204030204" pitchFamily="34" charset="0"/>
                <a:cs typeface="Arial" panose="020B0604020202020204" pitchFamily="34" charset="0"/>
              </a:rPr>
              <a:t> ‘Churn’</a:t>
            </a:r>
            <a:r>
              <a:rPr lang="en-IN" sz="2800" dirty="0">
                <a:effectLst/>
                <a:latin typeface="Times New Roman" panose="02020603050405020304" pitchFamily="18" charset="0"/>
                <a:ea typeface="Calibri" panose="020F0502020204030204" pitchFamily="34" charset="0"/>
                <a:cs typeface="Arial" panose="020B0604020202020204" pitchFamily="34" charset="0"/>
              </a:rPr>
              <a:t>. After</a:t>
            </a:r>
            <a:r>
              <a:rPr lang="en-IN" sz="2800" b="1" dirty="0">
                <a:effectLst/>
                <a:latin typeface="Times New Roman" panose="02020603050405020304" pitchFamily="18" charset="0"/>
                <a:ea typeface="Calibri" panose="020F0502020204030204" pitchFamily="34" charset="0"/>
                <a:cs typeface="Arial" panose="020B0604020202020204" pitchFamily="34" charset="0"/>
              </a:rPr>
              <a:t> </a:t>
            </a:r>
            <a:r>
              <a:rPr lang="en-IN" sz="2800" dirty="0">
                <a:effectLst/>
                <a:latin typeface="Times New Roman" panose="02020603050405020304" pitchFamily="18" charset="0"/>
                <a:ea typeface="Calibri" panose="020F0502020204030204" pitchFamily="34" charset="0"/>
                <a:cs typeface="Arial" panose="020B0604020202020204" pitchFamily="34" charset="0"/>
              </a:rPr>
              <a:t>splitting</a:t>
            </a:r>
            <a:r>
              <a:rPr lang="en-IN" sz="2800" b="1" dirty="0">
                <a:effectLst/>
                <a:latin typeface="Times New Roman" panose="02020603050405020304" pitchFamily="18" charset="0"/>
                <a:ea typeface="Calibri" panose="020F0502020204030204" pitchFamily="34" charset="0"/>
                <a:cs typeface="Arial" panose="020B0604020202020204" pitchFamily="34" charset="0"/>
              </a:rPr>
              <a:t> </a:t>
            </a:r>
            <a:r>
              <a:rPr lang="en-IN" sz="2800" dirty="0">
                <a:effectLst/>
                <a:latin typeface="Times New Roman" panose="02020603050405020304" pitchFamily="18" charset="0"/>
                <a:ea typeface="Calibri" panose="020F0502020204030204" pitchFamily="34" charset="0"/>
                <a:cs typeface="Arial" panose="020B0604020202020204" pitchFamily="34" charset="0"/>
              </a:rPr>
              <a:t>the</a:t>
            </a:r>
            <a:r>
              <a:rPr lang="en-IN" sz="2800" b="1" dirty="0">
                <a:effectLst/>
                <a:latin typeface="Times New Roman" panose="02020603050405020304" pitchFamily="18" charset="0"/>
                <a:ea typeface="Calibri" panose="020F0502020204030204" pitchFamily="34" charset="0"/>
                <a:cs typeface="Arial" panose="020B0604020202020204" pitchFamily="34" charset="0"/>
              </a:rPr>
              <a:t> </a:t>
            </a:r>
            <a:r>
              <a:rPr lang="en-IN" sz="2800" dirty="0">
                <a:effectLst/>
                <a:latin typeface="Times New Roman" panose="02020603050405020304" pitchFamily="18" charset="0"/>
                <a:ea typeface="Calibri" panose="020F0502020204030204" pitchFamily="34" charset="0"/>
                <a:cs typeface="Arial" panose="020B0604020202020204" pitchFamily="34" charset="0"/>
              </a:rPr>
              <a:t>dataset into</a:t>
            </a:r>
            <a:r>
              <a:rPr lang="en-IN" sz="2800" b="1" dirty="0">
                <a:effectLst/>
                <a:latin typeface="Times New Roman" panose="02020603050405020304" pitchFamily="18" charset="0"/>
                <a:ea typeface="Calibri" panose="020F0502020204030204" pitchFamily="34" charset="0"/>
                <a:cs typeface="Arial" panose="020B0604020202020204" pitchFamily="34" charset="0"/>
              </a:rPr>
              <a:t> ‘x’ and ‘y’ </a:t>
            </a:r>
            <a:r>
              <a:rPr lang="en-IN" sz="2800" dirty="0">
                <a:effectLst/>
                <a:latin typeface="Times New Roman" panose="02020603050405020304" pitchFamily="18" charset="0"/>
                <a:ea typeface="Calibri" panose="020F0502020204030204" pitchFamily="34" charset="0"/>
                <a:cs typeface="Arial" panose="020B0604020202020204" pitchFamily="34" charset="0"/>
              </a:rPr>
              <a:t>I will apply</a:t>
            </a:r>
            <a:r>
              <a:rPr lang="en-IN" sz="2800" b="1" dirty="0">
                <a:effectLst/>
                <a:latin typeface="Times New Roman" panose="02020603050405020304" pitchFamily="18" charset="0"/>
                <a:ea typeface="Calibri" panose="020F0502020204030204" pitchFamily="34" charset="0"/>
                <a:cs typeface="Arial" panose="020B0604020202020204" pitchFamily="34" charset="0"/>
              </a:rPr>
              <a:t> </a:t>
            </a:r>
            <a:r>
              <a:rPr lang="en-IN" sz="2800" b="1" dirty="0" err="1">
                <a:effectLst/>
                <a:latin typeface="Times New Roman" panose="02020603050405020304" pitchFamily="18" charset="0"/>
                <a:ea typeface="Calibri" panose="020F0502020204030204" pitchFamily="34" charset="0"/>
                <a:cs typeface="Arial" panose="020B0604020202020204" pitchFamily="34" charset="0"/>
              </a:rPr>
              <a:t>train_test_split</a:t>
            </a:r>
            <a:r>
              <a:rPr lang="en-IN" sz="2800" dirty="0">
                <a:effectLst/>
                <a:latin typeface="Times New Roman" panose="02020603050405020304" pitchFamily="18" charset="0"/>
                <a:ea typeface="Calibri" panose="020F0502020204030204" pitchFamily="34" charset="0"/>
                <a:cs typeface="Arial" panose="020B0604020202020204" pitchFamily="34" charset="0"/>
              </a:rPr>
              <a:t> from</a:t>
            </a:r>
            <a:r>
              <a:rPr lang="en-IN" sz="2800" b="1" dirty="0">
                <a:effectLst/>
                <a:latin typeface="Times New Roman" panose="02020603050405020304" pitchFamily="18" charset="0"/>
                <a:ea typeface="Calibri" panose="020F0502020204030204" pitchFamily="34" charset="0"/>
                <a:cs typeface="Arial" panose="020B0604020202020204" pitchFamily="34" charset="0"/>
              </a:rPr>
              <a:t> ‘</a:t>
            </a:r>
            <a:r>
              <a:rPr lang="en-IN" sz="2800" b="1" dirty="0" err="1">
                <a:effectLst/>
                <a:latin typeface="Times New Roman" panose="02020603050405020304" pitchFamily="18" charset="0"/>
                <a:ea typeface="Calibri" panose="020F0502020204030204" pitchFamily="34" charset="0"/>
                <a:cs typeface="Arial" panose="020B0604020202020204" pitchFamily="34" charset="0"/>
              </a:rPr>
              <a:t>sklearn’</a:t>
            </a:r>
            <a:r>
              <a:rPr lang="en-IN" sz="2800" dirty="0" err="1">
                <a:effectLst/>
                <a:latin typeface="Times New Roman" panose="02020603050405020304" pitchFamily="18" charset="0"/>
                <a:ea typeface="Calibri" panose="020F0502020204030204" pitchFamily="34" charset="0"/>
                <a:cs typeface="Arial" panose="020B0604020202020204" pitchFamily="34" charset="0"/>
              </a:rPr>
              <a:t>to</a:t>
            </a:r>
            <a:r>
              <a:rPr lang="en-IN" sz="2800" dirty="0">
                <a:effectLst/>
                <a:latin typeface="Times New Roman" panose="02020603050405020304" pitchFamily="18" charset="0"/>
                <a:ea typeface="Calibri" panose="020F0502020204030204" pitchFamily="34" charset="0"/>
                <a:cs typeface="Arial" panose="020B0604020202020204" pitchFamily="34" charset="0"/>
              </a:rPr>
              <a:t> split the datasets ‘x’ and ‘y’ into two parts</a:t>
            </a:r>
            <a:r>
              <a:rPr lang="en-IN" sz="2800" b="1" dirty="0">
                <a:effectLst/>
                <a:latin typeface="Times New Roman" panose="02020603050405020304" pitchFamily="18" charset="0"/>
                <a:ea typeface="Calibri" panose="020F0502020204030204" pitchFamily="34" charset="0"/>
                <a:cs typeface="Arial" panose="020B0604020202020204" pitchFamily="34" charset="0"/>
              </a:rPr>
              <a:t> ‘train’ &amp; ‘test’</a:t>
            </a:r>
            <a:r>
              <a:rPr lang="en-IN" sz="2800" dirty="0">
                <a:effectLst/>
                <a:latin typeface="Times New Roman" panose="02020603050405020304" pitchFamily="18" charset="0"/>
                <a:ea typeface="Calibri" panose="020F0502020204030204" pitchFamily="34" charset="0"/>
                <a:cs typeface="Arial" panose="020B0604020202020204" pitchFamily="34" charset="0"/>
              </a:rPr>
              <a:t>, where</a:t>
            </a:r>
            <a:r>
              <a:rPr lang="en-IN" sz="2800" b="1" dirty="0">
                <a:effectLst/>
                <a:latin typeface="Times New Roman" panose="02020603050405020304" pitchFamily="18" charset="0"/>
                <a:ea typeface="Calibri" panose="020F0502020204030204" pitchFamily="34" charset="0"/>
                <a:cs typeface="Arial" panose="020B0604020202020204" pitchFamily="34" charset="0"/>
              </a:rPr>
              <a:t> Train </a:t>
            </a:r>
            <a:r>
              <a:rPr lang="en-IN" sz="2800" dirty="0">
                <a:effectLst/>
                <a:latin typeface="Times New Roman" panose="02020603050405020304" pitchFamily="18" charset="0"/>
                <a:ea typeface="Calibri" panose="020F0502020204030204" pitchFamily="34" charset="0"/>
                <a:cs typeface="Arial" panose="020B0604020202020204" pitchFamily="34" charset="0"/>
              </a:rPr>
              <a:t>contains</a:t>
            </a:r>
            <a:r>
              <a:rPr lang="en-IN" sz="2800" b="1" dirty="0">
                <a:effectLst/>
                <a:latin typeface="Times New Roman" panose="02020603050405020304" pitchFamily="18" charset="0"/>
                <a:ea typeface="Calibri" panose="020F0502020204030204" pitchFamily="34" charset="0"/>
                <a:cs typeface="Arial" panose="020B0604020202020204" pitchFamily="34" charset="0"/>
              </a:rPr>
              <a:t> (70%) </a:t>
            </a:r>
            <a:r>
              <a:rPr lang="en-IN" sz="2800" dirty="0">
                <a:effectLst/>
                <a:latin typeface="Times New Roman" panose="02020603050405020304" pitchFamily="18" charset="0"/>
                <a:ea typeface="Calibri" panose="020F0502020204030204" pitchFamily="34" charset="0"/>
                <a:cs typeface="Arial" panose="020B0604020202020204" pitchFamily="34" charset="0"/>
              </a:rPr>
              <a:t>of the data points and</a:t>
            </a:r>
            <a:r>
              <a:rPr lang="en-IN" sz="2800" b="1" dirty="0">
                <a:effectLst/>
                <a:latin typeface="Times New Roman" panose="02020603050405020304" pitchFamily="18" charset="0"/>
                <a:ea typeface="Calibri" panose="020F0502020204030204" pitchFamily="34" charset="0"/>
                <a:cs typeface="Arial" panose="020B0604020202020204" pitchFamily="34" charset="0"/>
              </a:rPr>
              <a:t> Test </a:t>
            </a:r>
            <a:r>
              <a:rPr lang="en-IN" sz="2800" dirty="0">
                <a:effectLst/>
                <a:latin typeface="Times New Roman" panose="02020603050405020304" pitchFamily="18" charset="0"/>
                <a:ea typeface="Calibri" panose="020F0502020204030204" pitchFamily="34" charset="0"/>
                <a:cs typeface="Arial" panose="020B0604020202020204" pitchFamily="34" charset="0"/>
              </a:rPr>
              <a:t>contains </a:t>
            </a:r>
            <a:r>
              <a:rPr lang="en-IN" sz="2800" b="1" dirty="0">
                <a:effectLst/>
                <a:latin typeface="Times New Roman" panose="02020603050405020304" pitchFamily="18" charset="0"/>
                <a:ea typeface="Calibri" panose="020F0502020204030204" pitchFamily="34" charset="0"/>
                <a:cs typeface="Arial" panose="020B0604020202020204" pitchFamily="34" charset="0"/>
              </a:rPr>
              <a:t>(30%) </a:t>
            </a:r>
            <a:r>
              <a:rPr lang="en-IN" sz="2800" dirty="0">
                <a:effectLst/>
                <a:latin typeface="Times New Roman" panose="02020603050405020304" pitchFamily="18" charset="0"/>
                <a:ea typeface="Calibri" panose="020F0502020204030204" pitchFamily="34" charset="0"/>
                <a:cs typeface="Arial" panose="020B0604020202020204" pitchFamily="34" charset="0"/>
              </a:rPr>
              <a:t>of the datapoints.</a:t>
            </a:r>
            <a:endParaRPr lang="en-IN" sz="2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26C9638A-D587-4FEE-B517-EE36D5F246DA}"/>
              </a:ext>
            </a:extLst>
          </p:cNvPr>
          <p:cNvSpPr txBox="1"/>
          <p:nvPr/>
        </p:nvSpPr>
        <p:spPr>
          <a:xfrm>
            <a:off x="435429" y="290286"/>
            <a:ext cx="10798628" cy="1107996"/>
          </a:xfrm>
          <a:prstGeom prst="rect">
            <a:avLst/>
          </a:prstGeom>
          <a:noFill/>
        </p:spPr>
        <p:txBody>
          <a:bodyPr wrap="square" rtlCol="0">
            <a:spAutoFit/>
          </a:bodyPr>
          <a:lstStyle/>
          <a:p>
            <a:r>
              <a:rPr lang="en-IN" sz="2400" b="1"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Testing all my predictive models against the test set using various appropriate performance metrics </a:t>
            </a:r>
            <a:endParaRPr lang="en-IN" sz="24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2373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3E465E-2817-4B0E-98D5-384A400BC0F3}"/>
              </a:ext>
            </a:extLst>
          </p:cNvPr>
          <p:cNvSpPr txBox="1"/>
          <p:nvPr/>
        </p:nvSpPr>
        <p:spPr>
          <a:xfrm>
            <a:off x="504091" y="1442379"/>
            <a:ext cx="10585939" cy="2431435"/>
          </a:xfrm>
          <a:prstGeom prst="rect">
            <a:avLst/>
          </a:prstGeom>
          <a:noFill/>
        </p:spPr>
        <p:txBody>
          <a:bodyPr wrap="square" rtlCol="0">
            <a:spAutoFit/>
          </a:bodyPr>
          <a:lstStyle/>
          <a:p>
            <a:pPr marL="457200" marR="396240" indent="-457200">
              <a:buFont typeface="Arial" panose="020B0604020202020204" pitchFamily="34" charset="0"/>
              <a:buChar char="•"/>
            </a:pPr>
            <a:endParaRPr lang="en-IN" sz="3200" dirty="0">
              <a:latin typeface="Times New Roman" panose="02020603050405020304" pitchFamily="18" charset="0"/>
              <a:ea typeface="Calibri" panose="020F0502020204030204" pitchFamily="34" charset="0"/>
              <a:cs typeface="Arial" panose="020B0604020202020204" pitchFamily="34" charset="0"/>
            </a:endParaRPr>
          </a:p>
          <a:p>
            <a:pPr marL="457200" marR="396240" indent="-457200">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Arial" panose="020B0604020202020204" pitchFamily="34" charset="0"/>
              </a:rPr>
              <a:t>I am</a:t>
            </a:r>
            <a:r>
              <a:rPr lang="en-IN" sz="2400" dirty="0">
                <a:effectLst/>
                <a:latin typeface="Times New Roman" panose="02020603050405020304" pitchFamily="18" charset="0"/>
                <a:ea typeface="Calibri" panose="020F0502020204030204" pitchFamily="34" charset="0"/>
                <a:cs typeface="Arial" panose="020B0604020202020204" pitchFamily="34" charset="0"/>
              </a:rPr>
              <a:t> applying </a:t>
            </a:r>
            <a:r>
              <a:rPr lang="en-IN" sz="2400" b="1" dirty="0" err="1">
                <a:effectLst/>
                <a:latin typeface="Times New Roman" panose="02020603050405020304" pitchFamily="18" charset="0"/>
                <a:ea typeface="Calibri" panose="020F0502020204030204" pitchFamily="34" charset="0"/>
                <a:cs typeface="Arial" panose="020B0604020202020204" pitchFamily="34" charset="0"/>
              </a:rPr>
              <a:t>gridSearchCV</a:t>
            </a:r>
            <a:r>
              <a:rPr lang="en-IN" sz="2400" b="1" dirty="0">
                <a:effectLst/>
                <a:latin typeface="Times New Roman" panose="02020603050405020304" pitchFamily="18" charset="0"/>
                <a:ea typeface="Calibri" panose="020F0502020204030204" pitchFamily="34" charset="0"/>
                <a:cs typeface="Arial" panose="020B0604020202020204" pitchFamily="34" charset="0"/>
              </a:rPr>
              <a:t> </a:t>
            </a:r>
            <a:r>
              <a:rPr lang="en-IN" sz="2400" dirty="0">
                <a:effectLst/>
                <a:latin typeface="Times New Roman" panose="02020603050405020304" pitchFamily="18" charset="0"/>
                <a:ea typeface="Calibri" panose="020F0502020204030204" pitchFamily="34" charset="0"/>
                <a:cs typeface="Arial" panose="020B0604020202020204" pitchFamily="34" charset="0"/>
              </a:rPr>
              <a:t>before deploying the model.</a:t>
            </a:r>
            <a:r>
              <a:rPr lang="en-IN" sz="2400" b="1" dirty="0">
                <a:effectLst/>
                <a:latin typeface="Times New Roman" panose="02020603050405020304" pitchFamily="18" charset="0"/>
                <a:ea typeface="Calibri" panose="020F0502020204030204" pitchFamily="34" charset="0"/>
                <a:cs typeface="Arial" panose="020B0604020202020204" pitchFamily="34" charset="0"/>
              </a:rPr>
              <a:t> </a:t>
            </a:r>
            <a:r>
              <a:rPr lang="en-IN" sz="2400" dirty="0">
                <a:effectLst/>
                <a:latin typeface="Times New Roman" panose="02020603050405020304" pitchFamily="18" charset="0"/>
                <a:ea typeface="Calibri" panose="020F0502020204030204" pitchFamily="34" charset="0"/>
                <a:cs typeface="Arial" panose="020B0604020202020204" pitchFamily="34" charset="0"/>
              </a:rPr>
              <a:t>It will improve the Test performance of the model.</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457200" marR="396240" indent="-457200">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Arial" panose="020B0604020202020204" pitchFamily="34" charset="0"/>
            </a:endParaRPr>
          </a:p>
          <a:p>
            <a:pPr marL="457200" marR="396240" indent="-457200">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Arial" panose="020B0604020202020204" pitchFamily="34" charset="0"/>
              </a:rPr>
              <a:t>A</a:t>
            </a:r>
            <a:r>
              <a:rPr lang="en-IN" sz="2400" dirty="0">
                <a:effectLst/>
                <a:latin typeface="Times New Roman" panose="02020603050405020304" pitchFamily="18" charset="0"/>
                <a:ea typeface="Calibri" panose="020F0502020204030204" pitchFamily="34" charset="0"/>
                <a:cs typeface="Arial" panose="020B0604020202020204" pitchFamily="34" charset="0"/>
              </a:rPr>
              <a:t>pplying </a:t>
            </a:r>
            <a:r>
              <a:rPr lang="en-IN" sz="2400" b="1" dirty="0" err="1">
                <a:effectLst/>
                <a:latin typeface="Times New Roman" panose="02020603050405020304" pitchFamily="18" charset="0"/>
                <a:ea typeface="Calibri" panose="020F0502020204030204" pitchFamily="34" charset="0"/>
                <a:cs typeface="Arial" panose="020B0604020202020204" pitchFamily="34" charset="0"/>
              </a:rPr>
              <a:t>gridSearchCV</a:t>
            </a:r>
            <a:r>
              <a:rPr lang="en-IN" sz="2400" dirty="0">
                <a:effectLst/>
                <a:latin typeface="Times New Roman" panose="02020603050405020304" pitchFamily="18" charset="0"/>
                <a:ea typeface="Calibri" panose="020F0502020204030204" pitchFamily="34" charset="0"/>
                <a:cs typeface="Arial" panose="020B0604020202020204" pitchFamily="34" charset="0"/>
              </a:rPr>
              <a:t>  will give a better result as the hyper parameters are tuned.</a:t>
            </a:r>
            <a:endParaRPr lang="en-IN"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B002687B-F9D4-4DB0-BEC9-34AFB6A569F0}"/>
              </a:ext>
            </a:extLst>
          </p:cNvPr>
          <p:cNvSpPr txBox="1"/>
          <p:nvPr/>
        </p:nvSpPr>
        <p:spPr>
          <a:xfrm>
            <a:off x="1113693" y="492368"/>
            <a:ext cx="7573107" cy="523220"/>
          </a:xfrm>
          <a:prstGeom prst="rect">
            <a:avLst/>
          </a:prstGeom>
          <a:noFill/>
        </p:spPr>
        <p:txBody>
          <a:bodyPr wrap="square" rtlCol="0">
            <a:spAutoFit/>
          </a:bodyPr>
          <a:lstStyle/>
          <a:p>
            <a:r>
              <a:rPr lang="en-IN" sz="2800" b="1" dirty="0">
                <a:solidFill>
                  <a:schemeClr val="accent1">
                    <a:lumMod val="50000"/>
                  </a:schemeClr>
                </a:solidFill>
                <a:latin typeface="Times New Roman" panose="02020603050405020304" pitchFamily="18" charset="0"/>
                <a:cs typeface="Times New Roman" panose="02020603050405020304" pitchFamily="18" charset="0"/>
              </a:rPr>
              <a:t>                          Hyperparameter tuning </a:t>
            </a:r>
          </a:p>
        </p:txBody>
      </p:sp>
    </p:spTree>
    <p:extLst>
      <p:ext uri="{BB962C8B-B14F-4D97-AF65-F5344CB8AC3E}">
        <p14:creationId xmlns:p14="http://schemas.microsoft.com/office/powerpoint/2010/main" val="169515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8F341-BECE-4DA3-AD25-DC72E01EFF23}"/>
              </a:ext>
            </a:extLst>
          </p:cNvPr>
          <p:cNvSpPr txBox="1"/>
          <p:nvPr/>
        </p:nvSpPr>
        <p:spPr>
          <a:xfrm>
            <a:off x="128954" y="269631"/>
            <a:ext cx="3130061" cy="369332"/>
          </a:xfrm>
          <a:prstGeom prst="rect">
            <a:avLst/>
          </a:prstGeom>
          <a:noFill/>
        </p:spPr>
        <p:txBody>
          <a:bodyPr wrap="square" rtlCol="0">
            <a:spAutoFit/>
          </a:bodyPr>
          <a:lstStyle/>
          <a:p>
            <a:r>
              <a:rPr lang="en-US" sz="1800" b="1" dirty="0">
                <a:solidFill>
                  <a:srgbClr val="FFFFFF"/>
                </a:solidFill>
                <a:effectLst/>
                <a:latin typeface="Times New Roman" panose="02020603050405020304" pitchFamily="18" charset="0"/>
                <a:ea typeface="+mj-ea"/>
                <a:cs typeface="Times New Roman" panose="02020603050405020304" pitchFamily="18" charset="0"/>
              </a:rPr>
              <a:t>Test Performance and </a:t>
            </a:r>
            <a:endParaRPr lang="en-US" sz="1800" dirty="0">
              <a:solidFill>
                <a:srgbClr val="FFFFFF"/>
              </a:solidFill>
              <a:effectLst/>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09554BA3-FB72-4AD0-A585-69248DE171F5}"/>
              </a:ext>
            </a:extLst>
          </p:cNvPr>
          <p:cNvSpPr txBox="1"/>
          <p:nvPr/>
        </p:nvSpPr>
        <p:spPr>
          <a:xfrm>
            <a:off x="293077" y="269631"/>
            <a:ext cx="2790092" cy="646331"/>
          </a:xfrm>
          <a:prstGeom prst="rect">
            <a:avLst/>
          </a:prstGeom>
          <a:noFill/>
        </p:spPr>
        <p:txBody>
          <a:bodyPr wrap="square" rtlCol="0">
            <a:spAutoFit/>
          </a:bodyPr>
          <a:lstStyle/>
          <a:p>
            <a:r>
              <a:rPr lang="en-IN" b="1" dirty="0">
                <a:effectLst/>
                <a:latin typeface="Times New Roman" panose="02020603050405020304" pitchFamily="18" charset="0"/>
                <a:ea typeface="Calibri" panose="020F0502020204030204" pitchFamily="34" charset="0"/>
              </a:rPr>
              <a:t>Test Result (KNN)                 </a:t>
            </a:r>
            <a:r>
              <a:rPr lang="en-US" b="1" dirty="0" err="1">
                <a:solidFill>
                  <a:srgbClr val="FFFFFF"/>
                </a:solidFill>
                <a:effectLst/>
                <a:latin typeface="Times New Roman" panose="02020603050405020304" pitchFamily="18" charset="0"/>
                <a:ea typeface="+mj-ea"/>
                <a:cs typeface="Times New Roman" panose="02020603050405020304" pitchFamily="18" charset="0"/>
              </a:rPr>
              <a:t>usio</a:t>
            </a:r>
            <a:endParaRPr lang="en-US" dirty="0">
              <a:solidFill>
                <a:srgbClr val="FFFFFF"/>
              </a:solidFill>
              <a:effectLst/>
              <a:latin typeface="Times New Roman" panose="02020603050405020304" pitchFamily="18" charset="0"/>
              <a:ea typeface="+mj-ea"/>
              <a:cs typeface="Times New Roman" panose="02020603050405020304" pitchFamily="18" charset="0"/>
            </a:endParaRPr>
          </a:p>
        </p:txBody>
      </p:sp>
      <p:pic>
        <p:nvPicPr>
          <p:cNvPr id="6" name="Picture 5" descr="Chart, line chart&#10;&#10;Description automatically generated">
            <a:extLst>
              <a:ext uri="{FF2B5EF4-FFF2-40B4-BE49-F238E27FC236}">
                <a16:creationId xmlns:a16="http://schemas.microsoft.com/office/drawing/2014/main" id="{5F73C7B5-0A64-4BD8-8A74-7C024FB61DB5}"/>
              </a:ext>
            </a:extLst>
          </p:cNvPr>
          <p:cNvPicPr/>
          <p:nvPr/>
        </p:nvPicPr>
        <p:blipFill>
          <a:blip r:embed="rId2">
            <a:extLst>
              <a:ext uri="{28A0092B-C50C-407E-A947-70E740481C1C}">
                <a14:useLocalDpi xmlns:a14="http://schemas.microsoft.com/office/drawing/2010/main" val="0"/>
              </a:ext>
            </a:extLst>
          </a:blip>
          <a:stretch>
            <a:fillRect/>
          </a:stretch>
        </p:blipFill>
        <p:spPr>
          <a:xfrm>
            <a:off x="246185" y="3914574"/>
            <a:ext cx="3610708" cy="2777436"/>
          </a:xfrm>
          <a:prstGeom prst="rect">
            <a:avLst/>
          </a:prstGeom>
        </p:spPr>
      </p:pic>
      <p:pic>
        <p:nvPicPr>
          <p:cNvPr id="8" name="Picture 7" descr="Chart, treemap chart&#10;&#10;Description automatically generated">
            <a:extLst>
              <a:ext uri="{FF2B5EF4-FFF2-40B4-BE49-F238E27FC236}">
                <a16:creationId xmlns:a16="http://schemas.microsoft.com/office/drawing/2014/main" id="{44CADAFE-B6CD-4801-A7AC-02BB3BFBA5C6}"/>
              </a:ext>
            </a:extLst>
          </p:cNvPr>
          <p:cNvPicPr/>
          <p:nvPr/>
        </p:nvPicPr>
        <p:blipFill>
          <a:blip r:embed="rId3">
            <a:extLst>
              <a:ext uri="{28A0092B-C50C-407E-A947-70E740481C1C}">
                <a14:useLocalDpi xmlns:a14="http://schemas.microsoft.com/office/drawing/2010/main" val="0"/>
              </a:ext>
            </a:extLst>
          </a:blip>
          <a:stretch>
            <a:fillRect/>
          </a:stretch>
        </p:blipFill>
        <p:spPr>
          <a:xfrm>
            <a:off x="246185" y="752429"/>
            <a:ext cx="3223847" cy="3127909"/>
          </a:xfrm>
          <a:prstGeom prst="rect">
            <a:avLst/>
          </a:prstGeom>
        </p:spPr>
      </p:pic>
      <p:sp>
        <p:nvSpPr>
          <p:cNvPr id="9" name="TextBox 8">
            <a:extLst>
              <a:ext uri="{FF2B5EF4-FFF2-40B4-BE49-F238E27FC236}">
                <a16:creationId xmlns:a16="http://schemas.microsoft.com/office/drawing/2014/main" id="{40A86858-E41C-4729-9A20-7D31DF496C31}"/>
              </a:ext>
            </a:extLst>
          </p:cNvPr>
          <p:cNvSpPr txBox="1"/>
          <p:nvPr/>
        </p:nvSpPr>
        <p:spPr>
          <a:xfrm>
            <a:off x="3856892" y="252827"/>
            <a:ext cx="2790092" cy="369332"/>
          </a:xfrm>
          <a:prstGeom prst="rect">
            <a:avLst/>
          </a:prstGeom>
          <a:noFill/>
        </p:spPr>
        <p:txBody>
          <a:bodyPr wrap="square" rtlCol="0">
            <a:spAutoFit/>
          </a:bodyPr>
          <a:lstStyle/>
          <a:p>
            <a:r>
              <a:rPr lang="en-IN" b="1" dirty="0">
                <a:effectLst/>
                <a:latin typeface="Times New Roman" panose="02020603050405020304" pitchFamily="18" charset="0"/>
                <a:ea typeface="Calibri" panose="020F0502020204030204" pitchFamily="34" charset="0"/>
              </a:rPr>
              <a:t>Test Result (Decision Tree)</a:t>
            </a:r>
            <a:endParaRPr lang="en-IN" dirty="0"/>
          </a:p>
        </p:txBody>
      </p:sp>
      <p:pic>
        <p:nvPicPr>
          <p:cNvPr id="11" name="Picture 10" descr="Chart, line chart&#10;&#10;Description automatically generated">
            <a:extLst>
              <a:ext uri="{FF2B5EF4-FFF2-40B4-BE49-F238E27FC236}">
                <a16:creationId xmlns:a16="http://schemas.microsoft.com/office/drawing/2014/main" id="{FDF26DB1-6498-498B-9735-4A3F35A3890F}"/>
              </a:ext>
            </a:extLst>
          </p:cNvPr>
          <p:cNvPicPr/>
          <p:nvPr/>
        </p:nvPicPr>
        <p:blipFill>
          <a:blip r:embed="rId4">
            <a:extLst>
              <a:ext uri="{28A0092B-C50C-407E-A947-70E740481C1C}">
                <a14:useLocalDpi xmlns:a14="http://schemas.microsoft.com/office/drawing/2010/main" val="0"/>
              </a:ext>
            </a:extLst>
          </a:blip>
          <a:stretch>
            <a:fillRect/>
          </a:stretch>
        </p:blipFill>
        <p:spPr>
          <a:xfrm>
            <a:off x="3856894" y="3880338"/>
            <a:ext cx="3364522" cy="2777437"/>
          </a:xfrm>
          <a:prstGeom prst="rect">
            <a:avLst/>
          </a:prstGeom>
        </p:spPr>
      </p:pic>
      <p:pic>
        <p:nvPicPr>
          <p:cNvPr id="13" name="Picture 12" descr="Chart, treemap chart&#10;&#10;Description automatically generated">
            <a:extLst>
              <a:ext uri="{FF2B5EF4-FFF2-40B4-BE49-F238E27FC236}">
                <a16:creationId xmlns:a16="http://schemas.microsoft.com/office/drawing/2014/main" id="{5F16E680-132F-45C0-958D-242DCD70FD68}"/>
              </a:ext>
            </a:extLst>
          </p:cNvPr>
          <p:cNvPicPr/>
          <p:nvPr/>
        </p:nvPicPr>
        <p:blipFill>
          <a:blip r:embed="rId5">
            <a:extLst>
              <a:ext uri="{28A0092B-C50C-407E-A947-70E740481C1C}">
                <a14:useLocalDpi xmlns:a14="http://schemas.microsoft.com/office/drawing/2010/main" val="0"/>
              </a:ext>
            </a:extLst>
          </a:blip>
          <a:stretch>
            <a:fillRect/>
          </a:stretch>
        </p:blipFill>
        <p:spPr>
          <a:xfrm>
            <a:off x="3557037" y="600864"/>
            <a:ext cx="3610708" cy="3266533"/>
          </a:xfrm>
          <a:prstGeom prst="rect">
            <a:avLst/>
          </a:prstGeom>
        </p:spPr>
      </p:pic>
      <p:sp>
        <p:nvSpPr>
          <p:cNvPr id="14" name="TextBox 13">
            <a:extLst>
              <a:ext uri="{FF2B5EF4-FFF2-40B4-BE49-F238E27FC236}">
                <a16:creationId xmlns:a16="http://schemas.microsoft.com/office/drawing/2014/main" id="{A699D7AE-4923-40FD-9B8E-8BF3DF382476}"/>
              </a:ext>
            </a:extLst>
          </p:cNvPr>
          <p:cNvSpPr txBox="1"/>
          <p:nvPr/>
        </p:nvSpPr>
        <p:spPr>
          <a:xfrm>
            <a:off x="7420706" y="223464"/>
            <a:ext cx="3505201" cy="369332"/>
          </a:xfrm>
          <a:prstGeom prst="rect">
            <a:avLst/>
          </a:prstGeom>
          <a:noFill/>
        </p:spPr>
        <p:txBody>
          <a:bodyPr wrap="square" rtlCol="0">
            <a:spAutoFit/>
          </a:bodyPr>
          <a:lstStyle/>
          <a:p>
            <a:r>
              <a:rPr lang="en-IN" b="1" dirty="0">
                <a:effectLst/>
                <a:latin typeface="Times New Roman" panose="02020603050405020304" pitchFamily="18" charset="0"/>
                <a:ea typeface="Calibri" panose="020F0502020204030204" pitchFamily="34" charset="0"/>
              </a:rPr>
              <a:t>Test Result (Random Forest)</a:t>
            </a:r>
            <a:endParaRPr lang="en-IN" dirty="0"/>
          </a:p>
        </p:txBody>
      </p:sp>
      <p:pic>
        <p:nvPicPr>
          <p:cNvPr id="16" name="Picture 15" descr="Chart&#10;&#10;Description automatically generated">
            <a:extLst>
              <a:ext uri="{FF2B5EF4-FFF2-40B4-BE49-F238E27FC236}">
                <a16:creationId xmlns:a16="http://schemas.microsoft.com/office/drawing/2014/main" id="{A58215E4-2FBD-4C56-949C-9F415699DC7F}"/>
              </a:ext>
            </a:extLst>
          </p:cNvPr>
          <p:cNvPicPr/>
          <p:nvPr/>
        </p:nvPicPr>
        <p:blipFill>
          <a:blip r:embed="rId6">
            <a:extLst>
              <a:ext uri="{28A0092B-C50C-407E-A947-70E740481C1C}">
                <a14:useLocalDpi xmlns:a14="http://schemas.microsoft.com/office/drawing/2010/main" val="0"/>
              </a:ext>
            </a:extLst>
          </a:blip>
          <a:stretch>
            <a:fillRect/>
          </a:stretch>
        </p:blipFill>
        <p:spPr>
          <a:xfrm>
            <a:off x="7244861" y="587923"/>
            <a:ext cx="3364522" cy="3151739"/>
          </a:xfrm>
          <a:prstGeom prst="rect">
            <a:avLst/>
          </a:prstGeom>
        </p:spPr>
      </p:pic>
      <p:pic>
        <p:nvPicPr>
          <p:cNvPr id="18" name="Picture 17" descr="Chart, line chart&#10;&#10;Description automatically generated">
            <a:extLst>
              <a:ext uri="{FF2B5EF4-FFF2-40B4-BE49-F238E27FC236}">
                <a16:creationId xmlns:a16="http://schemas.microsoft.com/office/drawing/2014/main" id="{B8937E03-EEAD-49D6-B1F1-946EF89E281B}"/>
              </a:ext>
            </a:extLst>
          </p:cNvPr>
          <p:cNvPicPr/>
          <p:nvPr/>
        </p:nvPicPr>
        <p:blipFill>
          <a:blip r:embed="rId7">
            <a:extLst>
              <a:ext uri="{28A0092B-C50C-407E-A947-70E740481C1C}">
                <a14:useLocalDpi xmlns:a14="http://schemas.microsoft.com/office/drawing/2010/main" val="0"/>
              </a:ext>
            </a:extLst>
          </a:blip>
          <a:stretch>
            <a:fillRect/>
          </a:stretch>
        </p:blipFill>
        <p:spPr>
          <a:xfrm>
            <a:off x="7420706" y="3768968"/>
            <a:ext cx="3223847" cy="2777437"/>
          </a:xfrm>
          <a:prstGeom prst="rect">
            <a:avLst/>
          </a:prstGeom>
        </p:spPr>
      </p:pic>
    </p:spTree>
    <p:extLst>
      <p:ext uri="{BB962C8B-B14F-4D97-AF65-F5344CB8AC3E}">
        <p14:creationId xmlns:p14="http://schemas.microsoft.com/office/powerpoint/2010/main" val="131329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721738-E4FF-436E-B1FB-2B0EF94F6A47}"/>
              </a:ext>
            </a:extLst>
          </p:cNvPr>
          <p:cNvSpPr txBox="1"/>
          <p:nvPr/>
        </p:nvSpPr>
        <p:spPr>
          <a:xfrm>
            <a:off x="464234" y="548640"/>
            <a:ext cx="6527409"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Imbalanced dataset Information</a:t>
            </a:r>
          </a:p>
        </p:txBody>
      </p:sp>
      <p:pic>
        <p:nvPicPr>
          <p:cNvPr id="8" name="Picture 7" descr="A picture containing text&#10;&#10;Description automatically generated">
            <a:extLst>
              <a:ext uri="{FF2B5EF4-FFF2-40B4-BE49-F238E27FC236}">
                <a16:creationId xmlns:a16="http://schemas.microsoft.com/office/drawing/2014/main" id="{CEFAAB69-304A-49E6-9837-FC59B7A80FFE}"/>
              </a:ext>
            </a:extLst>
          </p:cNvPr>
          <p:cNvPicPr>
            <a:picLocks noChangeAspect="1"/>
          </p:cNvPicPr>
          <p:nvPr/>
        </p:nvPicPr>
        <p:blipFill>
          <a:blip r:embed="rId2"/>
          <a:stretch>
            <a:fillRect/>
          </a:stretch>
        </p:blipFill>
        <p:spPr>
          <a:xfrm>
            <a:off x="464234" y="1336431"/>
            <a:ext cx="2800741" cy="752580"/>
          </a:xfrm>
          <a:prstGeom prst="rect">
            <a:avLst/>
          </a:prstGeom>
        </p:spPr>
      </p:pic>
      <p:sp>
        <p:nvSpPr>
          <p:cNvPr id="10" name="TextBox 9">
            <a:extLst>
              <a:ext uri="{FF2B5EF4-FFF2-40B4-BE49-F238E27FC236}">
                <a16:creationId xmlns:a16="http://schemas.microsoft.com/office/drawing/2014/main" id="{9696C387-B261-42F1-905A-4D5C57A4541A}"/>
              </a:ext>
            </a:extLst>
          </p:cNvPr>
          <p:cNvSpPr txBox="1"/>
          <p:nvPr/>
        </p:nvSpPr>
        <p:spPr>
          <a:xfrm>
            <a:off x="464234" y="2520535"/>
            <a:ext cx="7567784" cy="923330"/>
          </a:xfrm>
          <a:prstGeom prst="rect">
            <a:avLst/>
          </a:prstGeom>
          <a:noFill/>
        </p:spPr>
        <p:txBody>
          <a:bodyPr wrap="square" rtlCol="0">
            <a:spAutoFit/>
          </a:bodyPr>
          <a:lstStyle/>
          <a:p>
            <a:r>
              <a:rPr lang="en-IN" sz="1800" dirty="0">
                <a:effectLst/>
                <a:latin typeface="Times New Roman" panose="02020603050405020304" pitchFamily="18" charset="0"/>
                <a:ea typeface="Arial" panose="020B0604020202020204" pitchFamily="34" charset="0"/>
                <a:cs typeface="Times New Roman" panose="02020603050405020304" pitchFamily="18" charset="0"/>
              </a:rPr>
              <a:t>From </a:t>
            </a: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Output, 0=0.8316 &amp; 1=0.1683 so the</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 difference between datapoints </a:t>
            </a: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Churn=1</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and </a:t>
            </a: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Churn=0 </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is very high which indicates that the dataset is highly unbalanced, and it may lead to</a:t>
            </a: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a:effectLst/>
                <a:latin typeface="Times New Roman" panose="02020603050405020304" pitchFamily="18" charset="0"/>
                <a:ea typeface="Arial" panose="020B0604020202020204" pitchFamily="34" charset="0"/>
                <a:cs typeface="Times New Roman" panose="02020603050405020304" pitchFamily="18" charset="0"/>
              </a:rPr>
              <a:t>a very high no. of </a:t>
            </a: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false positive results.</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645F072-7BB1-42A2-824B-B2CDE456BB9B}"/>
              </a:ext>
            </a:extLst>
          </p:cNvPr>
          <p:cNvSpPr txBox="1"/>
          <p:nvPr/>
        </p:nvSpPr>
        <p:spPr>
          <a:xfrm>
            <a:off x="168812" y="4046989"/>
            <a:ext cx="7666893" cy="1754326"/>
          </a:xfrm>
          <a:prstGeom prst="rect">
            <a:avLst/>
          </a:prstGeom>
          <a:noFill/>
        </p:spPr>
        <p:txBody>
          <a:bodyPr wrap="square" rtlCol="0">
            <a:spAutoFit/>
          </a:bodyPr>
          <a:lstStyle/>
          <a:p>
            <a:pPr marL="342900" marR="396240" lvl="0" indent="-342900">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As the dataset is imbalanced so I will investigate both Accuracy and Performance table.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marR="396240" lvl="0" indent="-342900">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From </a:t>
            </a:r>
            <a:r>
              <a:rPr lang="en-IN" sz="1800" b="1" dirty="0">
                <a:effectLst/>
                <a:latin typeface="Times New Roman" panose="02020603050405020304" pitchFamily="18" charset="0"/>
                <a:ea typeface="Calibri" panose="020F0502020204030204" pitchFamily="34" charset="0"/>
                <a:cs typeface="Arial" panose="020B0604020202020204" pitchFamily="34" charset="0"/>
              </a:rPr>
              <a:t>Accuracy table</a:t>
            </a:r>
            <a:r>
              <a:rPr lang="en-IN" sz="1800" dirty="0">
                <a:effectLst/>
                <a:latin typeface="Times New Roman" panose="02020603050405020304" pitchFamily="18" charset="0"/>
                <a:ea typeface="Calibri" panose="020F0502020204030204" pitchFamily="34" charset="0"/>
                <a:cs typeface="Arial" panose="020B0604020202020204" pitchFamily="34" charset="0"/>
              </a:rPr>
              <a:t> it is clear that ‘</a:t>
            </a:r>
            <a:r>
              <a:rPr lang="en-IN" sz="1800" b="1" dirty="0">
                <a:effectLst/>
                <a:latin typeface="Times New Roman" panose="02020603050405020304" pitchFamily="18" charset="0"/>
                <a:ea typeface="Calibri" panose="020F0502020204030204" pitchFamily="34" charset="0"/>
                <a:cs typeface="Arial" panose="020B0604020202020204" pitchFamily="34" charset="0"/>
              </a:rPr>
              <a:t>Decision Tree</a:t>
            </a:r>
            <a:r>
              <a:rPr lang="en-IN" sz="18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effectLst/>
                <a:latin typeface="Times New Roman" panose="02020603050405020304" pitchFamily="18" charset="0"/>
                <a:ea typeface="Calibri" panose="020F0502020204030204" pitchFamily="34" charset="0"/>
                <a:cs typeface="Arial" panose="020B0604020202020204" pitchFamily="34" charset="0"/>
              </a:rPr>
              <a:t>Random Forest</a:t>
            </a:r>
            <a:r>
              <a:rPr lang="en-IN" sz="1800" dirty="0">
                <a:effectLst/>
                <a:latin typeface="Times New Roman" panose="02020603050405020304" pitchFamily="18" charset="0"/>
                <a:ea typeface="Calibri" panose="020F0502020204030204" pitchFamily="34" charset="0"/>
                <a:cs typeface="Arial" panose="020B0604020202020204" pitchFamily="34" charset="0"/>
              </a:rPr>
              <a:t>’ and ‘</a:t>
            </a:r>
            <a:r>
              <a:rPr lang="en-IN" sz="1800" b="1" dirty="0">
                <a:effectLst/>
                <a:latin typeface="Times New Roman" panose="02020603050405020304" pitchFamily="18" charset="0"/>
                <a:ea typeface="Calibri" panose="020F0502020204030204" pitchFamily="34" charset="0"/>
                <a:cs typeface="Arial" panose="020B0604020202020204" pitchFamily="34" charset="0"/>
              </a:rPr>
              <a:t>KNN</a:t>
            </a:r>
            <a:r>
              <a:rPr lang="en-IN" sz="1800" dirty="0">
                <a:effectLst/>
                <a:latin typeface="Times New Roman" panose="02020603050405020304" pitchFamily="18" charset="0"/>
                <a:ea typeface="Calibri" panose="020F0502020204030204" pitchFamily="34" charset="0"/>
                <a:cs typeface="Arial" panose="020B0604020202020204" pitchFamily="34" charset="0"/>
              </a:rPr>
              <a:t>’ are showing best results.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marR="396240" lvl="0" indent="-342900">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Now I will move to </a:t>
            </a:r>
            <a:r>
              <a:rPr lang="en-IN" sz="1800" b="1" dirty="0">
                <a:effectLst/>
                <a:latin typeface="Times New Roman" panose="02020603050405020304" pitchFamily="18" charset="0"/>
                <a:ea typeface="Calibri" panose="020F0502020204030204" pitchFamily="34" charset="0"/>
                <a:cs typeface="Arial" panose="020B0604020202020204" pitchFamily="34" charset="0"/>
              </a:rPr>
              <a:t>Performance Table </a:t>
            </a:r>
            <a:r>
              <a:rPr lang="en-IN" sz="1800" dirty="0">
                <a:effectLst/>
                <a:latin typeface="Times New Roman" panose="02020603050405020304" pitchFamily="18" charset="0"/>
                <a:ea typeface="Calibri" panose="020F0502020204030204" pitchFamily="34" charset="0"/>
                <a:cs typeface="Arial" panose="020B0604020202020204" pitchFamily="34" charset="0"/>
              </a:rPr>
              <a:t>to get some deeper insights.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13" name="Picture 12" descr="Text, letter&#10;&#10;Description automatically generated">
            <a:extLst>
              <a:ext uri="{FF2B5EF4-FFF2-40B4-BE49-F238E27FC236}">
                <a16:creationId xmlns:a16="http://schemas.microsoft.com/office/drawing/2014/main" id="{06BCEFF1-C6EA-46F8-B482-8CA716026B1F}"/>
              </a:ext>
            </a:extLst>
          </p:cNvPr>
          <p:cNvPicPr/>
          <p:nvPr/>
        </p:nvPicPr>
        <p:blipFill>
          <a:blip r:embed="rId3">
            <a:extLst>
              <a:ext uri="{28A0092B-C50C-407E-A947-70E740481C1C}">
                <a14:useLocalDpi xmlns:a14="http://schemas.microsoft.com/office/drawing/2010/main" val="0"/>
              </a:ext>
            </a:extLst>
          </a:blip>
          <a:stretch>
            <a:fillRect/>
          </a:stretch>
        </p:blipFill>
        <p:spPr>
          <a:xfrm>
            <a:off x="8032017" y="2072562"/>
            <a:ext cx="2898579" cy="28229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5296379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3403</TotalTime>
  <Words>1063</Words>
  <Application>Microsoft Office PowerPoint</Application>
  <PresentationFormat>Widescreen</PresentationFormat>
  <Paragraphs>190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Symbol</vt:lpstr>
      <vt:lpstr>The Serif Hand Extrablack</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SANTAN CHAKRABORTY</cp:lastModifiedBy>
  <cp:revision>75</cp:revision>
  <dcterms:created xsi:type="dcterms:W3CDTF">2019-12-31T09:37:22Z</dcterms:created>
  <dcterms:modified xsi:type="dcterms:W3CDTF">2021-07-02T07:29:19Z</dcterms:modified>
</cp:coreProperties>
</file>