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ef1c3d9946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ef1c3d9946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ef1c3d9946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ef1c3d9946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ef1c3d9946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ef1c3d9946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ef1c3d9946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ef1c3d9946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ef1c3d9946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ef1c3d9946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ef1c3d994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ef1c3d994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ef1c3d9946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ef1c3d9946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ef4540a20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ef4540a20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1bee41d3e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1bee41d3e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or we add an image here or just have a title page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eed71e695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eed71e695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ef659501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ef659501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ef1c3d9946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ef1c3d9946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ef659501b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ef659501b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ef371ee9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ef371ee9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0" y="1425775"/>
            <a:ext cx="8520600" cy="13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7200"/>
              <a:t>Flow Join</a:t>
            </a:r>
            <a:endParaRPr b="1" sz="72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1700" y="2791675"/>
            <a:ext cx="64416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Adaptive Skew Handling for Distributed Joins</a:t>
            </a:r>
            <a:endParaRPr sz="2400"/>
          </a:p>
        </p:txBody>
      </p:sp>
      <p:sp>
        <p:nvSpPr>
          <p:cNvPr id="279" name="Google Shape;279;p13"/>
          <p:cNvSpPr txBox="1"/>
          <p:nvPr/>
        </p:nvSpPr>
        <p:spPr>
          <a:xfrm>
            <a:off x="311700" y="4286725"/>
            <a:ext cx="51357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lt1"/>
                </a:solidFill>
              </a:rPr>
              <a:t>UTN - CloudDB Project SS24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lt1"/>
                </a:solidFill>
              </a:rPr>
              <a:t>Irene Santana Martin, Tim Leonard, Luca Heller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" sz="1800"/>
              <a:t>Comparison Hash Join vs Flow Join</a:t>
            </a:r>
            <a:endParaRPr b="0" i="1" sz="1800"/>
          </a:p>
        </p:txBody>
      </p:sp>
      <p:sp>
        <p:nvSpPr>
          <p:cNvPr id="357" name="Google Shape;357;p23"/>
          <p:cNvSpPr txBox="1"/>
          <p:nvPr>
            <p:ph idx="1" type="body"/>
          </p:nvPr>
        </p:nvSpPr>
        <p:spPr>
          <a:xfrm>
            <a:off x="1303800" y="1377250"/>
            <a:ext cx="7030500" cy="3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Number of tuples sent</a:t>
            </a:r>
            <a:endParaRPr/>
          </a:p>
        </p:txBody>
      </p:sp>
      <p:pic>
        <p:nvPicPr>
          <p:cNvPr id="358" name="Google Shape;3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750" y="1699850"/>
            <a:ext cx="4250501" cy="318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" sz="1800"/>
              <a:t>Comparison Hash Join vs Flow Join</a:t>
            </a:r>
            <a:endParaRPr b="0" i="1" sz="1800"/>
          </a:p>
        </p:txBody>
      </p:sp>
      <p:sp>
        <p:nvSpPr>
          <p:cNvPr id="364" name="Google Shape;364;p24"/>
          <p:cNvSpPr txBox="1"/>
          <p:nvPr>
            <p:ph idx="1" type="body"/>
          </p:nvPr>
        </p:nvSpPr>
        <p:spPr>
          <a:xfrm>
            <a:off x="1303800" y="1597875"/>
            <a:ext cx="7030500" cy="3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Execution Time</a:t>
            </a:r>
            <a:endParaRPr/>
          </a:p>
        </p:txBody>
      </p:sp>
      <p:pic>
        <p:nvPicPr>
          <p:cNvPr id="365" name="Google Shape;3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000" y="1597875"/>
            <a:ext cx="8000076" cy="300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Conclusion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6000"/>
              <a:t>Thank you for your attention!</a:t>
            </a:r>
            <a:endParaRPr sz="6000"/>
          </a:p>
        </p:txBody>
      </p:sp>
      <p:sp>
        <p:nvSpPr>
          <p:cNvPr id="376" name="Google Shape;376;p26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de" sz="2200"/>
              <a:t>Q&amp;A</a:t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Resources</a:t>
            </a:r>
            <a:endParaRPr/>
          </a:p>
        </p:txBody>
      </p:sp>
      <p:sp>
        <p:nvSpPr>
          <p:cNvPr id="382" name="Google Shape;382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[1] Roediger W. et al. </a:t>
            </a:r>
            <a:r>
              <a:rPr i="1" lang="de"/>
              <a:t>Flow-Join: Adaptive Skew Handling for Distributed Joins over High-Speed Networks</a:t>
            </a:r>
            <a:r>
              <a:rPr lang="de"/>
              <a:t>. 2016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[2] Metwally A. et al. </a:t>
            </a:r>
            <a:r>
              <a:rPr i="1" lang="de"/>
              <a:t>Efficient Computation of Frequent and Top-k Elements in Data Streams</a:t>
            </a:r>
            <a:r>
              <a:rPr lang="de"/>
              <a:t>. In </a:t>
            </a:r>
            <a:r>
              <a:rPr i="1" lang="de"/>
              <a:t>ICDT</a:t>
            </a:r>
            <a:r>
              <a:rPr lang="de"/>
              <a:t>, pages 398-412, 2005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Agenda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 amt="19000"/>
          </a:blip>
          <a:stretch>
            <a:fillRect/>
          </a:stretch>
        </p:blipFill>
        <p:spPr>
          <a:xfrm>
            <a:off x="5065925" y="532713"/>
            <a:ext cx="4078075" cy="4078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86" name="Google Shape;286;p14"/>
          <p:cNvSpPr/>
          <p:nvPr/>
        </p:nvSpPr>
        <p:spPr>
          <a:xfrm>
            <a:off x="4261100" y="1597875"/>
            <a:ext cx="2951100" cy="816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latin typeface="Nunito"/>
                <a:ea typeface="Nunito"/>
                <a:cs typeface="Nunito"/>
                <a:sym typeface="Nunito"/>
              </a:rPr>
              <a:t>Introduction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800">
                <a:latin typeface="Nunito"/>
                <a:ea typeface="Nunito"/>
                <a:cs typeface="Nunito"/>
                <a:sym typeface="Nunito"/>
              </a:rPr>
              <a:t>What is a Flow-Join?</a:t>
            </a:r>
            <a:endParaRPr i="1"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800">
                <a:latin typeface="Nunito"/>
                <a:ea typeface="Nunito"/>
                <a:cs typeface="Nunito"/>
                <a:sym typeface="Nunito"/>
              </a:rPr>
              <a:t>What is our task?</a:t>
            </a:r>
            <a:endParaRPr i="1"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7" name="Google Shape;287;p14"/>
          <p:cNvSpPr/>
          <p:nvPr/>
        </p:nvSpPr>
        <p:spPr>
          <a:xfrm>
            <a:off x="4261100" y="2578750"/>
            <a:ext cx="2951100" cy="804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latin typeface="Nunito"/>
                <a:ea typeface="Nunito"/>
                <a:cs typeface="Nunito"/>
                <a:sym typeface="Nunito"/>
              </a:rPr>
              <a:t>Evaluation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latin typeface="Nunito"/>
                <a:ea typeface="Nunito"/>
                <a:cs typeface="Nunito"/>
                <a:sym typeface="Nunito"/>
              </a:rPr>
              <a:t>What are our results?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latin typeface="Nunito"/>
                <a:ea typeface="Nunito"/>
                <a:cs typeface="Nunito"/>
                <a:sym typeface="Nunito"/>
              </a:rPr>
              <a:t>What do they show?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8" name="Google Shape;288;p14"/>
          <p:cNvSpPr/>
          <p:nvPr/>
        </p:nvSpPr>
        <p:spPr>
          <a:xfrm>
            <a:off x="965850" y="1597875"/>
            <a:ext cx="2951100" cy="816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latin typeface="Nunito"/>
                <a:ea typeface="Nunito"/>
                <a:cs typeface="Nunito"/>
                <a:sym typeface="Nunito"/>
              </a:rPr>
              <a:t>Problematic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800">
                <a:latin typeface="Nunito"/>
                <a:ea typeface="Nunito"/>
                <a:cs typeface="Nunito"/>
                <a:sym typeface="Nunito"/>
              </a:rPr>
              <a:t>What problem are we trying to solve?</a:t>
            </a:r>
            <a:endParaRPr i="1"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965850" y="2578750"/>
            <a:ext cx="2951100" cy="804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latin typeface="Nunito"/>
                <a:ea typeface="Nunito"/>
                <a:cs typeface="Nunito"/>
                <a:sym typeface="Nunito"/>
              </a:rPr>
              <a:t>Implementation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800">
                <a:latin typeface="Nunito"/>
                <a:ea typeface="Nunito"/>
                <a:cs typeface="Nunito"/>
                <a:sym typeface="Nunito"/>
              </a:rPr>
              <a:t>How does our solution look like?</a:t>
            </a:r>
            <a:endParaRPr i="1"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0" name="Google Shape;290;p14"/>
          <p:cNvSpPr/>
          <p:nvPr/>
        </p:nvSpPr>
        <p:spPr>
          <a:xfrm>
            <a:off x="1080825" y="1726137"/>
            <a:ext cx="720600" cy="5601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200">
                <a:latin typeface="Nunito"/>
                <a:ea typeface="Nunito"/>
                <a:cs typeface="Nunito"/>
                <a:sym typeface="Nunito"/>
              </a:rPr>
              <a:t>1</a:t>
            </a:r>
            <a:endParaRPr b="1" sz="2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14"/>
          <p:cNvSpPr/>
          <p:nvPr/>
        </p:nvSpPr>
        <p:spPr>
          <a:xfrm>
            <a:off x="1080825" y="2714507"/>
            <a:ext cx="720600" cy="532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200">
                <a:latin typeface="Nunito"/>
                <a:ea typeface="Nunito"/>
                <a:cs typeface="Nunito"/>
                <a:sym typeface="Nunito"/>
              </a:rPr>
              <a:t>3</a:t>
            </a:r>
            <a:endParaRPr b="1" sz="2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14"/>
          <p:cNvSpPr/>
          <p:nvPr/>
        </p:nvSpPr>
        <p:spPr>
          <a:xfrm>
            <a:off x="4362900" y="2714495"/>
            <a:ext cx="720600" cy="532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200">
                <a:latin typeface="Nunito"/>
                <a:ea typeface="Nunito"/>
                <a:cs typeface="Nunito"/>
                <a:sym typeface="Nunito"/>
              </a:rPr>
              <a:t>4</a:t>
            </a:r>
            <a:endParaRPr b="1" sz="2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14"/>
          <p:cNvSpPr/>
          <p:nvPr/>
        </p:nvSpPr>
        <p:spPr>
          <a:xfrm>
            <a:off x="4362900" y="1726137"/>
            <a:ext cx="720600" cy="5601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200">
                <a:latin typeface="Nunito"/>
                <a:ea typeface="Nunito"/>
                <a:cs typeface="Nunito"/>
                <a:sym typeface="Nunito"/>
              </a:rPr>
              <a:t>2</a:t>
            </a:r>
            <a:endParaRPr b="1" sz="2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14"/>
          <p:cNvSpPr/>
          <p:nvPr/>
        </p:nvSpPr>
        <p:spPr>
          <a:xfrm>
            <a:off x="965850" y="3675275"/>
            <a:ext cx="2951100" cy="804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latin typeface="Nunito"/>
                <a:ea typeface="Nunito"/>
                <a:cs typeface="Nunito"/>
                <a:sym typeface="Nunito"/>
              </a:rPr>
              <a:t>Conclusion</a:t>
            </a:r>
            <a:endParaRPr i="1"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14"/>
          <p:cNvSpPr/>
          <p:nvPr/>
        </p:nvSpPr>
        <p:spPr>
          <a:xfrm>
            <a:off x="1080825" y="3811032"/>
            <a:ext cx="720600" cy="532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200">
                <a:latin typeface="Nunito"/>
                <a:ea typeface="Nunito"/>
                <a:cs typeface="Nunito"/>
                <a:sym typeface="Nunito"/>
              </a:rPr>
              <a:t>5</a:t>
            </a:r>
            <a:endParaRPr b="1" sz="2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Problem of Skewed Data</a:t>
            </a:r>
            <a:endParaRPr/>
          </a:p>
        </p:txBody>
      </p:sp>
      <p:pic>
        <p:nvPicPr>
          <p:cNvPr id="301" name="Google Shape;3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050" y="1271525"/>
            <a:ext cx="4739899" cy="355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Problem of Skewed Data</a:t>
            </a:r>
            <a:endParaRPr/>
          </a:p>
        </p:txBody>
      </p:sp>
      <p:pic>
        <p:nvPicPr>
          <p:cNvPr id="307" name="Google Shape;3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825" y="1140700"/>
            <a:ext cx="5206325" cy="390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/>
              <a:t>Flow Join</a:t>
            </a:r>
            <a:r>
              <a:rPr lang="de"/>
              <a:t> (Rödiger W. et al.)</a:t>
            </a:r>
            <a:endParaRPr/>
          </a:p>
        </p:txBody>
      </p:sp>
      <p:pic>
        <p:nvPicPr>
          <p:cNvPr id="313" name="Google Shape;3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00" y="2038150"/>
            <a:ext cx="3825500" cy="215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188" y="2038150"/>
            <a:ext cx="3843221" cy="21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7"/>
          <p:cNvSpPr txBox="1"/>
          <p:nvPr/>
        </p:nvSpPr>
        <p:spPr>
          <a:xfrm>
            <a:off x="544900" y="4189000"/>
            <a:ext cx="38985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Source [1], Fig. 4</a:t>
            </a:r>
            <a:endParaRPr i="1"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17"/>
          <p:cNvSpPr txBox="1"/>
          <p:nvPr/>
        </p:nvSpPr>
        <p:spPr>
          <a:xfrm>
            <a:off x="4691188" y="4189000"/>
            <a:ext cx="38985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Source [1], Fig. 5</a:t>
            </a:r>
            <a:endParaRPr i="1"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SpaceSaving Algorithm (Metwally A. et al.)</a:t>
            </a:r>
            <a:endParaRPr/>
          </a:p>
        </p:txBody>
      </p:sp>
      <p:sp>
        <p:nvSpPr>
          <p:cNvPr id="322" name="Google Shape;322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8"/>
          <p:cNvSpPr txBox="1"/>
          <p:nvPr/>
        </p:nvSpPr>
        <p:spPr>
          <a:xfrm>
            <a:off x="825925" y="4571925"/>
            <a:ext cx="38985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Source [1], Fig. 7</a:t>
            </a:r>
            <a:endParaRPr i="1"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4" name="Google Shape;3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425" y="1684375"/>
            <a:ext cx="6737152" cy="266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Implementation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Comparison Data Structures</a:t>
            </a:r>
            <a:endParaRPr/>
          </a:p>
        </p:txBody>
      </p:sp>
      <p:sp>
        <p:nvSpPr>
          <p:cNvPr id="335" name="Google Shape;335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0"/>
          <p:cNvSpPr txBox="1"/>
          <p:nvPr/>
        </p:nvSpPr>
        <p:spPr>
          <a:xfrm>
            <a:off x="804750" y="4743400"/>
            <a:ext cx="38985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Source [1], Fig. 6</a:t>
            </a:r>
            <a:endParaRPr i="1"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7" name="Google Shape;3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325" y="1565250"/>
            <a:ext cx="7099352" cy="29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Comparison Data Structures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" sz="1800"/>
              <a:t>Performance: Python vs. C++</a:t>
            </a:r>
            <a:endParaRPr b="0" i="1" sz="1800"/>
          </a:p>
        </p:txBody>
      </p:sp>
      <p:sp>
        <p:nvSpPr>
          <p:cNvPr id="343" name="Google Shape;343;p21"/>
          <p:cNvSpPr txBox="1"/>
          <p:nvPr/>
        </p:nvSpPr>
        <p:spPr>
          <a:xfrm>
            <a:off x="1049350" y="4531650"/>
            <a:ext cx="272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Python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4" name="Google Shape;344;p21"/>
          <p:cNvSpPr txBox="1"/>
          <p:nvPr/>
        </p:nvSpPr>
        <p:spPr>
          <a:xfrm>
            <a:off x="5434250" y="4531650"/>
            <a:ext cx="272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C++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5" name="Google Shape;3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82025"/>
            <a:ext cx="4452990" cy="26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263" y="1782037"/>
            <a:ext cx="4480667" cy="268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