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3" r:id="rId4"/>
    <p:sldId id="284" r:id="rId5"/>
    <p:sldId id="285" r:id="rId6"/>
    <p:sldId id="286" r:id="rId7"/>
    <p:sldId id="310" r:id="rId8"/>
    <p:sldId id="281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93E4D-BE2B-7CDE-82CC-96BD0396E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3F7CE-7FB0-F973-2A10-5A7AEDE83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BE37C-537F-552F-D1C2-3980405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3917E-EC16-6621-8A47-43621142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AA1A3-26A5-A960-E0AE-5F2CDD61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056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17319-163C-BDEF-AFB2-79A29AB1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E8D96B-F829-E7A7-4752-C6D5EB4E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7129-4F30-80B1-EF7D-2A57D272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3BE90-D5BF-A431-B6B8-DF30095F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F3FC4-D8EC-FBF0-C358-ADE7BFC6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1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B35AE-33C2-385C-55CF-53F106CBA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E7AC71-BBCD-8672-E4EB-67571917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4C2F8-5120-12A3-B381-210A54DC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32802-F8DD-2F1A-BECB-F5F375C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26115-9F38-DFDE-FC11-2110229E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69B81-ACE0-8562-1AD2-72F12463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5B2C0-6B52-1062-397C-41DF2BB4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68E62-8DC2-0F8F-80C7-B9C9B69D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A1B5B-8E8B-BEE1-C64E-ED84CE52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24217-8460-5D27-6744-7A9CA2C0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6F10C-58E0-2C7B-FA0E-56642E3D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B24075-5746-51DD-34CB-D6D55194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B3BBE-608B-A883-C4B3-97B86E1F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250F0-74E1-A6BE-E38B-D5EF51DD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72920-9E77-B6C0-CBE7-AE562E7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09645-0577-DB35-F4E9-ED409588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8A11F-7CFD-BDF8-1A40-BA4B3C9DA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A4E3AF-BEEE-7EAC-69E5-A04E1B82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D21539-DAF3-CF71-D0AE-7D350F7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A6EF9-296D-5095-317E-C8B06E21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CADC81-3B56-554D-D17D-5195049F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61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C97BA-1477-5271-B43A-8E10DC89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89F530-17D5-534D-BC0A-711F280D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FEC1E-DCDF-CD2F-04CA-EF70A71B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997B04-50FD-4AF5-5499-F921A36C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4A5F8E-B793-663D-EE8A-9EBB1DB82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C58A17-E191-541E-B5B5-01545FD2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53B941-BE07-5177-6E8A-01BDAD4C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222E34-3E12-3C5F-2B64-1C98415D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93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D869-CFAA-4A3A-2E7F-2E2A0724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05142A-FE69-0A35-BD7E-5E6AFCB0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A26279-919C-1E18-A4EE-CA296322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92BEC4-79A7-F81E-0B8F-60A728E4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42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B8287D-BDA0-3C19-5E99-3BCB9F0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E9321B-8D06-244D-1D64-9BCC6121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9EF81-579F-3D46-F9A7-9B54ECB0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02F040-6DC0-E8DE-C3A9-4FDBB15691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346" t="9805" b="76854"/>
          <a:stretch/>
        </p:blipFill>
        <p:spPr>
          <a:xfrm>
            <a:off x="10238509" y="41143"/>
            <a:ext cx="1801091" cy="5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06A0-25D0-EE96-1A49-121D7928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6FB6F-588D-CF47-B867-DB060B02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08B88-CD3D-67B3-E0B5-D510E7BA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9ED296-FDF1-B32B-30EC-8F743FCA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32E0D-7281-285F-4D6E-6189BF74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697EEE-214A-6F49-A1F3-0F543BF7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93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735D2-51B8-F712-6073-2C4C9CB2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3DE1C1-D22E-AC59-4311-81A5F7F4E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C28F1-3D5A-8732-D358-28E283A9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A9F824-8327-18AA-DB57-FC5C776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AA370-E504-76B5-FBCD-9C9892F9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9EC881-8192-C3BA-1A2F-4A98352F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2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F541DB-FC4D-8BFB-3E2B-42E5B953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F1785E-549B-5B5F-37FF-3D4039D72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3F442-F49D-AA6B-BFFF-9CCE9457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DD9F-48BE-4754-B1DE-8F33AEC8105E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3AF81-FBB5-44B7-6B83-1D0D2C037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5F69-41A2-D594-9593-2BA63C89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1DEE-A16D-4894-A3ED-D3FC285333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90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3CEB7D-9B27-5AD1-7927-494FF663CDC7}"/>
              </a:ext>
            </a:extLst>
          </p:cNvPr>
          <p:cNvSpPr txBox="1"/>
          <p:nvPr/>
        </p:nvSpPr>
        <p:spPr>
          <a:xfrm>
            <a:off x="1795562" y="6073921"/>
            <a:ext cx="977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EC8300"/>
                </a:solidFill>
                <a:effectLst/>
                <a:uLnTx/>
                <a:uFillTx/>
                <a:latin typeface="Oswald" panose="020B0604020202020204" pitchFamily="2" charset="0"/>
                <a:ea typeface="+mn-ea"/>
                <a:cs typeface="+mn-cs"/>
              </a:rPr>
              <a:t>Licenciatura en Ingeniería en Sistemas Computacionales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5AFB23A-0A2F-E69B-A502-F3BCEF024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2" t="39584" r="30654" b="38867"/>
          <a:stretch/>
        </p:blipFill>
        <p:spPr>
          <a:xfrm>
            <a:off x="1691404" y="1339437"/>
            <a:ext cx="8809192" cy="29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789016F-AC58-B23D-6377-532302821333}"/>
              </a:ext>
            </a:extLst>
          </p:cNvPr>
          <p:cNvSpPr/>
          <p:nvPr/>
        </p:nvSpPr>
        <p:spPr>
          <a:xfrm>
            <a:off x="6003634" y="2136338"/>
            <a:ext cx="184730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s-ES" sz="5400" b="1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6E2949-150F-4C08-E95E-7700D1DA346E}"/>
              </a:ext>
            </a:extLst>
          </p:cNvPr>
          <p:cNvSpPr txBox="1"/>
          <p:nvPr/>
        </p:nvSpPr>
        <p:spPr>
          <a:xfrm>
            <a:off x="7498080" y="5871475"/>
            <a:ext cx="4262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/>
              <a:t>Primer Cuatrimestre</a:t>
            </a:r>
          </a:p>
          <a:p>
            <a:r>
              <a:rPr lang="es-ES" dirty="0"/>
              <a:t>MEMS Victor Manuel Cervantes Ortiz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D80EF3-BFA2-10BD-87DB-40E100B8DAA7}"/>
              </a:ext>
            </a:extLst>
          </p:cNvPr>
          <p:cNvSpPr txBox="1"/>
          <p:nvPr/>
        </p:nvSpPr>
        <p:spPr>
          <a:xfrm>
            <a:off x="1125504" y="1925322"/>
            <a:ext cx="9940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FUNDAMENTOS DE</a:t>
            </a:r>
          </a:p>
          <a:p>
            <a:pPr algn="ctr"/>
            <a:r>
              <a:rPr lang="es-MX" sz="5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INGENIERÍA DE SOFTWARE</a:t>
            </a:r>
          </a:p>
        </p:txBody>
      </p:sp>
    </p:spTree>
    <p:extLst>
      <p:ext uri="{BB962C8B-B14F-4D97-AF65-F5344CB8AC3E}">
        <p14:creationId xmlns:p14="http://schemas.microsoft.com/office/powerpoint/2010/main" val="258673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A61729-1965-3815-BB12-56E9A83D2582}"/>
              </a:ext>
            </a:extLst>
          </p:cNvPr>
          <p:cNvSpPr txBox="1"/>
          <p:nvPr/>
        </p:nvSpPr>
        <p:spPr>
          <a:xfrm>
            <a:off x="398585" y="671691"/>
            <a:ext cx="1139483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600" b="0" i="0" u="none" strike="noStrike" baseline="0" dirty="0">
                <a:latin typeface="Calibri" panose="020F0502020204030204" pitchFamily="34" charset="0"/>
              </a:rPr>
              <a:t>1. El proceso de desarrollo de software como el conjunto estructurado de actividades </a:t>
            </a:r>
            <a:r>
              <a:rPr lang="es-MX" sz="3600" b="0" i="0" u="none" strike="noStrike" baseline="0" dirty="0">
                <a:latin typeface="Calibri" panose="020F0502020204030204" pitchFamily="34" charset="0"/>
              </a:rPr>
              <a:t>requeridas para elaborar un sistema.</a:t>
            </a:r>
          </a:p>
          <a:p>
            <a:pPr lvl="1"/>
            <a:r>
              <a:rPr lang="es-MX" sz="3600" b="0" i="0" u="none" strike="noStrike" baseline="0" dirty="0">
                <a:latin typeface="Calibri" panose="020F0502020204030204" pitchFamily="34" charset="0"/>
              </a:rPr>
              <a:t>1.1. Especificación de Requerimientos.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1.2. Conceptos y principios del diseño. Introducción a UML.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1.3. Codificación. Estándares y procedimientos de programación. El paradigma de la Programación Estructurada. El paradigma orientado a objetos.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1.4. Conceptos de la calidad del software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1.5. Pruebas y mantenimiento del software.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B5C8BA-CC7C-DFAD-243A-BECD7844B3CC}"/>
              </a:ext>
            </a:extLst>
          </p:cNvPr>
          <p:cNvSpPr txBox="1"/>
          <p:nvPr/>
        </p:nvSpPr>
        <p:spPr>
          <a:xfrm>
            <a:off x="4259600" y="-40794"/>
            <a:ext cx="367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TEMARIO</a:t>
            </a:r>
          </a:p>
        </p:txBody>
      </p:sp>
    </p:spTree>
    <p:extLst>
      <p:ext uri="{BB962C8B-B14F-4D97-AF65-F5344CB8AC3E}">
        <p14:creationId xmlns:p14="http://schemas.microsoft.com/office/powerpoint/2010/main" val="73313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A61729-1965-3815-BB12-56E9A83D2582}"/>
              </a:ext>
            </a:extLst>
          </p:cNvPr>
          <p:cNvSpPr txBox="1"/>
          <p:nvPr/>
        </p:nvSpPr>
        <p:spPr>
          <a:xfrm>
            <a:off x="398585" y="1746112"/>
            <a:ext cx="113948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600" b="0" i="0" u="none" strike="noStrike" baseline="0" dirty="0">
                <a:latin typeface="Calibri" panose="020F0502020204030204" pitchFamily="34" charset="0"/>
              </a:rPr>
              <a:t>2. Modelos de clases y objetos.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2.1. Diagramas de clases. Clases, atributos y métodos.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2.2. Relaciones de clases. Herencia, agregación, asociación y dependencia.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2.3. Tipos de clases. Abstracta, estáticas y otras.</a:t>
            </a:r>
          </a:p>
          <a:p>
            <a:pPr lvl="1"/>
            <a:r>
              <a:rPr lang="es-MX" sz="3600" b="0" i="0" u="none" strike="noStrike" baseline="0" dirty="0">
                <a:latin typeface="Calibri" panose="020F0502020204030204" pitchFamily="34" charset="0"/>
              </a:rPr>
              <a:t>2.4. Paquetes de clases.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2.5. Diagramas de objetos. Objetos y relaciones entre ellos.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7BF753-8ADB-D3E3-3FEB-30313BFCF91C}"/>
              </a:ext>
            </a:extLst>
          </p:cNvPr>
          <p:cNvSpPr txBox="1"/>
          <p:nvPr/>
        </p:nvSpPr>
        <p:spPr>
          <a:xfrm>
            <a:off x="4259600" y="-40794"/>
            <a:ext cx="367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TEMARIO</a:t>
            </a:r>
          </a:p>
        </p:txBody>
      </p:sp>
    </p:spTree>
    <p:extLst>
      <p:ext uri="{BB962C8B-B14F-4D97-AF65-F5344CB8AC3E}">
        <p14:creationId xmlns:p14="http://schemas.microsoft.com/office/powerpoint/2010/main" val="201011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A61729-1965-3815-BB12-56E9A83D2582}"/>
              </a:ext>
            </a:extLst>
          </p:cNvPr>
          <p:cNvSpPr txBox="1"/>
          <p:nvPr/>
        </p:nvSpPr>
        <p:spPr>
          <a:xfrm>
            <a:off x="398585" y="1225689"/>
            <a:ext cx="113948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600" b="0" i="0" u="none" strike="noStrike" baseline="0" dirty="0">
                <a:latin typeface="Calibri" panose="020F0502020204030204" pitchFamily="34" charset="0"/>
              </a:rPr>
              <a:t>3. Modelos de desarrollo de software</a:t>
            </a:r>
          </a:p>
          <a:p>
            <a:pPr algn="l"/>
            <a:r>
              <a:rPr lang="es-ES" sz="3600" b="0" i="0" u="none" strike="noStrike" baseline="0" dirty="0">
                <a:latin typeface="Calibri" panose="020F0502020204030204" pitchFamily="34" charset="0"/>
              </a:rPr>
              <a:t>3.1. El modelo en cascada y sus ciclos de vida: Pura. Con fases solapadas. Con subproyectos. Con reducción de riesgos.</a:t>
            </a:r>
          </a:p>
          <a:p>
            <a:pPr algn="l"/>
            <a:r>
              <a:rPr lang="es-ES" sz="3600" b="0" i="0" u="none" strike="noStrike" baseline="0" dirty="0">
                <a:latin typeface="Calibri" panose="020F0502020204030204" pitchFamily="34" charset="0"/>
              </a:rPr>
              <a:t>3.2. El modelo evolutivo y sus ciclos de vida: Espiral. Entrega por etapas o incremental. Entrega evolutiva o iterativo: Diseño por planificación. Cascada </a:t>
            </a:r>
            <a:r>
              <a:rPr lang="es-MX" sz="3600" b="0" i="0" u="none" strike="noStrike" baseline="0" dirty="0">
                <a:latin typeface="Calibri" panose="020F0502020204030204" pitchFamily="34" charset="0"/>
              </a:rPr>
              <a:t>en V.</a:t>
            </a:r>
          </a:p>
          <a:p>
            <a:pPr algn="l"/>
            <a:r>
              <a:rPr lang="es-ES" sz="3600" b="0" i="0" u="none" strike="noStrike" baseline="0" dirty="0">
                <a:latin typeface="Calibri" panose="020F0502020204030204" pitchFamily="34" charset="0"/>
              </a:rPr>
              <a:t>3.3. Minimización de desarrollos y sus ciclos de vida: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s-ES" sz="3600" b="0" i="0" u="none" strike="noStrike" baseline="0" dirty="0">
                <a:latin typeface="Calibri" panose="020F0502020204030204" pitchFamily="34" charset="0"/>
              </a:rPr>
              <a:t>Componentes Reutilizables.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s-MX" sz="3600" b="0" i="0" u="none" strike="noStrike" baseline="0" dirty="0">
                <a:latin typeface="Calibri" panose="020F0502020204030204" pitchFamily="34" charset="0"/>
              </a:rPr>
              <a:t>Diseño por herramientas.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BB5ADC-97DC-0B10-D11D-6A46FB93DDA4}"/>
              </a:ext>
            </a:extLst>
          </p:cNvPr>
          <p:cNvSpPr txBox="1"/>
          <p:nvPr/>
        </p:nvSpPr>
        <p:spPr>
          <a:xfrm>
            <a:off x="4259600" y="-40794"/>
            <a:ext cx="367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TEMARIO</a:t>
            </a:r>
          </a:p>
        </p:txBody>
      </p:sp>
    </p:spTree>
    <p:extLst>
      <p:ext uri="{BB962C8B-B14F-4D97-AF65-F5344CB8AC3E}">
        <p14:creationId xmlns:p14="http://schemas.microsoft.com/office/powerpoint/2010/main" val="291472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A61729-1965-3815-BB12-56E9A83D2582}"/>
              </a:ext>
            </a:extLst>
          </p:cNvPr>
          <p:cNvSpPr txBox="1"/>
          <p:nvPr/>
        </p:nvSpPr>
        <p:spPr>
          <a:xfrm>
            <a:off x="398585" y="2083428"/>
            <a:ext cx="113948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600" b="0" i="0" u="none" strike="noStrike" baseline="0" dirty="0">
                <a:latin typeface="Calibri" panose="020F0502020204030204" pitchFamily="34" charset="0"/>
              </a:rPr>
              <a:t>4. Metodologías ágiles de desarrollo de software.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4.1. Concepto de la metodología ágil.</a:t>
            </a:r>
          </a:p>
          <a:p>
            <a:pPr lvl="1"/>
            <a:r>
              <a:rPr lang="es-MX" sz="3600" b="0" i="0" u="none" strike="noStrike" baseline="0" dirty="0">
                <a:latin typeface="Calibri" panose="020F0502020204030204" pitchFamily="34" charset="0"/>
              </a:rPr>
              <a:t>4.2. Programación extrema.</a:t>
            </a:r>
          </a:p>
          <a:p>
            <a:pPr lvl="1"/>
            <a:r>
              <a:rPr lang="es-MX" sz="3600" b="0" i="0" u="none" strike="noStrike" baseline="0" dirty="0">
                <a:latin typeface="Calibri" panose="020F0502020204030204" pitchFamily="34" charset="0"/>
              </a:rPr>
              <a:t>4.3. SCRUM.</a:t>
            </a:r>
          </a:p>
          <a:p>
            <a:pPr lvl="1"/>
            <a:r>
              <a:rPr lang="es-ES" sz="3600" b="0" i="0" u="none" strike="noStrike" baseline="0" dirty="0">
                <a:latin typeface="Calibri" panose="020F0502020204030204" pitchFamily="34" charset="0"/>
              </a:rPr>
              <a:t>4.4. Desarrollo dirigido por pruebas.</a:t>
            </a:r>
          </a:p>
          <a:p>
            <a:pPr lvl="1"/>
            <a:r>
              <a:rPr lang="es-MX" sz="3600" b="0" i="0" u="none" strike="noStrike" baseline="0" dirty="0">
                <a:latin typeface="Calibri" panose="020F0502020204030204" pitchFamily="34" charset="0"/>
              </a:rPr>
              <a:t>4.5. Desarrollo dirigido por Características.</a:t>
            </a:r>
          </a:p>
          <a:p>
            <a:pPr algn="l"/>
            <a:endParaRPr lang="es-MX" sz="36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s-MX" sz="3600" b="0" i="0" u="none" strike="noStrike" baseline="0" dirty="0">
                <a:latin typeface="Calibri" panose="020F0502020204030204" pitchFamily="34" charset="0"/>
              </a:rPr>
              <a:t>5. Casos de estudio.</a:t>
            </a:r>
            <a:endParaRPr lang="es-MX" sz="3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73559E-ECA7-0C2D-0098-B2525344F514}"/>
              </a:ext>
            </a:extLst>
          </p:cNvPr>
          <p:cNvSpPr txBox="1"/>
          <p:nvPr/>
        </p:nvSpPr>
        <p:spPr>
          <a:xfrm>
            <a:off x="4259600" y="-40794"/>
            <a:ext cx="367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TEMARIO</a:t>
            </a:r>
          </a:p>
        </p:txBody>
      </p:sp>
    </p:spTree>
    <p:extLst>
      <p:ext uri="{BB962C8B-B14F-4D97-AF65-F5344CB8AC3E}">
        <p14:creationId xmlns:p14="http://schemas.microsoft.com/office/powerpoint/2010/main" val="254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53B571-654E-37CA-1570-80FA6873E73E}"/>
              </a:ext>
            </a:extLst>
          </p:cNvPr>
          <p:cNvSpPr txBox="1"/>
          <p:nvPr/>
        </p:nvSpPr>
        <p:spPr>
          <a:xfrm>
            <a:off x="986460" y="1237957"/>
            <a:ext cx="102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CRITERIOS DE EVALUACIÓN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A68C3A-E9F1-C831-3714-8369FFA49FCF}"/>
              </a:ext>
            </a:extLst>
          </p:cNvPr>
          <p:cNvSpPr txBox="1"/>
          <p:nvPr/>
        </p:nvSpPr>
        <p:spPr>
          <a:xfrm>
            <a:off x="-12290" y="2304758"/>
            <a:ext cx="342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1er Parcial 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FF60BA-9969-9FF4-D634-A812C20CD5A2}"/>
              </a:ext>
            </a:extLst>
          </p:cNvPr>
          <p:cNvSpPr txBox="1"/>
          <p:nvPr/>
        </p:nvSpPr>
        <p:spPr>
          <a:xfrm>
            <a:off x="3380193" y="2316297"/>
            <a:ext cx="3067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2do Parcial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F99423-1209-01F5-1768-2C7BDD817271}"/>
              </a:ext>
            </a:extLst>
          </p:cNvPr>
          <p:cNvSpPr txBox="1"/>
          <p:nvPr/>
        </p:nvSpPr>
        <p:spPr>
          <a:xfrm>
            <a:off x="8456241" y="2161287"/>
            <a:ext cx="1967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400" dirty="0">
                <a:solidFill>
                  <a:srgbClr val="002060"/>
                </a:solidFill>
                <a:latin typeface="Amasis MT Pro Black" panose="02040A04050005020304" pitchFamily="18" charset="0"/>
              </a:rPr>
              <a:t>Final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C68C3801-DD5C-D853-4B02-FA2CE488778F}"/>
              </a:ext>
            </a:extLst>
          </p:cNvPr>
          <p:cNvGraphicFramePr>
            <a:graphicFrameLocks noGrp="1"/>
          </p:cNvGraphicFramePr>
          <p:nvPr/>
        </p:nvGraphicFramePr>
        <p:xfrm>
          <a:off x="-12290" y="3227249"/>
          <a:ext cx="5891633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7355">
                  <a:extLst>
                    <a:ext uri="{9D8B030D-6E8A-4147-A177-3AD203B41FA5}">
                      <a16:colId xmlns:a16="http://schemas.microsoft.com/office/drawing/2014/main" val="3541250023"/>
                    </a:ext>
                  </a:extLst>
                </a:gridCol>
                <a:gridCol w="2944278">
                  <a:extLst>
                    <a:ext uri="{9D8B030D-6E8A-4147-A177-3AD203B41FA5}">
                      <a16:colId xmlns:a16="http://schemas.microsoft.com/office/drawing/2014/main" val="10620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Criterio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Porcentaje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99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b="1" dirty="0"/>
                        <a:t>ENTREGABLE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/>
                        <a:t>50 %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b="1" dirty="0"/>
                        <a:t>EXAMEN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/>
                        <a:t>50 %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2439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CC7B971-D652-3320-AB3B-2353882047EF}"/>
              </a:ext>
            </a:extLst>
          </p:cNvPr>
          <p:cNvGraphicFramePr>
            <a:graphicFrameLocks noGrp="1"/>
          </p:cNvGraphicFramePr>
          <p:nvPr/>
        </p:nvGraphicFramePr>
        <p:xfrm>
          <a:off x="6312659" y="3227249"/>
          <a:ext cx="5744621" cy="252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52892">
                  <a:extLst>
                    <a:ext uri="{9D8B030D-6E8A-4147-A177-3AD203B41FA5}">
                      <a16:colId xmlns:a16="http://schemas.microsoft.com/office/drawing/2014/main" val="3541250023"/>
                    </a:ext>
                  </a:extLst>
                </a:gridCol>
                <a:gridCol w="2991729">
                  <a:extLst>
                    <a:ext uri="{9D8B030D-6E8A-4147-A177-3AD203B41FA5}">
                      <a16:colId xmlns:a16="http://schemas.microsoft.com/office/drawing/2014/main" val="10620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Criterio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Porcentaje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99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b="1" dirty="0"/>
                        <a:t>ENTREGABLE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/>
                        <a:t>50 %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b="1" dirty="0"/>
                        <a:t>PROYECTO</a:t>
                      </a:r>
                    </a:p>
                    <a:p>
                      <a:r>
                        <a:rPr lang="es-MX" sz="3600" b="1" dirty="0"/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/>
                        <a:t>50 %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2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0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D610C3-E349-3748-F7ED-F14AED9330CC}"/>
              </a:ext>
            </a:extLst>
          </p:cNvPr>
          <p:cNvSpPr txBox="1"/>
          <p:nvPr/>
        </p:nvSpPr>
        <p:spPr>
          <a:xfrm>
            <a:off x="1" y="0"/>
            <a:ext cx="41640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base"/>
            <a:r>
              <a:rPr lang="es-MX" sz="3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BIBLIOGRAFÍA</a:t>
            </a:r>
            <a:endParaRPr lang="es-MX" sz="3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28057A-0164-7C0F-F1D3-223930A6BBAE}"/>
              </a:ext>
            </a:extLst>
          </p:cNvPr>
          <p:cNvSpPr txBox="1"/>
          <p:nvPr/>
        </p:nvSpPr>
        <p:spPr>
          <a:xfrm>
            <a:off x="267287" y="815926"/>
            <a:ext cx="1025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Gómez Fuentes Ma. C. Cervantes Ojeda J. y González Pérez P. 2019. Fundamentos de Ingeniería de Software. Departamento de Matemáticas Aplicadas de Sistemas. Universidad Autónoma Metropolitana.   </a:t>
            </a:r>
          </a:p>
        </p:txBody>
      </p:sp>
    </p:spTree>
    <p:extLst>
      <p:ext uri="{BB962C8B-B14F-4D97-AF65-F5344CB8AC3E}">
        <p14:creationId xmlns:p14="http://schemas.microsoft.com/office/powerpoint/2010/main" val="2816451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355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Amasis MT Pro Black</vt:lpstr>
      <vt:lpstr>Arial</vt:lpstr>
      <vt:lpstr>Calibri</vt:lpstr>
      <vt:lpstr>Calibri Light</vt:lpstr>
      <vt:lpstr>Oswald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cervantes</dc:creator>
  <cp:lastModifiedBy>victor cervantes</cp:lastModifiedBy>
  <cp:revision>14</cp:revision>
  <dcterms:created xsi:type="dcterms:W3CDTF">2022-10-15T22:39:02Z</dcterms:created>
  <dcterms:modified xsi:type="dcterms:W3CDTF">2023-09-04T14:50:23Z</dcterms:modified>
</cp:coreProperties>
</file>