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6" r:id="rId6"/>
    <p:sldId id="279" r:id="rId7"/>
    <p:sldId id="278" r:id="rId8"/>
    <p:sldId id="277" r:id="rId9"/>
    <p:sldId id="261" r:id="rId10"/>
    <p:sldId id="273" r:id="rId11"/>
    <p:sldId id="274" r:id="rId12"/>
    <p:sldId id="275" r:id="rId13"/>
    <p:sldId id="266" r:id="rId14"/>
    <p:sldId id="272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10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C3437B4-93F7-48A8-BF6E-5A7AE63971A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7D6443-04A1-4BB1-821A-56C1B834D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503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7"/>
            <a:ext cx="7199313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7389" y="4035427"/>
            <a:ext cx="7197725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92679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1909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2"/>
            <a:ext cx="2114550" cy="585311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4" y="88902"/>
            <a:ext cx="6192837" cy="585311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1384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ppt_land_print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73790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B0A46796-8D2C-4CBA-ABCE-8101702F5D5B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8" name="Picture 8" descr="new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9826" y="6403975"/>
            <a:ext cx="1174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4" y="88900"/>
            <a:ext cx="8453437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8364" y="1211265"/>
            <a:ext cx="4154487" cy="22891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8364" y="3652840"/>
            <a:ext cx="4154487" cy="22891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416871355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4" y="88900"/>
            <a:ext cx="8453437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73064" y="1211263"/>
            <a:ext cx="8459787" cy="4730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891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73064" y="88902"/>
            <a:ext cx="8459787" cy="585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3299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3778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6441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4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4753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214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7847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4814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6461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2427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_land_print_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173790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064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4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83350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1200"/>
            </a:lvl1pPr>
          </a:lstStyle>
          <a:p>
            <a:pPr fontAlgn="base">
              <a:spcBef>
                <a:spcPct val="0"/>
              </a:spcBef>
              <a:defRPr/>
            </a:pPr>
            <a:endParaRPr lang="en-US">
              <a:solidFill>
                <a:srgbClr val="626469"/>
              </a:solidFill>
            </a:endParaRPr>
          </a:p>
        </p:txBody>
      </p:sp>
      <p:pic>
        <p:nvPicPr>
          <p:cNvPr id="1030" name="Picture 8" descr="new log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489826" y="6403975"/>
            <a:ext cx="1174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62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wipe dir="r"/>
  </p:transition>
  <p:txStyles>
    <p:titleStyle>
      <a:lvl1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Jon Hamill, Product Biology Jan 2018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723349" y="3732339"/>
            <a:ext cx="7197725" cy="422275"/>
          </a:xfrm>
        </p:spPr>
        <p:txBody>
          <a:bodyPr/>
          <a:lstStyle/>
          <a:p>
            <a:r>
              <a:rPr lang="en-US" dirty="0" smtClean="0"/>
              <a:t>Best Practices in Nematology, Finding Nemo!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	-sampling for success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-establishing nematode gardens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013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Horticultural Crops (using eggs)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RKN and Cyst nematodes are different</a:t>
            </a:r>
          </a:p>
          <a:p>
            <a:pPr lvl="1"/>
            <a:r>
              <a:rPr lang="en-US" dirty="0" smtClean="0"/>
              <a:t>A cyst is a survival mechanism, eggs retained in the cyst can require a hatching factor (host plant) to become active</a:t>
            </a:r>
          </a:p>
          <a:p>
            <a:pPr lvl="1"/>
            <a:r>
              <a:rPr lang="en-US" dirty="0" smtClean="0"/>
              <a:t>For RKN, the survival stage is a J2. It must live off its fat reserves to survive. If no host is present, it moves downward to find cooler temperatures to slow metabolism</a:t>
            </a:r>
          </a:p>
          <a:p>
            <a:endParaRPr lang="en-US" dirty="0"/>
          </a:p>
          <a:p>
            <a:r>
              <a:rPr lang="en-US" dirty="0" smtClean="0"/>
              <a:t>For RKN, if the plant host is stressed, the nematode is stressed</a:t>
            </a:r>
          </a:p>
          <a:p>
            <a:pPr lvl="1"/>
            <a:r>
              <a:rPr lang="en-US" dirty="0" smtClean="0"/>
              <a:t>Best to apply eggs when the soil temperature is cooler</a:t>
            </a:r>
          </a:p>
          <a:p>
            <a:pPr lvl="1"/>
            <a:r>
              <a:rPr lang="en-US" dirty="0" smtClean="0"/>
              <a:t>Make sure the soil is moist</a:t>
            </a:r>
          </a:p>
          <a:p>
            <a:pPr lvl="1"/>
            <a:r>
              <a:rPr lang="en-US" dirty="0" smtClean="0"/>
              <a:t>Placement of the eggs deeper in the soil instead of in the upper rhizosphere (#2 pencil)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963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Horticultural Crops (using eggs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Inoculating a crop to increase the nematodes before conducting the trial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On plastic mulched beds, plant a crop of cucumber, inoculate with nematode eggs, grow crop for 42-60 days. At end of duration, cut off plants and remove, plant trial into same beds, adjacent plant holes.</a:t>
            </a:r>
          </a:p>
          <a:p>
            <a:pPr lvl="1"/>
            <a:r>
              <a:rPr lang="en-US" u="sng" dirty="0" smtClean="0">
                <a:solidFill>
                  <a:srgbClr val="FF0000"/>
                </a:solidFill>
              </a:rPr>
              <a:t>Innovation</a:t>
            </a:r>
            <a:r>
              <a:rPr lang="en-US" dirty="0" smtClean="0"/>
              <a:t>- Inoculating eggs via the drip system.</a:t>
            </a:r>
          </a:p>
          <a:p>
            <a:endParaRPr lang="en-US" dirty="0"/>
          </a:p>
          <a:p>
            <a:r>
              <a:rPr lang="en-US" dirty="0" smtClean="0"/>
              <a:t>Cover cropping (Feeding your nematodes)</a:t>
            </a:r>
          </a:p>
          <a:p>
            <a:pPr lvl="1"/>
            <a:r>
              <a:rPr lang="en-US" u="sng" dirty="0" smtClean="0"/>
              <a:t>Always!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During fall and winter clover and vetch works well. During summer   </a:t>
            </a:r>
            <a:r>
              <a:rPr lang="en-US" u="sng" dirty="0" smtClean="0"/>
              <a:t>do not</a:t>
            </a:r>
            <a:r>
              <a:rPr lang="en-US" dirty="0" smtClean="0"/>
              <a:t> leave fallow, okra makes a good cover crop.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0376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Horticultural Crops (using </a:t>
            </a:r>
            <a:r>
              <a:rPr lang="en-US" dirty="0" smtClean="0"/>
              <a:t>roots)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To start nematode fields consider gathering inoculum locally from “terminated fields”</a:t>
            </a:r>
          </a:p>
          <a:p>
            <a:endParaRPr lang="en-US" sz="1600" dirty="0"/>
          </a:p>
          <a:p>
            <a:r>
              <a:rPr lang="en-US" sz="1600" dirty="0" smtClean="0"/>
              <a:t>Scouting and maintaining touch with growers/ASR’s/Sales/Channel</a:t>
            </a:r>
          </a:p>
          <a:p>
            <a:pPr lvl="1"/>
            <a:r>
              <a:rPr lang="en-US" sz="1600" dirty="0" smtClean="0"/>
              <a:t>Dig roots once crop has been abandoned, but prior to tillage</a:t>
            </a:r>
          </a:p>
          <a:p>
            <a:pPr lvl="1"/>
            <a:r>
              <a:rPr lang="en-US" sz="1600" dirty="0" smtClean="0"/>
              <a:t>Root-Knot easy to discern, collect root masses in back of pick-up truck or store in coolers/totes (short term)-quickly move them to desired field site</a:t>
            </a:r>
          </a:p>
          <a:p>
            <a:endParaRPr lang="en-US" sz="1600" dirty="0"/>
          </a:p>
          <a:p>
            <a:r>
              <a:rPr lang="en-US" sz="1600" dirty="0" smtClean="0"/>
              <a:t>Apply infected root systems to your own site</a:t>
            </a:r>
          </a:p>
          <a:p>
            <a:pPr lvl="1"/>
            <a:r>
              <a:rPr lang="en-US" sz="1600" dirty="0" smtClean="0"/>
              <a:t>Use middle plow or shovels to open trench</a:t>
            </a:r>
          </a:p>
          <a:p>
            <a:pPr lvl="1"/>
            <a:r>
              <a:rPr lang="en-US" sz="1600" dirty="0" smtClean="0"/>
              <a:t>Distribute infected root systems in trench</a:t>
            </a:r>
          </a:p>
          <a:p>
            <a:pPr lvl="1"/>
            <a:r>
              <a:rPr lang="en-US" sz="1600" dirty="0" smtClean="0"/>
              <a:t>Cover with soil –(Can also bed bedded over and mulch laid on top)</a:t>
            </a:r>
          </a:p>
          <a:p>
            <a:pPr lvl="1"/>
            <a:r>
              <a:rPr lang="en-US" sz="1600" u="sng" dirty="0" smtClean="0"/>
              <a:t>Cover Crop! </a:t>
            </a:r>
            <a:r>
              <a:rPr lang="en-US" sz="1600" dirty="0" smtClean="0"/>
              <a:t>Multiple times if necessary</a:t>
            </a:r>
          </a:p>
          <a:p>
            <a:pPr lvl="2"/>
            <a:r>
              <a:rPr lang="en-US" sz="1600" dirty="0" smtClean="0"/>
              <a:t>Summer- Okra</a:t>
            </a:r>
          </a:p>
          <a:p>
            <a:pPr lvl="2"/>
            <a:r>
              <a:rPr lang="en-US" sz="1600" dirty="0" smtClean="0"/>
              <a:t>Fall- Clover and vetch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936163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primary crop to increase nematode populations before planting a trial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Squash 6 Weeks after Planting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3790"/>
            <a:ext cx="4040188" cy="269345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Tomato 6 Weeks after Planting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03261"/>
            <a:ext cx="4041775" cy="2694516"/>
          </a:xfrm>
        </p:spPr>
      </p:pic>
    </p:spTree>
    <p:extLst>
      <p:ext uri="{BB962C8B-B14F-4D97-AF65-F5344CB8AC3E}">
        <p14:creationId xmlns:p14="http://schemas.microsoft.com/office/powerpoint/2010/main" val="507387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crops- Need to Prospect and Sample, nematodes are out there…somewhere….</a:t>
            </a:r>
          </a:p>
          <a:p>
            <a:endParaRPr lang="en-US" dirty="0"/>
          </a:p>
          <a:p>
            <a:r>
              <a:rPr lang="en-US" dirty="0" smtClean="0"/>
              <a:t>We can help you with inoculum, we just need advanced notice. 130 days is ideal (42 for transplant, 90 days of cook time)</a:t>
            </a:r>
          </a:p>
          <a:p>
            <a:endParaRPr lang="en-US" dirty="0"/>
          </a:p>
          <a:p>
            <a:r>
              <a:rPr lang="en-US" dirty="0" smtClean="0"/>
              <a:t>Nematode eggs are fragile, need to be babied.</a:t>
            </a:r>
          </a:p>
          <a:p>
            <a:endParaRPr lang="en-US" dirty="0"/>
          </a:p>
          <a:p>
            <a:r>
              <a:rPr lang="en-US" dirty="0" smtClean="0"/>
              <a:t>Cover Cropping- Feed your </a:t>
            </a:r>
            <a:r>
              <a:rPr lang="en-US" dirty="0" err="1" smtClean="0"/>
              <a:t>todes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6287" y="5520773"/>
            <a:ext cx="3750067" cy="421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latin typeface="Bernard MT Condensed" panose="02050806060905020404" pitchFamily="18" charset="0"/>
              </a:rPr>
              <a:t>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175976628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SYT BR&amp;D Scientists have good capability to conduct internal Herbicide, Fungicide, and Insecticide trials.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do have some capability to conduct some Nematode trials internally, this capacity is increasing, but still remains limited.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626469"/>
                </a:solidFill>
              </a:rPr>
              <a:t>Classification: CONFIDENTIAL- 2016 Product Evaluation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491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Plans- Why do we need more capacity?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screening of compounds for </a:t>
            </a:r>
            <a:r>
              <a:rPr lang="en-US" dirty="0" err="1"/>
              <a:t>Nematicidal</a:t>
            </a:r>
            <a:r>
              <a:rPr lang="en-US" dirty="0"/>
              <a:t> activity in </a:t>
            </a:r>
            <a:r>
              <a:rPr lang="en-US" dirty="0" smtClean="0"/>
              <a:t>Stein</a:t>
            </a:r>
          </a:p>
          <a:p>
            <a:endParaRPr lang="en-US" dirty="0"/>
          </a:p>
          <a:p>
            <a:r>
              <a:rPr lang="en-US" dirty="0" smtClean="0"/>
              <a:t>Early Stage compounds cannot go to COI’s- IP/Secrecy</a:t>
            </a:r>
          </a:p>
          <a:p>
            <a:endParaRPr lang="en-US" dirty="0"/>
          </a:p>
          <a:p>
            <a:r>
              <a:rPr lang="en-US" u="sng" dirty="0" smtClean="0"/>
              <a:t>Immediate need- </a:t>
            </a:r>
          </a:p>
          <a:p>
            <a:pPr lvl="1"/>
            <a:r>
              <a:rPr lang="en-US" dirty="0" smtClean="0"/>
              <a:t>continued development of CLEO (100+ trials in </a:t>
            </a:r>
            <a:r>
              <a:rPr lang="en-US" dirty="0" err="1" smtClean="0"/>
              <a:t>BioPlan</a:t>
            </a:r>
            <a:r>
              <a:rPr lang="en-US" dirty="0" smtClean="0"/>
              <a:t> for CP/</a:t>
            </a:r>
            <a:r>
              <a:rPr lang="en-US" dirty="0" err="1" smtClean="0"/>
              <a:t>seedcare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Submission still 3 years away</a:t>
            </a:r>
          </a:p>
          <a:p>
            <a:pPr lvl="1"/>
            <a:r>
              <a:rPr lang="en-US" dirty="0" smtClean="0"/>
              <a:t>Support needed until/after registration (2024 and beyond)</a:t>
            </a:r>
          </a:p>
          <a:p>
            <a:endParaRPr lang="en-US" dirty="0" smtClean="0"/>
          </a:p>
          <a:p>
            <a:r>
              <a:rPr lang="en-US" dirty="0"/>
              <a:t>CLEO (peak sales) potential could be a $200M </a:t>
            </a:r>
            <a:r>
              <a:rPr lang="en-US" dirty="0" smtClean="0"/>
              <a:t>business (US)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629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 To Expand Internal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</a:p>
          <a:p>
            <a:pPr lvl="1"/>
            <a:r>
              <a:rPr lang="en-US" dirty="0" smtClean="0"/>
              <a:t>Transfer expertise to locations that may have capability (climate, soils, and crops), but lack the experience to conduct the trials</a:t>
            </a:r>
          </a:p>
          <a:p>
            <a:pPr lvl="1"/>
            <a:r>
              <a:rPr lang="en-US" dirty="0" smtClean="0"/>
              <a:t>By establishing new on-farm nematode sites for trials (RKN)</a:t>
            </a:r>
          </a:p>
          <a:p>
            <a:pPr lvl="1"/>
            <a:r>
              <a:rPr lang="en-US" dirty="0" smtClean="0"/>
              <a:t>Looking for grower fields with strong nematode history (SCN, RKN, Others)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Internal Support</a:t>
            </a:r>
          </a:p>
          <a:p>
            <a:pPr lvl="1"/>
            <a:r>
              <a:rPr lang="en-US" dirty="0" smtClean="0"/>
              <a:t>Eliminate the perception that nematode trials are too difficult </a:t>
            </a:r>
          </a:p>
          <a:p>
            <a:pPr lvl="1"/>
            <a:r>
              <a:rPr lang="en-US" dirty="0" smtClean="0"/>
              <a:t>Provide inoculum and direction for Internal scientists to conduct trials in small field experiments and infesting fields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497" y="5178175"/>
            <a:ext cx="1690099" cy="6010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0481" y="5173038"/>
            <a:ext cx="2234630" cy="6061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MONEY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2778" y="5173038"/>
            <a:ext cx="2496620" cy="5804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PERSISTANCE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49767" y="5075622"/>
            <a:ext cx="1012005" cy="63186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13416" y="5067312"/>
            <a:ext cx="1166117" cy="63186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7" idx="1"/>
            <a:endCxn id="7" idx="5"/>
          </p:cNvCxnSpPr>
          <p:nvPr/>
        </p:nvCxnSpPr>
        <p:spPr bwMode="auto">
          <a:xfrm>
            <a:off x="997972" y="5168156"/>
            <a:ext cx="715595" cy="446793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561548" y="5128136"/>
            <a:ext cx="753141" cy="486813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5-Point Star 12"/>
          <p:cNvSpPr/>
          <p:nvPr/>
        </p:nvSpPr>
        <p:spPr bwMode="auto">
          <a:xfrm>
            <a:off x="7885415" y="5186607"/>
            <a:ext cx="339047" cy="307969"/>
          </a:xfrm>
          <a:prstGeom prst="star5">
            <a:avLst/>
          </a:prstGeom>
          <a:solidFill>
            <a:schemeClr val="bg2"/>
          </a:solidFill>
          <a:ln w="635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171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Agronomic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 smtClean="0"/>
              <a:t>Prospecting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Look for Symptoms in Fields</a:t>
            </a:r>
          </a:p>
          <a:p>
            <a:pPr lvl="1"/>
            <a:r>
              <a:rPr lang="en-US" sz="1800" dirty="0" smtClean="0"/>
              <a:t>Ask Growers, Crop Advisers, University for leads….</a:t>
            </a:r>
          </a:p>
          <a:p>
            <a:pPr lvl="1"/>
            <a:r>
              <a:rPr lang="en-US" sz="1800" u="sng" dirty="0" smtClean="0"/>
              <a:t>Sample</a:t>
            </a:r>
          </a:p>
          <a:p>
            <a:pPr lvl="1"/>
            <a:r>
              <a:rPr lang="en-US" sz="1800" u="sng" dirty="0" smtClean="0"/>
              <a:t>Sample</a:t>
            </a:r>
          </a:p>
          <a:p>
            <a:pPr lvl="1"/>
            <a:r>
              <a:rPr lang="en-US" sz="1800" u="sng" dirty="0" smtClean="0"/>
              <a:t>Sample</a:t>
            </a:r>
            <a:r>
              <a:rPr lang="en-US" sz="1800" dirty="0" smtClean="0"/>
              <a:t> (we need money and time to do this)</a:t>
            </a:r>
          </a:p>
          <a:p>
            <a:pPr lvl="1"/>
            <a:r>
              <a:rPr lang="en-US" sz="1800" dirty="0" smtClean="0"/>
              <a:t>GPS and Mapping of potential trial sites</a:t>
            </a:r>
          </a:p>
          <a:p>
            <a:endParaRPr lang="en-US" sz="1800" dirty="0"/>
          </a:p>
          <a:p>
            <a:r>
              <a:rPr lang="en-US" sz="1800" u="sng" dirty="0" smtClean="0"/>
              <a:t>Timing</a:t>
            </a:r>
          </a:p>
          <a:p>
            <a:pPr lvl="1"/>
            <a:r>
              <a:rPr lang="en-US" sz="1800" dirty="0" smtClean="0"/>
              <a:t>Corn- Lesion numbers blow up at end of season (soil and roots)</a:t>
            </a:r>
          </a:p>
          <a:p>
            <a:pPr lvl="1"/>
            <a:r>
              <a:rPr lang="en-US" sz="1800" dirty="0" smtClean="0"/>
              <a:t>Soybean- Cyst counts highest around harvest, eggs most important</a:t>
            </a:r>
          </a:p>
          <a:p>
            <a:pPr lvl="1"/>
            <a:r>
              <a:rPr lang="en-US" sz="1800" dirty="0" smtClean="0"/>
              <a:t>Wheat- Lesion/Cyst counts highest in late spring when crop is present </a:t>
            </a:r>
          </a:p>
          <a:p>
            <a:pPr lvl="1"/>
            <a:r>
              <a:rPr lang="en-US" sz="1800" dirty="0" smtClean="0"/>
              <a:t>Cotton- for RKN, just pull up plants. For </a:t>
            </a:r>
            <a:r>
              <a:rPr lang="en-US" sz="1800" dirty="0" err="1" smtClean="0"/>
              <a:t>Reniform</a:t>
            </a:r>
            <a:r>
              <a:rPr lang="en-US" sz="1800" dirty="0" smtClean="0"/>
              <a:t>, mid-August</a:t>
            </a:r>
          </a:p>
          <a:p>
            <a:pPr lvl="1"/>
            <a:r>
              <a:rPr lang="en-US" sz="1800" dirty="0" smtClean="0"/>
              <a:t>Peanut- look at pods and pegs at harvest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399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need to Sample? Soybean Example.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3" y="2019300"/>
            <a:ext cx="4152900" cy="3114675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1211263"/>
            <a:ext cx="3548062" cy="4730750"/>
          </a:xfrm>
        </p:spPr>
      </p:pic>
    </p:spTree>
    <p:extLst>
      <p:ext uri="{BB962C8B-B14F-4D97-AF65-F5344CB8AC3E}">
        <p14:creationId xmlns:p14="http://schemas.microsoft.com/office/powerpoint/2010/main" val="2219508993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need to Sample? Pepper Example.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3" y="2192338"/>
            <a:ext cx="4152900" cy="276860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191809"/>
            <a:ext cx="4154487" cy="2769658"/>
          </a:xfrm>
        </p:spPr>
      </p:pic>
    </p:spTree>
    <p:extLst>
      <p:ext uri="{BB962C8B-B14F-4D97-AF65-F5344CB8AC3E}">
        <p14:creationId xmlns:p14="http://schemas.microsoft.com/office/powerpoint/2010/main" val="389855088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need to Sample? Cauliflower Example.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3" y="2192338"/>
            <a:ext cx="4152900" cy="27686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191809"/>
            <a:ext cx="4154487" cy="2769658"/>
          </a:xfrm>
        </p:spPr>
      </p:pic>
    </p:spTree>
    <p:extLst>
      <p:ext uri="{BB962C8B-B14F-4D97-AF65-F5344CB8AC3E}">
        <p14:creationId xmlns:p14="http://schemas.microsoft.com/office/powerpoint/2010/main" val="215506718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Horticultural Crops (RKN-using eggs)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of Cysts, Eggs, and J2’s to inoculate micro-plots and small field experiments. Production of nematodes at Vero Beach in greenhouse and ready to ship in the spring to Scientists.</a:t>
            </a:r>
          </a:p>
          <a:p>
            <a:pPr lvl="1"/>
            <a:r>
              <a:rPr lang="en-US" dirty="0" smtClean="0"/>
              <a:t>Root Knot</a:t>
            </a:r>
          </a:p>
          <a:p>
            <a:pPr lvl="2"/>
            <a:r>
              <a:rPr lang="en-US" i="1" dirty="0" smtClean="0"/>
              <a:t>M. incognita</a:t>
            </a:r>
          </a:p>
          <a:p>
            <a:pPr lvl="2"/>
            <a:r>
              <a:rPr lang="en-US" i="1" dirty="0" smtClean="0"/>
              <a:t>M. </a:t>
            </a:r>
            <a:r>
              <a:rPr lang="en-US" i="1" dirty="0" err="1" smtClean="0"/>
              <a:t>javanica</a:t>
            </a:r>
            <a:endParaRPr lang="en-US" i="1" dirty="0" smtClean="0"/>
          </a:p>
          <a:p>
            <a:pPr lvl="2"/>
            <a:r>
              <a:rPr lang="en-US" i="1" dirty="0" smtClean="0"/>
              <a:t>M. </a:t>
            </a:r>
            <a:r>
              <a:rPr lang="en-US" i="1" dirty="0" err="1" smtClean="0"/>
              <a:t>arenaria</a:t>
            </a:r>
            <a:endParaRPr lang="en-US" i="1" dirty="0" smtClean="0"/>
          </a:p>
          <a:p>
            <a:pPr lvl="2"/>
            <a:r>
              <a:rPr lang="en-US" i="1" dirty="0" smtClean="0"/>
              <a:t>M. </a:t>
            </a:r>
            <a:r>
              <a:rPr lang="en-US" i="1" dirty="0" err="1" smtClean="0"/>
              <a:t>hapla</a:t>
            </a:r>
            <a:endParaRPr lang="en-US" i="1" dirty="0" smtClean="0"/>
          </a:p>
          <a:p>
            <a:pPr lvl="1"/>
            <a:r>
              <a:rPr lang="en-US" dirty="0" smtClean="0"/>
              <a:t>Soybean Cyst (</a:t>
            </a:r>
            <a:r>
              <a:rPr lang="en-US" dirty="0" err="1" smtClean="0"/>
              <a:t>microplot</a:t>
            </a:r>
            <a:r>
              <a:rPr lang="en-US" dirty="0" smtClean="0"/>
              <a:t> only)</a:t>
            </a:r>
          </a:p>
          <a:p>
            <a:pPr lvl="1"/>
            <a:r>
              <a:rPr lang="en-US" dirty="0" smtClean="0"/>
              <a:t>Lesion Nematodes (</a:t>
            </a:r>
            <a:r>
              <a:rPr lang="en-US" dirty="0" err="1" smtClean="0"/>
              <a:t>microplot</a:t>
            </a:r>
            <a:r>
              <a:rPr lang="en-US" dirty="0" smtClean="0"/>
              <a:t> only)</a:t>
            </a:r>
          </a:p>
          <a:p>
            <a:pPr lvl="1"/>
            <a:r>
              <a:rPr lang="en-US" strike="sngStrike" dirty="0" smtClean="0"/>
              <a:t>Other </a:t>
            </a:r>
            <a:r>
              <a:rPr lang="en-US" strike="sngStrike" dirty="0" err="1" smtClean="0"/>
              <a:t>Ectoparasites</a:t>
            </a:r>
            <a:r>
              <a:rPr lang="en-US" strike="sngStrike" dirty="0" smtClean="0"/>
              <a:t> (?)</a:t>
            </a:r>
            <a:endParaRPr lang="en-US" strike="sngStrike" dirty="0"/>
          </a:p>
        </p:txBody>
      </p:sp>
      <p:sp>
        <p:nvSpPr>
          <p:cNvPr id="5" name="TextBox 4"/>
          <p:cNvSpPr txBox="1"/>
          <p:nvPr/>
        </p:nvSpPr>
        <p:spPr>
          <a:xfrm>
            <a:off x="5224409" y="2311685"/>
            <a:ext cx="3015465" cy="8065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Requires Aphis Permits!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3718" y="2836632"/>
            <a:ext cx="2517167" cy="27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707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ngenta: For internal us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837</Words>
  <Application>Microsoft Office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Bernard MT Condensed</vt:lpstr>
      <vt:lpstr>Calibri</vt:lpstr>
      <vt:lpstr>Syngenta: For internal use</vt:lpstr>
      <vt:lpstr>Best Practices in Nematology, Finding Nemo!           -sampling for success  -establishing nematode gardens </vt:lpstr>
      <vt:lpstr>Currently</vt:lpstr>
      <vt:lpstr>Future Plans- Why do we need more capacity?</vt:lpstr>
      <vt:lpstr>Goal- To Expand Internal Capacity</vt:lpstr>
      <vt:lpstr>Agronomic Crops</vt:lpstr>
      <vt:lpstr>Do we need to Sample? Soybean Example.</vt:lpstr>
      <vt:lpstr>Do we need to Sample? Pepper Example.</vt:lpstr>
      <vt:lpstr>Do we need to Sample? Cauliflower Example.</vt:lpstr>
      <vt:lpstr>Horticultural Crops (RKN-using eggs)</vt:lpstr>
      <vt:lpstr>Horticultural Crops (using eggs)</vt:lpstr>
      <vt:lpstr>Horticultural Crops (using eggs)</vt:lpstr>
      <vt:lpstr>Horticultural Crops (using roots)</vt:lpstr>
      <vt:lpstr>Using a primary crop to increase nematode populations before planting a trial</vt:lpstr>
      <vt:lpstr>Summary</vt:lpstr>
    </vt:vector>
  </TitlesOfParts>
  <Company>Syngenta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 template</dc:title>
  <dc:creator>Palmer Eric USGR</dc:creator>
  <cp:lastModifiedBy>Hamill Jon USGR</cp:lastModifiedBy>
  <cp:revision>42</cp:revision>
  <cp:lastPrinted>2018-02-02T19:13:57Z</cp:lastPrinted>
  <dcterms:created xsi:type="dcterms:W3CDTF">2016-08-30T17:56:00Z</dcterms:created>
  <dcterms:modified xsi:type="dcterms:W3CDTF">2018-02-02T21:11:30Z</dcterms:modified>
</cp:coreProperties>
</file>