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d25d087d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d25d087d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u="sng"/>
              <a:t>Comments:</a:t>
            </a:r>
            <a:r>
              <a:rPr lang="en"/>
              <a:t> The average charge amount by state for Drug Poisoning Treatment varies significantly across the country ranging from about $9k to up to nearly $50k. Alaska, California, New Jersey and Nevada stick out as charging the most with having average charge amounts greater than $40k for Drug Poisoning Treatment. This compares to the Average of about $23k from Hospitals in TN. Maryland has the lowest average at about $9k.</a:t>
            </a:r>
            <a:endParaRPr/>
          </a:p>
          <a:p>
            <a:pPr indent="-301625" lvl="0" marL="457200" rtl="0" algn="just">
              <a:lnSpc>
                <a:spcPct val="115000"/>
              </a:lnSpc>
              <a:spcBef>
                <a:spcPts val="1200"/>
              </a:spcBef>
              <a:spcAft>
                <a:spcPts val="0"/>
              </a:spcAft>
              <a:buSzPts val="1150"/>
              <a:buChar char="-"/>
            </a:pPr>
            <a:r>
              <a:t/>
            </a:r>
            <a:endParaRPr sz="1150"/>
          </a:p>
          <a:p>
            <a:pPr indent="0" lvl="0" marL="457200" rtl="0" algn="l">
              <a:spcBef>
                <a:spcPts val="800"/>
              </a:spcBef>
              <a:spcAft>
                <a:spcPts val="0"/>
              </a:spcAft>
              <a:buNone/>
            </a:pPr>
            <a:r>
              <a:t/>
            </a:r>
            <a:endParaRPr sz="115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25d087d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25d087d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t>Drug Poisoning diagnosis data for the </a:t>
            </a:r>
            <a:r>
              <a:rPr b="1" lang="en">
                <a:highlight>
                  <a:srgbClr val="00FFFF"/>
                </a:highlight>
              </a:rPr>
              <a:t>Tennessee</a:t>
            </a:r>
            <a:r>
              <a:rPr b="1" lang="en"/>
              <a:t> region</a:t>
            </a:r>
            <a:endParaRPr b="1"/>
          </a:p>
          <a:p>
            <a:pPr indent="0" lvl="0" marL="0" rtl="0" algn="just">
              <a:lnSpc>
                <a:spcPct val="115000"/>
              </a:lnSpc>
              <a:spcBef>
                <a:spcPts val="1200"/>
              </a:spcBef>
              <a:spcAft>
                <a:spcPts val="0"/>
              </a:spcAft>
              <a:buNone/>
            </a:pPr>
            <a:r>
              <a:rPr lang="en" u="sng"/>
              <a:t>Comments:</a:t>
            </a:r>
            <a:r>
              <a:rPr lang="en"/>
              <a:t> The bar chart above is looking specifically at the average charge of drug poisoning treatment by hospitals by Region in Tennessee. Even within the state there is a wide range of average charges with the lowest in Jackson at just over $10k and the highest in Chattanooga and Kingsport at about $26k.  The average cost in Nashville is about $24k. </a:t>
            </a:r>
            <a:endParaRPr/>
          </a:p>
          <a:p>
            <a:pPr indent="0" lvl="0" marL="0" rtl="0" algn="l">
              <a:spcBef>
                <a:spcPts val="1200"/>
              </a:spcBef>
              <a:spcAft>
                <a:spcPts val="0"/>
              </a:spcAft>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d25d087d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d25d087d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t>Drug Poisoning diagnosis data for </a:t>
            </a:r>
            <a:r>
              <a:rPr b="1" lang="en">
                <a:highlight>
                  <a:srgbClr val="00FF00"/>
                </a:highlight>
              </a:rPr>
              <a:t>Nashville</a:t>
            </a:r>
            <a:r>
              <a:rPr b="1" lang="en"/>
              <a:t> - TN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d25d087d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d25d087d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u="sng"/>
              <a:t>Comments:</a:t>
            </a:r>
            <a:r>
              <a:rPr lang="en"/>
              <a:t> The bar chart above is looking specifically at the Average Charge of Drug Poisoning Treatment by Hospitals in Nashville. This shows that even within Nashville there is a wide range of Charges ranging from about $10k at Cookeville Regional Medical Center to over $35k at Tristar Skyline Medical Center Hospital. </a:t>
            </a:r>
            <a:endParaRPr/>
          </a:p>
          <a:p>
            <a:pPr indent="0" lvl="0" marL="457200" rtl="0" algn="just">
              <a:lnSpc>
                <a:spcPct val="115000"/>
              </a:lnSpc>
              <a:spcBef>
                <a:spcPts val="1200"/>
              </a:spcBef>
              <a:spcAft>
                <a:spcPts val="8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d25d087d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d25d087d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a:t>Correlation = -0.011 (weak negative correlation)</a:t>
            </a:r>
            <a:endParaRPr/>
          </a:p>
          <a:p>
            <a:pPr indent="-298450" lvl="0" marL="457200" rtl="0" algn="l">
              <a:lnSpc>
                <a:spcPct val="115000"/>
              </a:lnSpc>
              <a:spcBef>
                <a:spcPts val="0"/>
              </a:spcBef>
              <a:spcAft>
                <a:spcPts val="0"/>
              </a:spcAft>
              <a:buSzPts val="1100"/>
              <a:buChar char="-"/>
            </a:pPr>
            <a:r>
              <a:rPr lang="en" u="sng"/>
              <a:t>Comments:</a:t>
            </a:r>
            <a:r>
              <a:rPr lang="en"/>
              <a:t> The above scatter plot with the linear regression shows the average charge amount for drug poisoning treatment among hospitals across the country along with the associated hospital’s average case volume for Drug Poisoning treatment. This indicates a </a:t>
            </a:r>
            <a:r>
              <a:rPr b="1" lang="en"/>
              <a:t>very</a:t>
            </a:r>
            <a:r>
              <a:rPr lang="en"/>
              <a:t> weak negative correlation, of -0.011 that hospitals with higher Drug Treatment volume charge less (</a:t>
            </a:r>
            <a:r>
              <a:rPr i="1" lang="en"/>
              <a:t>the dots start to get lower avg charges as Total Case Volume increases to the right</a:t>
            </a:r>
            <a:r>
              <a:rPr lang="en"/>
              <a:t>); however, for the most part it shows that for hospitals that have a relatively low volume there is a wide range of charges for Drug Poisoning treatment ranging from around $5k to up to $45k. </a:t>
            </a:r>
            <a:endParaRPr/>
          </a:p>
          <a:p>
            <a:pPr indent="-298450" lvl="0" marL="457200" rtl="0" algn="just">
              <a:lnSpc>
                <a:spcPct val="115000"/>
              </a:lnSpc>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d25d087d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25d087d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u="sng"/>
              <a:t>Comments:</a:t>
            </a:r>
            <a:r>
              <a:rPr lang="en"/>
              <a:t> The bar chart above shows how the average charge amount by state for alcohol drug rehab treatment varies significantly across the country ranging from about $8k to up to nearly $53k. California, New Jersey and Nevada stick out as charging the most with having average Charge Amounts greater than $40k for Drug Poisoning Treatment. This compares to the Average of about $26k from Hospitals in TN. Maryland has the lowest average at about $8k.</a:t>
            </a:r>
            <a:endParaRPr/>
          </a:p>
          <a:p>
            <a:pPr indent="-298450" lvl="0" marL="457200" rtl="0" algn="just">
              <a:lnSpc>
                <a:spcPct val="115000"/>
              </a:lnSpc>
              <a:spcBef>
                <a:spcPts val="0"/>
              </a:spcBef>
              <a:spcAft>
                <a:spcPts val="0"/>
              </a:spcAft>
              <a:buSzPts val="1100"/>
              <a:buChar char="-"/>
            </a:pPr>
            <a:r>
              <a:t/>
            </a:r>
            <a:endParaRPr/>
          </a:p>
          <a:p>
            <a:pPr indent="0" lvl="0" marL="0" rtl="0" algn="l">
              <a:spcBef>
                <a:spcPts val="8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d25d087d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d25d087d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u="sng"/>
              <a:t>Comments: </a:t>
            </a:r>
            <a:r>
              <a:rPr lang="en"/>
              <a:t>The bar chart above is looking specifically at the Average Charge of Alcohol Drug Rehab Treatment by Hospitals for the Regions within Tennessee. This shows that even within the state there is a wide range of average Charges with the lowest in Knoxville at about $18k and the highest in Memphis and Nashville at about $30k.  </a:t>
            </a:r>
            <a:endParaRPr/>
          </a:p>
          <a:p>
            <a:pPr indent="0" lvl="0" marL="457200" rtl="0" algn="just">
              <a:lnSpc>
                <a:spcPct val="115000"/>
              </a:lnSpc>
              <a:spcBef>
                <a:spcPts val="1200"/>
              </a:spcBef>
              <a:spcAft>
                <a:spcPts val="800"/>
              </a:spcAft>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d25d087d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d25d087d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d25d087d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d25d087d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u="sng"/>
              <a:t>Comments:</a:t>
            </a:r>
            <a:r>
              <a:rPr lang="en"/>
              <a:t> The bar chart above is looking specifically at the Average Charge of Alcohol/Drug Abuse or dependence diagnosis/ procedure by Hospitals in Nashville. This shows that even within Nashville there is a wide range of Charges ranging from about $17k at Southern Tennessee Regional Health System Pulaski to over $44k at Tristar Summit Medical Center. </a:t>
            </a:r>
            <a:endParaRPr/>
          </a:p>
          <a:p>
            <a:pPr indent="0" lvl="0" marL="457200" rtl="0" algn="l">
              <a:lnSpc>
                <a:spcPct val="115000"/>
              </a:lnSpc>
              <a:spcBef>
                <a:spcPts val="12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d25d087d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d25d087d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The scatter plot above shows the average Charge Amount for Alcohol Drug Rehab Treatment among Hospitals across the country along with the associated hospital’s average case volume for Alcohol Drug Rehab Treatment. This indicates a slight correlation that hospitals with higher Alcohol Drug Rehab Treatment volume charge less (</a:t>
            </a:r>
            <a:r>
              <a:rPr i="1" lang="en"/>
              <a:t>the dots start to get lower avg charges as Total Case Volume increases to the right</a:t>
            </a:r>
            <a:r>
              <a:rPr lang="en"/>
              <a:t>); however, for the most part it shows that for hospitals that have a relatively low volume there is a wide range of charges for Drug Poisoning treatment ranging from below $10k to above $100k.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d25d087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d25d087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Research Questions: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Are there going to be differences in diagnosis/treatment prices within the State of TN ?</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Are there going to be differences in diagnosis/treatment prices ?</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Is there a correlation between volume (discharge of patients) and price?</a:t>
            </a:r>
            <a:endParaRPr>
              <a:solidFill>
                <a:schemeClr val="dk1"/>
              </a:solidFill>
            </a:endParaRPr>
          </a:p>
          <a:p>
            <a:pPr indent="0" lvl="0" marL="0" rtl="0" algn="l">
              <a:spcBef>
                <a:spcPts val="1600"/>
              </a:spcBef>
              <a:spcAft>
                <a:spcPts val="0"/>
              </a:spcAft>
              <a:buNone/>
            </a:pPr>
            <a:r>
              <a:rPr lang="en"/>
              <a:t>We have to explain why we want these questions answered.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want these questions answered because:</a:t>
            </a:r>
            <a:endParaRPr/>
          </a:p>
          <a:p>
            <a:pPr indent="-298450" lvl="0" marL="457200" rtl="0" algn="l">
              <a:spcBef>
                <a:spcPts val="0"/>
              </a:spcBef>
              <a:spcAft>
                <a:spcPts val="0"/>
              </a:spcAft>
              <a:buSzPts val="1100"/>
              <a:buChar char="-"/>
            </a:pPr>
            <a:r>
              <a:rPr b="1" lang="en"/>
              <a:t>Heart failure</a:t>
            </a:r>
            <a:r>
              <a:rPr lang="en"/>
              <a:t>--it’s very common and we want to know what it looks like in Nashville.</a:t>
            </a:r>
            <a:endParaRPr/>
          </a:p>
          <a:p>
            <a:pPr indent="-298450" lvl="0" marL="457200" rtl="0" algn="l">
              <a:spcBef>
                <a:spcPts val="0"/>
              </a:spcBef>
              <a:spcAft>
                <a:spcPts val="0"/>
              </a:spcAft>
              <a:buSzPts val="1100"/>
              <a:buChar char="-"/>
            </a:pPr>
            <a:r>
              <a:rPr b="1" lang="en"/>
              <a:t>Drug Abuse/Poisoning and Toxic Effects of drugs</a:t>
            </a:r>
            <a:r>
              <a:rPr lang="en"/>
              <a:t>--we found these DRGs to be quite interesting topics in the bunch of DRGs and we’d also like to see it from a nashville perspective…...?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d25d087d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d25d087d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Did we get any answers to our questions? Did we get more than the info we wanted?</a:t>
            </a:r>
            <a:endParaRPr/>
          </a:p>
          <a:p>
            <a:pPr indent="-298450" lvl="0" marL="457200" rtl="0" algn="l">
              <a:spcBef>
                <a:spcPts val="0"/>
              </a:spcBef>
              <a:spcAft>
                <a:spcPts val="0"/>
              </a:spcAft>
              <a:buSzPts val="1100"/>
              <a:buChar char="-"/>
            </a:pPr>
            <a:r>
              <a:rPr lang="en"/>
              <a:t>What are some interesting things that we discovered?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d25d087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25d087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d25d087d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d25d087d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u="sng"/>
              <a:t>Comments:</a:t>
            </a:r>
            <a:r>
              <a:rPr lang="en"/>
              <a:t> On the entire dataset, we have almost 600 unique diagnosis, from more than 3,000 providers (hospitals), across all 51 states in the USA. From the discharge count, which means visits to the hospitals, we can see that there are more than 7M of these, and the average charged price across the entire dataset is around $61k.</a:t>
            </a:r>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d25d087d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25d087d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t>Comments</a:t>
            </a:r>
            <a:r>
              <a:rPr lang="en"/>
              <a:t>: For the TN dataset, we have 88 unique providers for 367 different types of diagnosis/ procedure in 8 unique regions in TN (like: Memphis, Knoxville, Nashville and so on).</a:t>
            </a:r>
            <a:endParaRPr/>
          </a:p>
          <a:p>
            <a:pPr indent="0" lvl="0" marL="0" rtl="0" algn="l">
              <a:lnSpc>
                <a:spcPct val="115000"/>
              </a:lnSpc>
              <a:spcBef>
                <a:spcPts val="0"/>
              </a:spcBef>
              <a:spcAft>
                <a:spcPts val="0"/>
              </a:spcAft>
              <a:buNone/>
            </a:pPr>
            <a:r>
              <a:rPr lang="en"/>
              <a:t>Total number of hospital visits is 194,421 and the average price charged for a diagnosis based on the TN dataset is around $54k.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Nashville has almost half of the number of the providers (hospitals) in whole TN, across different zip codes.</a:t>
            </a:r>
            <a:endParaRPr/>
          </a:p>
          <a:p>
            <a:pPr indent="0" lvl="0" marL="0" rtl="0" algn="l">
              <a:lnSpc>
                <a:spcPct val="115000"/>
              </a:lnSpc>
              <a:spcBef>
                <a:spcPts val="0"/>
              </a:spcBef>
              <a:spcAft>
                <a:spcPts val="0"/>
              </a:spcAft>
              <a:buNone/>
            </a:pPr>
            <a:r>
              <a:rPr lang="en"/>
              <a:t>Total number of hospital visits in Nashville is about 77k and the average price</a:t>
            </a:r>
            <a:endParaRPr/>
          </a:p>
          <a:p>
            <a:pPr indent="0" lvl="0" marL="0" rtl="0" algn="l">
              <a:lnSpc>
                <a:spcPct val="115000"/>
              </a:lnSpc>
              <a:spcBef>
                <a:spcPts val="0"/>
              </a:spcBef>
              <a:spcAft>
                <a:spcPts val="0"/>
              </a:spcAft>
              <a:buNone/>
            </a:pPr>
            <a:r>
              <a:rPr lang="en"/>
              <a:t>charged by hospitals are almost the same of the TN region: around $54k.</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d25d087d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25d087d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u="sng"/>
              <a:t>Comments:</a:t>
            </a:r>
            <a:r>
              <a:rPr lang="en"/>
              <a:t> New Jersey (NJ), followed by California (CA) and Nevada (NV) are among the states that charged the highest amount for a heart failure diagnosis/ procedure, around $80,000.</a:t>
            </a:r>
            <a:endParaRPr/>
          </a:p>
          <a:p>
            <a:pPr indent="0" lvl="0" marL="0" rtl="0" algn="just">
              <a:lnSpc>
                <a:spcPct val="115000"/>
              </a:lnSpc>
              <a:spcBef>
                <a:spcPts val="1200"/>
              </a:spcBef>
              <a:spcAft>
                <a:spcPts val="0"/>
              </a:spcAft>
              <a:buNone/>
            </a:pPr>
            <a:r>
              <a:rPr lang="en"/>
              <a:t>On the other hand, Maryland (MD) and Vermont (VT) are among the states that charged the lowest price for a heart failure diagnosis/ procedure, less than $20,000.</a:t>
            </a:r>
            <a:endParaRPr/>
          </a:p>
          <a:p>
            <a:pPr indent="0" lvl="0" marL="457200" rtl="0" algn="l">
              <a:lnSpc>
                <a:spcPct val="100000"/>
              </a:lnSpc>
              <a:spcBef>
                <a:spcPts val="1200"/>
              </a:spcBef>
              <a:spcAft>
                <a:spcPts val="0"/>
              </a:spcAft>
              <a:buNone/>
            </a:pPr>
            <a:r>
              <a:t/>
            </a:r>
            <a:endParaRPr sz="115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d25d087d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d25d087d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Char char="-"/>
            </a:pPr>
            <a:r>
              <a:rPr lang="en" u="sng"/>
              <a:t>Comments:</a:t>
            </a:r>
            <a:r>
              <a:rPr lang="en"/>
              <a:t> Given 77 different providers, located in 75 unique zip codes in TN region, Chattanooga and Memphis seems to have the higher prices charged for a Heart Failure diagnosis/ procedure, around $40,000.</a:t>
            </a:r>
            <a:endParaRPr/>
          </a:p>
          <a:p>
            <a:pPr indent="-298450" lvl="0" marL="457200" rtl="0" algn="just">
              <a:lnSpc>
                <a:spcPct val="115000"/>
              </a:lnSpc>
              <a:spcBef>
                <a:spcPts val="0"/>
              </a:spcBef>
              <a:spcAft>
                <a:spcPts val="0"/>
              </a:spcAft>
              <a:buSzPts val="1100"/>
              <a:buChar char="-"/>
            </a:pPr>
            <a:r>
              <a:rPr lang="en"/>
              <a:t>Huntsville, AL is also on this database because, for cardiovascular diagnosis, is common to use the hospital referral region. Depending on how complicated the case is and the specialty needed, it is recommended to cross the state boarders for the best procedure. Huntsville, AL reports the lowest average charges, less than $15,000 followed by Knoxville, TN, of about $28,000.</a:t>
            </a:r>
            <a:endParaRPr/>
          </a:p>
          <a:p>
            <a:pPr indent="-298450" lvl="0" marL="457200" rtl="0" algn="l">
              <a:lnSpc>
                <a:spcPct val="115000"/>
              </a:lnSpc>
              <a:spcBef>
                <a:spcPts val="0"/>
              </a:spcBef>
              <a:spcAft>
                <a:spcPts val="0"/>
              </a:spcAft>
              <a:buSzPts val="1100"/>
              <a:buChar char="-"/>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d25d087d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d25d087d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d25d087d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d25d087d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u="sng"/>
              <a:t>Comments:</a:t>
            </a:r>
            <a:r>
              <a:rPr lang="en"/>
              <a:t> Analyzing 31 unique providers in Nashville (metropolitan area) in 31 unique zip codes, around 3,000 hospital visits, Tristar Centennial Medical Center charged the highest price among all others, about $60,000. On the other hand, Unity Medical Center charged a little more than $10,000. </a:t>
            </a:r>
            <a:endParaRPr/>
          </a:p>
          <a:p>
            <a:pPr indent="0" lvl="0" marL="0" rtl="0" algn="l">
              <a:spcBef>
                <a:spcPts val="1200"/>
              </a:spcBef>
              <a:spcAft>
                <a:spcPts val="0"/>
              </a:spcAft>
              <a:buNone/>
            </a:pPr>
            <a:r>
              <a:rPr lang="en"/>
              <a:t>Tristar centennial medical center charged the highest price among all others analyzed providers in Nashville.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d25d087d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d25d087d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u="sng"/>
              <a:t>Comments:</a:t>
            </a:r>
            <a:r>
              <a:rPr lang="en"/>
              <a:t> The scatter plot above shows a really spread data and we can say that there is a weak positive correlation, of 0.1050, among volume hospital visits and average charged prices of the providers, meaning that the relationship is not too strong, even though they tend to move together to the same direction.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cms.gov/" TargetMode="External"/><Relationship Id="rId4" Type="http://schemas.openxmlformats.org/officeDocument/2006/relationships/hyperlink" Target="https://data.cms.gov/resource/tcsp-6e99.json"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t>Healthcare Price Dispersion</a:t>
            </a:r>
            <a:endParaRPr b="1"/>
          </a:p>
          <a:p>
            <a:pPr indent="0" lvl="0" marL="0" rtl="0" algn="ctr">
              <a:lnSpc>
                <a:spcPct val="115000"/>
              </a:lnSpc>
              <a:spcBef>
                <a:spcPts val="0"/>
              </a:spcBef>
              <a:spcAft>
                <a:spcPts val="0"/>
              </a:spcAft>
              <a:buNone/>
            </a:pPr>
            <a:r>
              <a:rPr b="1" lang="en"/>
              <a:t> in USA </a:t>
            </a:r>
            <a:endParaRPr/>
          </a:p>
        </p:txBody>
      </p:sp>
      <p:sp>
        <p:nvSpPr>
          <p:cNvPr id="60" name="Google Shape;60;p13"/>
          <p:cNvSpPr txBox="1"/>
          <p:nvPr>
            <p:ph idx="1" type="subTitle"/>
          </p:nvPr>
        </p:nvSpPr>
        <p:spPr>
          <a:xfrm>
            <a:off x="671250" y="3365375"/>
            <a:ext cx="7801500" cy="478200"/>
          </a:xfrm>
          <a:prstGeom prst="rect">
            <a:avLst/>
          </a:prstGeom>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solidFill>
                  <a:srgbClr val="FFFFFF"/>
                </a:solidFill>
              </a:rPr>
              <a:t>Ben Lamkin, David Johnson, Kabao Xiong and Renata Sant’Anna</a:t>
            </a:r>
            <a:endParaRPr sz="18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00575"/>
            <a:ext cx="8520600" cy="8172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DRUG POISONING diagnosis/procedure across the USA?</a:t>
            </a:r>
            <a:endParaRPr>
              <a:solidFill>
                <a:srgbClr val="FFFFFF"/>
              </a:solidFill>
            </a:endParaRPr>
          </a:p>
        </p:txBody>
      </p:sp>
      <p:pic>
        <p:nvPicPr>
          <p:cNvPr id="143" name="Google Shape;143;p22"/>
          <p:cNvPicPr preferRelativeResize="0"/>
          <p:nvPr/>
        </p:nvPicPr>
        <p:blipFill>
          <a:blip r:embed="rId3">
            <a:alphaModFix/>
          </a:blip>
          <a:stretch>
            <a:fillRect/>
          </a:stretch>
        </p:blipFill>
        <p:spPr>
          <a:xfrm>
            <a:off x="544418" y="1277512"/>
            <a:ext cx="8055156" cy="948737"/>
          </a:xfrm>
          <a:prstGeom prst="rect">
            <a:avLst/>
          </a:prstGeom>
          <a:noFill/>
          <a:ln>
            <a:noFill/>
          </a:ln>
        </p:spPr>
      </p:pic>
      <p:pic>
        <p:nvPicPr>
          <p:cNvPr id="144" name="Google Shape;144;p22"/>
          <p:cNvPicPr preferRelativeResize="0"/>
          <p:nvPr/>
        </p:nvPicPr>
        <p:blipFill>
          <a:blip r:embed="rId4">
            <a:alphaModFix/>
          </a:blip>
          <a:stretch>
            <a:fillRect/>
          </a:stretch>
        </p:blipFill>
        <p:spPr>
          <a:xfrm>
            <a:off x="505038" y="2642025"/>
            <a:ext cx="8133926" cy="2206950"/>
          </a:xfrm>
          <a:prstGeom prst="rect">
            <a:avLst/>
          </a:prstGeom>
          <a:noFill/>
          <a:ln>
            <a:noFill/>
          </a:ln>
        </p:spPr>
      </p:pic>
      <p:sp>
        <p:nvSpPr>
          <p:cNvPr id="145" name="Google Shape;145;p22"/>
          <p:cNvSpPr/>
          <p:nvPr/>
        </p:nvSpPr>
        <p:spPr>
          <a:xfrm>
            <a:off x="1822775" y="28594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5761725" y="277920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3910850" y="385115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285300" y="1736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DRUG POISONING diagnosis/procedure in Tennessee?</a:t>
            </a:r>
            <a:endParaRPr sz="3600"/>
          </a:p>
        </p:txBody>
      </p:sp>
      <p:pic>
        <p:nvPicPr>
          <p:cNvPr id="153" name="Google Shape;153;p23"/>
          <p:cNvPicPr preferRelativeResize="0"/>
          <p:nvPr/>
        </p:nvPicPr>
        <p:blipFill>
          <a:blip r:embed="rId3">
            <a:alphaModFix/>
          </a:blip>
          <a:stretch>
            <a:fillRect/>
          </a:stretch>
        </p:blipFill>
        <p:spPr>
          <a:xfrm>
            <a:off x="918100" y="926175"/>
            <a:ext cx="7307800" cy="798000"/>
          </a:xfrm>
          <a:prstGeom prst="rect">
            <a:avLst/>
          </a:prstGeom>
          <a:noFill/>
          <a:ln>
            <a:noFill/>
          </a:ln>
        </p:spPr>
      </p:pic>
      <p:pic>
        <p:nvPicPr>
          <p:cNvPr id="154" name="Google Shape;154;p23"/>
          <p:cNvPicPr preferRelativeResize="0"/>
          <p:nvPr/>
        </p:nvPicPr>
        <p:blipFill>
          <a:blip r:embed="rId4">
            <a:alphaModFix/>
          </a:blip>
          <a:stretch>
            <a:fillRect/>
          </a:stretch>
        </p:blipFill>
        <p:spPr>
          <a:xfrm>
            <a:off x="2349962" y="1787725"/>
            <a:ext cx="4113475" cy="3239475"/>
          </a:xfrm>
          <a:prstGeom prst="rect">
            <a:avLst/>
          </a:prstGeom>
          <a:noFill/>
          <a:ln>
            <a:noFill/>
          </a:ln>
        </p:spPr>
      </p:pic>
      <p:sp>
        <p:nvSpPr>
          <p:cNvPr id="155" name="Google Shape;155;p23"/>
          <p:cNvSpPr/>
          <p:nvPr/>
        </p:nvSpPr>
        <p:spPr>
          <a:xfrm>
            <a:off x="3515725" y="21357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5076775" y="21357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626550" y="276560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21240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DRUG POISONING diagnosis/procedure in Nashville - TN?</a:t>
            </a:r>
            <a:endParaRPr/>
          </a:p>
        </p:txBody>
      </p:sp>
      <p:pic>
        <p:nvPicPr>
          <p:cNvPr id="163" name="Google Shape;163;p24"/>
          <p:cNvPicPr preferRelativeResize="0"/>
          <p:nvPr/>
        </p:nvPicPr>
        <p:blipFill>
          <a:blip r:embed="rId3">
            <a:alphaModFix/>
          </a:blip>
          <a:stretch>
            <a:fillRect/>
          </a:stretch>
        </p:blipFill>
        <p:spPr>
          <a:xfrm>
            <a:off x="762475" y="1142550"/>
            <a:ext cx="7819651" cy="91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15477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latin typeface="Arial"/>
                <a:ea typeface="Arial"/>
                <a:cs typeface="Arial"/>
                <a:sym typeface="Arial"/>
              </a:rPr>
              <a:t>Are there differences in average prices for a DRUG POISONING diagnosis/procedure in Nashville - TN?</a:t>
            </a:r>
            <a:endParaRPr/>
          </a:p>
          <a:p>
            <a:pPr indent="0" lvl="0" marL="0" rtl="0" algn="l">
              <a:spcBef>
                <a:spcPts val="1600"/>
              </a:spcBef>
              <a:spcAft>
                <a:spcPts val="0"/>
              </a:spcAft>
              <a:buNone/>
            </a:pPr>
            <a:r>
              <a:t/>
            </a:r>
            <a:endParaRPr/>
          </a:p>
        </p:txBody>
      </p:sp>
      <p:pic>
        <p:nvPicPr>
          <p:cNvPr id="169" name="Google Shape;169;p25"/>
          <p:cNvPicPr preferRelativeResize="0"/>
          <p:nvPr/>
        </p:nvPicPr>
        <p:blipFill>
          <a:blip r:embed="rId3">
            <a:alphaModFix/>
          </a:blip>
          <a:stretch>
            <a:fillRect/>
          </a:stretch>
        </p:blipFill>
        <p:spPr>
          <a:xfrm>
            <a:off x="2668575" y="886600"/>
            <a:ext cx="3806825" cy="4069650"/>
          </a:xfrm>
          <a:prstGeom prst="rect">
            <a:avLst/>
          </a:prstGeom>
          <a:noFill/>
          <a:ln>
            <a:noFill/>
          </a:ln>
        </p:spPr>
      </p:pic>
      <p:sp>
        <p:nvSpPr>
          <p:cNvPr id="170" name="Google Shape;170;p25"/>
          <p:cNvSpPr txBox="1"/>
          <p:nvPr/>
        </p:nvSpPr>
        <p:spPr>
          <a:xfrm>
            <a:off x="-142175" y="1071750"/>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chemeClr val="dk1"/>
                </a:solidFill>
              </a:rPr>
              <a:t>DRUG POISONING </a:t>
            </a:r>
            <a:endParaRPr sz="3000">
              <a:solidFill>
                <a:schemeClr val="dk1"/>
              </a:solidFill>
            </a:endParaRPr>
          </a:p>
          <a:p>
            <a:pPr indent="0" lvl="0" marL="0" rtl="0" algn="ctr">
              <a:spcBef>
                <a:spcPts val="1600"/>
              </a:spcBef>
              <a:spcAft>
                <a:spcPts val="0"/>
              </a:spcAft>
              <a:buNone/>
            </a:pPr>
            <a:r>
              <a:rPr lang="en" sz="3000">
                <a:solidFill>
                  <a:schemeClr val="dk1"/>
                </a:solidFill>
              </a:rPr>
              <a:t> (Nashville)</a:t>
            </a:r>
            <a:endParaRPr/>
          </a:p>
        </p:txBody>
      </p:sp>
      <p:sp>
        <p:nvSpPr>
          <p:cNvPr id="171" name="Google Shape;171;p25"/>
          <p:cNvSpPr/>
          <p:nvPr/>
        </p:nvSpPr>
        <p:spPr>
          <a:xfrm>
            <a:off x="4412388" y="208065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3851725" y="12052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2244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Arial"/>
                <a:ea typeface="Arial"/>
                <a:cs typeface="Arial"/>
                <a:sym typeface="Arial"/>
              </a:rPr>
              <a:t>Is there a correlation between the VOLUME OF HOSPITAL VISITS vs HOSPITAL AVERAGE CHARGED PRICES for DRUG POISONING diagnosis/ procedure?</a:t>
            </a:r>
            <a:endParaRPr/>
          </a:p>
          <a:p>
            <a:pPr indent="0" lvl="0" marL="0" rtl="0" algn="l">
              <a:spcBef>
                <a:spcPts val="800"/>
              </a:spcBef>
              <a:spcAft>
                <a:spcPts val="0"/>
              </a:spcAft>
              <a:buNone/>
            </a:pPr>
            <a:r>
              <a:t/>
            </a:r>
            <a:endParaRPr/>
          </a:p>
        </p:txBody>
      </p:sp>
      <p:pic>
        <p:nvPicPr>
          <p:cNvPr id="178" name="Google Shape;178;p26"/>
          <p:cNvPicPr preferRelativeResize="0"/>
          <p:nvPr/>
        </p:nvPicPr>
        <p:blipFill>
          <a:blip r:embed="rId3">
            <a:alphaModFix/>
          </a:blip>
          <a:stretch>
            <a:fillRect/>
          </a:stretch>
        </p:blipFill>
        <p:spPr>
          <a:xfrm>
            <a:off x="2155525" y="1143375"/>
            <a:ext cx="4474149" cy="2982775"/>
          </a:xfrm>
          <a:prstGeom prst="rect">
            <a:avLst/>
          </a:prstGeom>
          <a:noFill/>
          <a:ln>
            <a:noFill/>
          </a:ln>
        </p:spPr>
      </p:pic>
      <p:sp>
        <p:nvSpPr>
          <p:cNvPr id="179" name="Google Shape;179;p26"/>
          <p:cNvSpPr txBox="1"/>
          <p:nvPr>
            <p:ph type="title"/>
          </p:nvPr>
        </p:nvSpPr>
        <p:spPr>
          <a:xfrm>
            <a:off x="460375" y="4178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800"/>
              <a:t>Correlation</a:t>
            </a:r>
            <a:r>
              <a:rPr lang="en" sz="1800"/>
              <a:t> = -0.011 (weak negative correlation)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176825"/>
            <a:ext cx="8520600" cy="1163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ALCOHOL/DRUG ABUSE OR DEPENDENCE diagnosis/procedure across the USA?</a:t>
            </a:r>
            <a:endParaRPr/>
          </a:p>
        </p:txBody>
      </p:sp>
      <p:pic>
        <p:nvPicPr>
          <p:cNvPr id="185" name="Google Shape;185;p27"/>
          <p:cNvPicPr preferRelativeResize="0"/>
          <p:nvPr/>
        </p:nvPicPr>
        <p:blipFill>
          <a:blip r:embed="rId3">
            <a:alphaModFix/>
          </a:blip>
          <a:stretch>
            <a:fillRect/>
          </a:stretch>
        </p:blipFill>
        <p:spPr>
          <a:xfrm>
            <a:off x="569725" y="1153500"/>
            <a:ext cx="7875351" cy="832800"/>
          </a:xfrm>
          <a:prstGeom prst="rect">
            <a:avLst/>
          </a:prstGeom>
          <a:noFill/>
          <a:ln>
            <a:noFill/>
          </a:ln>
        </p:spPr>
      </p:pic>
      <p:pic>
        <p:nvPicPr>
          <p:cNvPr id="186" name="Google Shape;186;p27"/>
          <p:cNvPicPr preferRelativeResize="0"/>
          <p:nvPr/>
        </p:nvPicPr>
        <p:blipFill>
          <a:blip r:embed="rId4">
            <a:alphaModFix/>
          </a:blip>
          <a:stretch>
            <a:fillRect/>
          </a:stretch>
        </p:blipFill>
        <p:spPr>
          <a:xfrm>
            <a:off x="460263" y="2351200"/>
            <a:ext cx="8223474" cy="2281025"/>
          </a:xfrm>
          <a:prstGeom prst="rect">
            <a:avLst/>
          </a:prstGeom>
          <a:noFill/>
          <a:ln>
            <a:noFill/>
          </a:ln>
        </p:spPr>
      </p:pic>
      <p:sp>
        <p:nvSpPr>
          <p:cNvPr id="187" name="Google Shape;187;p27"/>
          <p:cNvSpPr/>
          <p:nvPr/>
        </p:nvSpPr>
        <p:spPr>
          <a:xfrm>
            <a:off x="1732275" y="26397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3869588" y="373485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58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Are there differences in average prices for a ALCOHOL/DRUG ABUSE OR DEPENDENCE  diagnosis/procedure in Tennessee?</a:t>
            </a:r>
            <a:endParaRPr/>
          </a:p>
        </p:txBody>
      </p:sp>
      <p:pic>
        <p:nvPicPr>
          <p:cNvPr id="194" name="Google Shape;194;p28"/>
          <p:cNvPicPr preferRelativeResize="0"/>
          <p:nvPr/>
        </p:nvPicPr>
        <p:blipFill>
          <a:blip r:embed="rId3">
            <a:alphaModFix/>
          </a:blip>
          <a:stretch>
            <a:fillRect/>
          </a:stretch>
        </p:blipFill>
        <p:spPr>
          <a:xfrm>
            <a:off x="710924" y="729724"/>
            <a:ext cx="7576624" cy="795225"/>
          </a:xfrm>
          <a:prstGeom prst="rect">
            <a:avLst/>
          </a:prstGeom>
          <a:noFill/>
          <a:ln>
            <a:noFill/>
          </a:ln>
        </p:spPr>
      </p:pic>
      <p:pic>
        <p:nvPicPr>
          <p:cNvPr id="195" name="Google Shape;195;p28"/>
          <p:cNvPicPr preferRelativeResize="0"/>
          <p:nvPr/>
        </p:nvPicPr>
        <p:blipFill>
          <a:blip r:embed="rId4">
            <a:alphaModFix/>
          </a:blip>
          <a:stretch>
            <a:fillRect/>
          </a:stretch>
        </p:blipFill>
        <p:spPr>
          <a:xfrm>
            <a:off x="2129907" y="1623425"/>
            <a:ext cx="4446069" cy="3349250"/>
          </a:xfrm>
          <a:prstGeom prst="rect">
            <a:avLst/>
          </a:prstGeom>
          <a:noFill/>
          <a:ln>
            <a:noFill/>
          </a:ln>
        </p:spPr>
      </p:pic>
      <p:sp>
        <p:nvSpPr>
          <p:cNvPr id="196" name="Google Shape;196;p28"/>
          <p:cNvSpPr/>
          <p:nvPr/>
        </p:nvSpPr>
        <p:spPr>
          <a:xfrm>
            <a:off x="4193325" y="242985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768725" y="4019175"/>
            <a:ext cx="1008000" cy="84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81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Are there differences in average prices for a ALCOHOL/DRUG ABUSE OR DEPENDENCE  diagnosis/procedure in Nashville?</a:t>
            </a:r>
            <a:endParaRPr/>
          </a:p>
          <a:p>
            <a:pPr indent="0" lvl="0" marL="0" rtl="0" algn="l">
              <a:spcBef>
                <a:spcPts val="0"/>
              </a:spcBef>
              <a:spcAft>
                <a:spcPts val="0"/>
              </a:spcAft>
              <a:buNone/>
            </a:pPr>
            <a:r>
              <a:t/>
            </a:r>
            <a:endParaRPr/>
          </a:p>
        </p:txBody>
      </p:sp>
      <p:pic>
        <p:nvPicPr>
          <p:cNvPr id="203" name="Google Shape;203;p29"/>
          <p:cNvPicPr preferRelativeResize="0"/>
          <p:nvPr/>
        </p:nvPicPr>
        <p:blipFill>
          <a:blip r:embed="rId3">
            <a:alphaModFix/>
          </a:blip>
          <a:stretch>
            <a:fillRect/>
          </a:stretch>
        </p:blipFill>
        <p:spPr>
          <a:xfrm>
            <a:off x="452438" y="2138363"/>
            <a:ext cx="8239125" cy="86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0"/>
          <p:cNvPicPr preferRelativeResize="0"/>
          <p:nvPr/>
        </p:nvPicPr>
        <p:blipFill>
          <a:blip r:embed="rId3">
            <a:alphaModFix/>
          </a:blip>
          <a:stretch>
            <a:fillRect/>
          </a:stretch>
        </p:blipFill>
        <p:spPr>
          <a:xfrm>
            <a:off x="3834750" y="152400"/>
            <a:ext cx="4288450" cy="4838700"/>
          </a:xfrm>
          <a:prstGeom prst="rect">
            <a:avLst/>
          </a:prstGeom>
          <a:noFill/>
          <a:ln>
            <a:noFill/>
          </a:ln>
        </p:spPr>
      </p:pic>
      <p:sp>
        <p:nvSpPr>
          <p:cNvPr id="209" name="Google Shape;209;p30"/>
          <p:cNvSpPr txBox="1"/>
          <p:nvPr/>
        </p:nvSpPr>
        <p:spPr>
          <a:xfrm>
            <a:off x="0" y="413525"/>
            <a:ext cx="3476400" cy="3120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solidFill>
                  <a:schemeClr val="dk1"/>
                </a:solidFill>
              </a:rPr>
              <a:t>Are there differences in average prices for a </a:t>
            </a:r>
            <a:r>
              <a:rPr lang="en" sz="1800">
                <a:solidFill>
                  <a:schemeClr val="dk1"/>
                </a:solidFill>
              </a:rPr>
              <a:t>ALCOHOL/DRUG ABUSE OR DEPENDENCE </a:t>
            </a:r>
            <a:r>
              <a:rPr lang="en" sz="1800">
                <a:solidFill>
                  <a:schemeClr val="dk1"/>
                </a:solidFill>
              </a:rPr>
              <a:t> diagnosis/procedure in Nashville - TN?</a:t>
            </a:r>
            <a:endParaRPr/>
          </a:p>
        </p:txBody>
      </p:sp>
      <p:sp>
        <p:nvSpPr>
          <p:cNvPr id="210" name="Google Shape;210;p30"/>
          <p:cNvSpPr/>
          <p:nvPr/>
        </p:nvSpPr>
        <p:spPr>
          <a:xfrm>
            <a:off x="7353950" y="559075"/>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5278875" y="118920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6400550" y="1083150"/>
            <a:ext cx="319200" cy="2838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1878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Arial"/>
                <a:ea typeface="Arial"/>
                <a:cs typeface="Arial"/>
                <a:sym typeface="Arial"/>
              </a:rPr>
              <a:t>Is there a correlation between the VOLUME OF HOSPITAL VISITS vs HOSPITAL AVERAGE CHARGED PRICES for ALCOHOL/DRUG ABUSE OR DEPENDENCE diagnosis/ procedure?</a:t>
            </a:r>
            <a:endParaRPr/>
          </a:p>
          <a:p>
            <a:pPr indent="0" lvl="0" marL="0" rtl="0" algn="l">
              <a:spcBef>
                <a:spcPts val="800"/>
              </a:spcBef>
              <a:spcAft>
                <a:spcPts val="0"/>
              </a:spcAft>
              <a:buNone/>
            </a:pPr>
            <a:r>
              <a:t/>
            </a:r>
            <a:endParaRPr/>
          </a:p>
        </p:txBody>
      </p:sp>
      <p:pic>
        <p:nvPicPr>
          <p:cNvPr id="218" name="Google Shape;218;p31"/>
          <p:cNvPicPr preferRelativeResize="0"/>
          <p:nvPr/>
        </p:nvPicPr>
        <p:blipFill>
          <a:blip r:embed="rId3">
            <a:alphaModFix/>
          </a:blip>
          <a:stretch>
            <a:fillRect/>
          </a:stretch>
        </p:blipFill>
        <p:spPr>
          <a:xfrm>
            <a:off x="1767625" y="1245950"/>
            <a:ext cx="5608751" cy="3003775"/>
          </a:xfrm>
          <a:prstGeom prst="rect">
            <a:avLst/>
          </a:prstGeom>
          <a:noFill/>
          <a:ln>
            <a:noFill/>
          </a:ln>
        </p:spPr>
      </p:pic>
      <p:sp>
        <p:nvSpPr>
          <p:cNvPr id="219" name="Google Shape;219;p31"/>
          <p:cNvSpPr txBox="1"/>
          <p:nvPr/>
        </p:nvSpPr>
        <p:spPr>
          <a:xfrm>
            <a:off x="1405750" y="4397700"/>
            <a:ext cx="6777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800">
                <a:solidFill>
                  <a:schemeClr val="dk1"/>
                </a:solidFill>
                <a:latin typeface="Oswald"/>
                <a:ea typeface="Oswald"/>
                <a:cs typeface="Oswald"/>
                <a:sym typeface="Oswald"/>
              </a:rPr>
              <a:t>Correlation</a:t>
            </a:r>
            <a:r>
              <a:rPr lang="en" sz="1800">
                <a:solidFill>
                  <a:schemeClr val="dk1"/>
                </a:solidFill>
                <a:latin typeface="Oswald"/>
                <a:ea typeface="Oswald"/>
                <a:cs typeface="Oswald"/>
                <a:sym typeface="Oswald"/>
              </a:rPr>
              <a:t> = -0.01666 ( slightly negative)</a:t>
            </a:r>
            <a:endParaRPr sz="18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52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Motivation</a:t>
            </a:r>
            <a:endParaRPr sz="4800"/>
          </a:p>
        </p:txBody>
      </p:sp>
      <p:sp>
        <p:nvSpPr>
          <p:cNvPr id="66" name="Google Shape;66;p14"/>
          <p:cNvSpPr txBox="1"/>
          <p:nvPr>
            <p:ph idx="1" type="body"/>
          </p:nvPr>
        </p:nvSpPr>
        <p:spPr>
          <a:xfrm>
            <a:off x="367750" y="1296700"/>
            <a:ext cx="8520600" cy="2207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chemeClr val="dk1"/>
                </a:solidFill>
              </a:rPr>
              <a:t>Are there differences in diagnosis/procedure average prices:</a:t>
            </a:r>
            <a:endParaRPr>
              <a:solidFill>
                <a:schemeClr val="dk1"/>
              </a:solidFill>
            </a:endParaRPr>
          </a:p>
          <a:p>
            <a:pPr indent="-342900" lvl="1" marL="914400" rtl="0" algn="l">
              <a:spcBef>
                <a:spcPts val="0"/>
              </a:spcBef>
              <a:spcAft>
                <a:spcPts val="0"/>
              </a:spcAft>
              <a:buClr>
                <a:srgbClr val="FFFFFF"/>
              </a:buClr>
              <a:buSzPts val="1800"/>
              <a:buFont typeface="Calibri"/>
              <a:buChar char="○"/>
            </a:pPr>
            <a:r>
              <a:rPr lang="en" sz="1800">
                <a:solidFill>
                  <a:schemeClr val="dk1"/>
                </a:solidFill>
                <a:latin typeface="Calibri"/>
                <a:ea typeface="Calibri"/>
                <a:cs typeface="Calibri"/>
                <a:sym typeface="Calibri"/>
              </a:rPr>
              <a:t>Between different states in the USA?</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Between different regions in TN?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Between different providers in Nashville?</a:t>
            </a:r>
            <a:endParaRPr sz="1800">
              <a:solidFill>
                <a:schemeClr val="dk1"/>
              </a:solidFill>
              <a:latin typeface="Calibri"/>
              <a:ea typeface="Calibri"/>
              <a:cs typeface="Calibri"/>
              <a:sym typeface="Calibri"/>
            </a:endParaRPr>
          </a:p>
          <a:p>
            <a:pPr indent="0" lvl="0" marL="914400" rtl="0" algn="l">
              <a:spcBef>
                <a:spcPts val="1600"/>
              </a:spcBef>
              <a:spcAft>
                <a:spcPts val="0"/>
              </a:spcAft>
              <a:buNone/>
            </a:pPr>
            <a:r>
              <a:t/>
            </a:r>
            <a:endParaRPr>
              <a:solidFill>
                <a:schemeClr val="dk1"/>
              </a:solidFill>
            </a:endParaRPr>
          </a:p>
          <a:p>
            <a:pPr indent="-342900" lvl="0" marL="457200" rtl="0" algn="l">
              <a:lnSpc>
                <a:spcPct val="150000"/>
              </a:lnSpc>
              <a:spcBef>
                <a:spcPts val="1600"/>
              </a:spcBef>
              <a:spcAft>
                <a:spcPts val="0"/>
              </a:spcAft>
              <a:buClr>
                <a:srgbClr val="FFFFFF"/>
              </a:buClr>
              <a:buSzPts val="1800"/>
              <a:buChar char="➢"/>
            </a:pPr>
            <a:r>
              <a:rPr lang="en">
                <a:solidFill>
                  <a:schemeClr val="dk1"/>
                </a:solidFill>
              </a:rPr>
              <a:t>Is there a correlation between volume (discharge of patients) and price?</a:t>
            </a:r>
            <a:endParaRPr/>
          </a:p>
          <a:p>
            <a:pPr indent="0" lvl="0" marL="457200" rtl="0" algn="l">
              <a:spcBef>
                <a:spcPts val="1600"/>
              </a:spcBef>
              <a:spcAft>
                <a:spcPts val="0"/>
              </a:spcAft>
              <a:buNone/>
            </a:pPr>
            <a:r>
              <a:rPr lang="en"/>
              <a:t> </a:t>
            </a:r>
            <a:endParaRPr i="1"/>
          </a:p>
          <a:p>
            <a:pPr indent="0" lvl="0" marL="0" rtl="0" algn="l">
              <a:spcBef>
                <a:spcPts val="1600"/>
              </a:spcBef>
              <a:spcAft>
                <a:spcPts val="0"/>
              </a:spcAft>
              <a:buNone/>
            </a:pPr>
            <a:r>
              <a:rPr lang="en">
                <a:solidFill>
                  <a:schemeClr val="dk1"/>
                </a:solidFill>
              </a:rPr>
              <a:t>Outcomes: Heart failure, Drug poisoning and Alcohol/ Drug abuse or dependence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25" name="Google Shape;225;p32"/>
          <p:cNvSpPr txBox="1"/>
          <p:nvPr/>
        </p:nvSpPr>
        <p:spPr>
          <a:xfrm>
            <a:off x="1322250" y="1234025"/>
            <a:ext cx="6499500" cy="340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Are there going to be differences in diagnosis/treatment prices by region?</a:t>
            </a:r>
            <a:endParaRPr sz="1800">
              <a:solidFill>
                <a:srgbClr val="FFFFFF"/>
              </a:solidFill>
              <a:latin typeface="Average"/>
              <a:ea typeface="Average"/>
              <a:cs typeface="Average"/>
              <a:sym typeface="Average"/>
            </a:endParaRPr>
          </a:p>
          <a:p>
            <a:pPr indent="0" lvl="0" marL="1371600" rtl="0" algn="l">
              <a:lnSpc>
                <a:spcPct val="115000"/>
              </a:lnSpc>
              <a:spcBef>
                <a:spcPts val="1600"/>
              </a:spcBef>
              <a:spcAft>
                <a:spcPts val="0"/>
              </a:spcAft>
              <a:buNone/>
            </a:pPr>
            <a:r>
              <a:t/>
            </a:r>
            <a:endParaRPr sz="1800">
              <a:solidFill>
                <a:srgbClr val="FFFFFF"/>
              </a:solidFill>
              <a:latin typeface="Average"/>
              <a:ea typeface="Average"/>
              <a:cs typeface="Average"/>
              <a:sym typeface="Average"/>
            </a:endParaRPr>
          </a:p>
          <a:p>
            <a:pPr indent="-342900" lvl="0" marL="457200" rtl="0" algn="l">
              <a:lnSpc>
                <a:spcPct val="115000"/>
              </a:lnSpc>
              <a:spcBef>
                <a:spcPts val="160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Are there going to be differences in diagnosis/treatment prices within the State of TN?</a:t>
            </a:r>
            <a:endParaRPr sz="1800">
              <a:solidFill>
                <a:srgbClr val="FFFFFF"/>
              </a:solidFill>
              <a:latin typeface="Average"/>
              <a:ea typeface="Average"/>
              <a:cs typeface="Average"/>
              <a:sym typeface="Average"/>
            </a:endParaRPr>
          </a:p>
          <a:p>
            <a:pPr indent="0" lvl="0" marL="1371600" rtl="0" algn="l">
              <a:lnSpc>
                <a:spcPct val="115000"/>
              </a:lnSpc>
              <a:spcBef>
                <a:spcPts val="1600"/>
              </a:spcBef>
              <a:spcAft>
                <a:spcPts val="0"/>
              </a:spcAft>
              <a:buNone/>
            </a:pPr>
            <a:r>
              <a:t/>
            </a:r>
            <a:endParaRPr sz="1800">
              <a:solidFill>
                <a:srgbClr val="FFFFFF"/>
              </a:solidFill>
              <a:latin typeface="Average"/>
              <a:ea typeface="Average"/>
              <a:cs typeface="Average"/>
              <a:sym typeface="Average"/>
            </a:endParaRPr>
          </a:p>
          <a:p>
            <a:pPr indent="-342900" lvl="0" marL="457200" rtl="0" algn="l">
              <a:lnSpc>
                <a:spcPct val="115000"/>
              </a:lnSpc>
              <a:spcBef>
                <a:spcPts val="160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Is there a correlation between volume (discharge of patients) and price?</a:t>
            </a:r>
            <a:endParaRPr sz="1800">
              <a:solidFill>
                <a:srgbClr val="FFFF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rot="695331">
            <a:off x="2566815" y="3604841"/>
            <a:ext cx="6236332" cy="471332"/>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Any Questions? </a:t>
            </a:r>
            <a:endParaRPr sz="6000"/>
          </a:p>
        </p:txBody>
      </p:sp>
      <p:sp>
        <p:nvSpPr>
          <p:cNvPr id="231" name="Google Shape;231;p33"/>
          <p:cNvSpPr txBox="1"/>
          <p:nvPr>
            <p:ph type="title"/>
          </p:nvPr>
        </p:nvSpPr>
        <p:spPr>
          <a:xfrm rot="-1203536">
            <a:off x="95743" y="1883361"/>
            <a:ext cx="6236398" cy="471683"/>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Any Questions? </a:t>
            </a:r>
            <a:endParaRPr sz="6000"/>
          </a:p>
        </p:txBody>
      </p:sp>
      <p:sp>
        <p:nvSpPr>
          <p:cNvPr id="232" name="Google Shape;232;p33"/>
          <p:cNvSpPr txBox="1"/>
          <p:nvPr>
            <p:ph type="title"/>
          </p:nvPr>
        </p:nvSpPr>
        <p:spPr>
          <a:xfrm rot="-496">
            <a:off x="638527" y="141066"/>
            <a:ext cx="62364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Dataset </a:t>
            </a:r>
            <a:r>
              <a:rPr lang="en" sz="3600"/>
              <a:t>Summary</a:t>
            </a:r>
            <a:r>
              <a:rPr lang="en" sz="4800"/>
              <a:t> - </a:t>
            </a:r>
            <a:r>
              <a:rPr lang="en"/>
              <a:t>Entire Database</a:t>
            </a:r>
            <a:endParaRPr/>
          </a:p>
        </p:txBody>
      </p:sp>
      <p:sp>
        <p:nvSpPr>
          <p:cNvPr id="72" name="Google Shape;72;p15"/>
          <p:cNvSpPr txBox="1"/>
          <p:nvPr>
            <p:ph idx="1" type="body"/>
          </p:nvPr>
        </p:nvSpPr>
        <p:spPr>
          <a:xfrm>
            <a:off x="425925" y="1287625"/>
            <a:ext cx="8014200" cy="21567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FFFFFF"/>
                </a:solidFill>
              </a:rPr>
              <a:t>Dataset provided by CMS: </a:t>
            </a:r>
            <a:r>
              <a:rPr lang="en" sz="1100" u="sng">
                <a:solidFill>
                  <a:schemeClr val="hlink"/>
                </a:solidFill>
                <a:latin typeface="Arial"/>
                <a:ea typeface="Arial"/>
                <a:cs typeface="Arial"/>
                <a:sym typeface="Arial"/>
                <a:hlinkClick r:id="rId3"/>
              </a:rPr>
              <a:t>Data.CMS.gov | Data</a:t>
            </a:r>
            <a:r>
              <a:rPr lang="en"/>
              <a:t> </a:t>
            </a:r>
            <a:r>
              <a:rPr lang="en">
                <a:solidFill>
                  <a:srgbClr val="FFFFFF"/>
                </a:solidFill>
              </a:rPr>
              <a:t>(public available and updated periodically)</a:t>
            </a:r>
            <a:endParaRPr>
              <a:solidFill>
                <a:srgbClr val="FFFFFF"/>
              </a:solidFill>
            </a:endParaRPr>
          </a:p>
          <a:p>
            <a:pPr indent="457200" lvl="0" marL="0" rtl="0" algn="l">
              <a:spcBef>
                <a:spcPts val="1600"/>
              </a:spcBef>
              <a:spcAft>
                <a:spcPts val="0"/>
              </a:spcAft>
              <a:buNone/>
            </a:pPr>
            <a:r>
              <a:rPr lang="en" sz="1800">
                <a:solidFill>
                  <a:srgbClr val="FFFFFF"/>
                </a:solidFill>
              </a:rPr>
              <a:t>API </a:t>
            </a:r>
            <a:r>
              <a:rPr lang="en">
                <a:solidFill>
                  <a:srgbClr val="FFFFFF"/>
                </a:solidFill>
              </a:rPr>
              <a:t>R</a:t>
            </a:r>
            <a:r>
              <a:rPr lang="en" sz="1800">
                <a:solidFill>
                  <a:srgbClr val="FFFFFF"/>
                </a:solidFill>
              </a:rPr>
              <a:t>oute!</a:t>
            </a:r>
            <a:br>
              <a:rPr lang="en"/>
            </a:br>
            <a:r>
              <a:rPr lang="en"/>
              <a:t>	</a:t>
            </a:r>
            <a:r>
              <a:rPr lang="en"/>
              <a:t>url: </a:t>
            </a:r>
            <a:r>
              <a:rPr lang="en" sz="1100" u="sng">
                <a:solidFill>
                  <a:schemeClr val="hlink"/>
                </a:solidFill>
                <a:latin typeface="Arial"/>
                <a:ea typeface="Arial"/>
                <a:cs typeface="Arial"/>
                <a:sym typeface="Arial"/>
                <a:hlinkClick r:id="rId4"/>
              </a:rPr>
              <a:t>https://https://data.cms.gov/resource/tcsp-6e99.json/resource/tcsp-6e99.json</a:t>
            </a:r>
            <a:endParaRPr/>
          </a:p>
          <a:p>
            <a:pPr indent="-317500" lvl="1" marL="914400" rtl="0" algn="l">
              <a:spcBef>
                <a:spcPts val="1600"/>
              </a:spcBef>
              <a:spcAft>
                <a:spcPts val="0"/>
              </a:spcAft>
              <a:buClr>
                <a:srgbClr val="FFFFFF"/>
              </a:buClr>
              <a:buSzPts val="1400"/>
              <a:buChar char="○"/>
            </a:pPr>
            <a:r>
              <a:rPr lang="en">
                <a:solidFill>
                  <a:srgbClr val="FFFFFF"/>
                </a:solidFill>
              </a:rPr>
              <a:t>196,325 observations</a:t>
            </a:r>
            <a:endParaRPr>
              <a:solidFill>
                <a:srgbClr val="FFFFFF"/>
              </a:solidFill>
            </a:endParaRPr>
          </a:p>
          <a:p>
            <a:pPr indent="0" lvl="0" marL="914400" rtl="0" algn="l">
              <a:spcBef>
                <a:spcPts val="1600"/>
              </a:spcBef>
              <a:spcAft>
                <a:spcPts val="0"/>
              </a:spcAft>
              <a:buNone/>
            </a:pPr>
            <a:r>
              <a:t/>
            </a:r>
            <a:endParaRPr sz="1050">
              <a:solidFill>
                <a:srgbClr val="FFFFFF"/>
              </a:solidFill>
              <a:highlight>
                <a:srgbClr val="FFFFFF"/>
              </a:highlight>
              <a:latin typeface="Roboto"/>
              <a:ea typeface="Roboto"/>
              <a:cs typeface="Roboto"/>
              <a:sym typeface="Roboto"/>
            </a:endParaRPr>
          </a:p>
          <a:p>
            <a:pPr indent="0" lvl="0" marL="914400" rtl="0" algn="l">
              <a:spcBef>
                <a:spcPts val="1600"/>
              </a:spcBef>
              <a:spcAft>
                <a:spcPts val="0"/>
              </a:spcAft>
              <a:buNone/>
            </a:pPr>
            <a:r>
              <a:t/>
            </a:r>
            <a:endParaRPr sz="1050">
              <a:solidFill>
                <a:srgbClr val="545454"/>
              </a:solidFill>
              <a:highlight>
                <a:srgbClr val="FFFFFF"/>
              </a:highlight>
              <a:latin typeface="Roboto"/>
              <a:ea typeface="Roboto"/>
              <a:cs typeface="Roboto"/>
              <a:sym typeface="Roboto"/>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73" name="Google Shape;73;p15"/>
          <p:cNvPicPr preferRelativeResize="0"/>
          <p:nvPr/>
        </p:nvPicPr>
        <p:blipFill>
          <a:blip r:embed="rId5">
            <a:alphaModFix/>
          </a:blip>
          <a:stretch>
            <a:fillRect/>
          </a:stretch>
        </p:blipFill>
        <p:spPr>
          <a:xfrm>
            <a:off x="1063250" y="3534025"/>
            <a:ext cx="6373399" cy="1025250"/>
          </a:xfrm>
          <a:prstGeom prst="rect">
            <a:avLst/>
          </a:prstGeom>
          <a:noFill/>
          <a:ln>
            <a:noFill/>
          </a:ln>
        </p:spPr>
      </p:pic>
      <p:sp>
        <p:nvSpPr>
          <p:cNvPr id="74" name="Google Shape;74;p15"/>
          <p:cNvSpPr/>
          <p:nvPr/>
        </p:nvSpPr>
        <p:spPr>
          <a:xfrm>
            <a:off x="1159700" y="3623400"/>
            <a:ext cx="558300" cy="89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210000" y="3579600"/>
            <a:ext cx="631500" cy="93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481900" y="3579600"/>
            <a:ext cx="631500" cy="93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Tennessee Data</a:t>
            </a:r>
            <a:endParaRPr sz="4800"/>
          </a:p>
        </p:txBody>
      </p:sp>
      <p:pic>
        <p:nvPicPr>
          <p:cNvPr id="82" name="Google Shape;82;p16"/>
          <p:cNvPicPr preferRelativeResize="0"/>
          <p:nvPr/>
        </p:nvPicPr>
        <p:blipFill>
          <a:blip r:embed="rId3">
            <a:alphaModFix/>
          </a:blip>
          <a:stretch>
            <a:fillRect/>
          </a:stretch>
        </p:blipFill>
        <p:spPr>
          <a:xfrm>
            <a:off x="152400" y="1407875"/>
            <a:ext cx="8839199" cy="557427"/>
          </a:xfrm>
          <a:prstGeom prst="rect">
            <a:avLst/>
          </a:prstGeom>
          <a:noFill/>
          <a:ln>
            <a:noFill/>
          </a:ln>
        </p:spPr>
      </p:pic>
      <p:sp>
        <p:nvSpPr>
          <p:cNvPr id="83" name="Google Shape;83;p16"/>
          <p:cNvSpPr txBox="1"/>
          <p:nvPr/>
        </p:nvSpPr>
        <p:spPr>
          <a:xfrm>
            <a:off x="5473500" y="2528325"/>
            <a:ext cx="33588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Oswald"/>
                <a:ea typeface="Oswald"/>
                <a:cs typeface="Oswald"/>
                <a:sym typeface="Oswald"/>
              </a:rPr>
              <a:t>Nashville Data</a:t>
            </a:r>
            <a:endParaRPr sz="4800">
              <a:solidFill>
                <a:srgbClr val="FFFFFF"/>
              </a:solidFill>
              <a:latin typeface="Oswald"/>
              <a:ea typeface="Oswald"/>
              <a:cs typeface="Oswald"/>
              <a:sym typeface="Oswald"/>
            </a:endParaRPr>
          </a:p>
        </p:txBody>
      </p:sp>
      <p:pic>
        <p:nvPicPr>
          <p:cNvPr id="84" name="Google Shape;84;p16"/>
          <p:cNvPicPr preferRelativeResize="0"/>
          <p:nvPr/>
        </p:nvPicPr>
        <p:blipFill>
          <a:blip r:embed="rId4">
            <a:alphaModFix/>
          </a:blip>
          <a:stretch>
            <a:fillRect/>
          </a:stretch>
        </p:blipFill>
        <p:spPr>
          <a:xfrm>
            <a:off x="152400" y="3513075"/>
            <a:ext cx="8839199" cy="631998"/>
          </a:xfrm>
          <a:prstGeom prst="rect">
            <a:avLst/>
          </a:prstGeom>
          <a:noFill/>
          <a:ln>
            <a:noFill/>
          </a:ln>
        </p:spPr>
      </p:pic>
      <p:sp>
        <p:nvSpPr>
          <p:cNvPr id="85" name="Google Shape;85;p16"/>
          <p:cNvSpPr/>
          <p:nvPr/>
        </p:nvSpPr>
        <p:spPr>
          <a:xfrm>
            <a:off x="666325" y="2376375"/>
            <a:ext cx="7808700" cy="53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408650" y="1177726"/>
            <a:ext cx="1098600" cy="906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524800" y="3231200"/>
            <a:ext cx="1279500" cy="1040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897950" y="1157325"/>
            <a:ext cx="1403400" cy="906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4251800" y="3307400"/>
            <a:ext cx="1594500" cy="906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6301350" y="1157325"/>
            <a:ext cx="1026300" cy="906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5877450" y="3307400"/>
            <a:ext cx="1098600" cy="906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679013" y="2466075"/>
            <a:ext cx="7785974" cy="2363861"/>
          </a:xfrm>
          <a:prstGeom prst="rect">
            <a:avLst/>
          </a:prstGeom>
          <a:noFill/>
          <a:ln>
            <a:noFill/>
          </a:ln>
        </p:spPr>
      </p:pic>
      <p:sp>
        <p:nvSpPr>
          <p:cNvPr id="97" name="Google Shape;97;p17"/>
          <p:cNvSpPr txBox="1"/>
          <p:nvPr>
            <p:ph type="title"/>
          </p:nvPr>
        </p:nvSpPr>
        <p:spPr>
          <a:xfrm>
            <a:off x="311713" y="2443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HEART FAILURE diagnosis/procedure across the USA?</a:t>
            </a:r>
            <a:endParaRPr sz="3600">
              <a:latin typeface="Arial"/>
              <a:ea typeface="Arial"/>
              <a:cs typeface="Arial"/>
              <a:sym typeface="Arial"/>
            </a:endParaRPr>
          </a:p>
        </p:txBody>
      </p:sp>
      <p:pic>
        <p:nvPicPr>
          <p:cNvPr id="98" name="Google Shape;98;p17"/>
          <p:cNvPicPr preferRelativeResize="0"/>
          <p:nvPr/>
        </p:nvPicPr>
        <p:blipFill>
          <a:blip r:embed="rId4">
            <a:alphaModFix/>
          </a:blip>
          <a:stretch>
            <a:fillRect/>
          </a:stretch>
        </p:blipFill>
        <p:spPr>
          <a:xfrm>
            <a:off x="721900" y="1262275"/>
            <a:ext cx="7700249" cy="864225"/>
          </a:xfrm>
          <a:prstGeom prst="rect">
            <a:avLst/>
          </a:prstGeom>
          <a:noFill/>
          <a:ln>
            <a:noFill/>
          </a:ln>
        </p:spPr>
      </p:pic>
      <p:sp>
        <p:nvSpPr>
          <p:cNvPr id="99" name="Google Shape;99;p17"/>
          <p:cNvSpPr txBox="1"/>
          <p:nvPr/>
        </p:nvSpPr>
        <p:spPr>
          <a:xfrm>
            <a:off x="413550" y="2216625"/>
            <a:ext cx="8730300" cy="31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b="1">
              <a:solidFill>
                <a:srgbClr val="FFFFFF"/>
              </a:solidFill>
            </a:endParaRPr>
          </a:p>
        </p:txBody>
      </p:sp>
      <p:sp>
        <p:nvSpPr>
          <p:cNvPr id="100" name="Google Shape;100;p17"/>
          <p:cNvSpPr/>
          <p:nvPr/>
        </p:nvSpPr>
        <p:spPr>
          <a:xfrm>
            <a:off x="6059250" y="322750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1892125" y="30828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740050" y="27990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923750" y="3789900"/>
            <a:ext cx="319200" cy="3192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607975" y="3789900"/>
            <a:ext cx="319200" cy="3192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249925"/>
            <a:ext cx="8520600" cy="7746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latin typeface="Arial"/>
                <a:ea typeface="Arial"/>
                <a:cs typeface="Arial"/>
                <a:sym typeface="Arial"/>
              </a:rPr>
              <a:t>Are there differences in average prices for a HEART FAILURE diagnosis/procedure in Tennessee?</a:t>
            </a:r>
            <a:endParaRPr b="1" sz="1400">
              <a:latin typeface="Arial"/>
              <a:ea typeface="Arial"/>
              <a:cs typeface="Arial"/>
              <a:sym typeface="Arial"/>
            </a:endParaRPr>
          </a:p>
          <a:p>
            <a:pPr indent="0" lvl="0" marL="0" rtl="0" algn="ctr">
              <a:spcBef>
                <a:spcPts val="1600"/>
              </a:spcBef>
              <a:spcAft>
                <a:spcPts val="0"/>
              </a:spcAft>
              <a:buNone/>
            </a:pPr>
            <a:r>
              <a:t/>
            </a:r>
            <a:endParaRPr sz="3600"/>
          </a:p>
        </p:txBody>
      </p:sp>
      <p:pic>
        <p:nvPicPr>
          <p:cNvPr id="110" name="Google Shape;110;p18"/>
          <p:cNvPicPr preferRelativeResize="0"/>
          <p:nvPr/>
        </p:nvPicPr>
        <p:blipFill>
          <a:blip r:embed="rId3">
            <a:alphaModFix/>
          </a:blip>
          <a:stretch>
            <a:fillRect/>
          </a:stretch>
        </p:blipFill>
        <p:spPr>
          <a:xfrm>
            <a:off x="1338137" y="1024563"/>
            <a:ext cx="6726188" cy="906087"/>
          </a:xfrm>
          <a:prstGeom prst="rect">
            <a:avLst/>
          </a:prstGeom>
          <a:noFill/>
          <a:ln>
            <a:noFill/>
          </a:ln>
        </p:spPr>
      </p:pic>
      <p:pic>
        <p:nvPicPr>
          <p:cNvPr id="111" name="Google Shape;111;p18"/>
          <p:cNvPicPr preferRelativeResize="0"/>
          <p:nvPr/>
        </p:nvPicPr>
        <p:blipFill>
          <a:blip r:embed="rId4">
            <a:alphaModFix/>
          </a:blip>
          <a:stretch>
            <a:fillRect/>
          </a:stretch>
        </p:blipFill>
        <p:spPr>
          <a:xfrm>
            <a:off x="2528962" y="2132575"/>
            <a:ext cx="4086075" cy="2879075"/>
          </a:xfrm>
          <a:prstGeom prst="rect">
            <a:avLst/>
          </a:prstGeom>
          <a:noFill/>
          <a:ln>
            <a:noFill/>
          </a:ln>
        </p:spPr>
      </p:pic>
      <p:sp>
        <p:nvSpPr>
          <p:cNvPr id="112" name="Google Shape;112;p18"/>
          <p:cNvSpPr/>
          <p:nvPr/>
        </p:nvSpPr>
        <p:spPr>
          <a:xfrm>
            <a:off x="4006825" y="242985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5554925" y="249490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355125" y="3079125"/>
            <a:ext cx="319200" cy="3192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4954925" y="2624100"/>
            <a:ext cx="319200" cy="3192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117850" y="13640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800">
                <a:latin typeface="Arial"/>
                <a:ea typeface="Arial"/>
                <a:cs typeface="Arial"/>
                <a:sym typeface="Arial"/>
              </a:rPr>
              <a:t>Are there differences in average prices for a HEART FAILURE diagnosis/procedure in Nashville - TN?</a:t>
            </a:r>
            <a:endParaRPr>
              <a:latin typeface="Arial"/>
              <a:ea typeface="Arial"/>
              <a:cs typeface="Arial"/>
              <a:sym typeface="Arial"/>
            </a:endParaRPr>
          </a:p>
        </p:txBody>
      </p:sp>
      <p:pic>
        <p:nvPicPr>
          <p:cNvPr id="121" name="Google Shape;121;p19"/>
          <p:cNvPicPr preferRelativeResize="0"/>
          <p:nvPr/>
        </p:nvPicPr>
        <p:blipFill>
          <a:blip r:embed="rId3">
            <a:alphaModFix/>
          </a:blip>
          <a:stretch>
            <a:fillRect/>
          </a:stretch>
        </p:blipFill>
        <p:spPr>
          <a:xfrm>
            <a:off x="789965" y="1873125"/>
            <a:ext cx="7176375" cy="78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14775" y="19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Heart Failure</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 (Nashville)</a:t>
            </a:r>
            <a:endParaRPr>
              <a:latin typeface="Arial"/>
              <a:ea typeface="Arial"/>
              <a:cs typeface="Arial"/>
              <a:sym typeface="Arial"/>
            </a:endParaRPr>
          </a:p>
        </p:txBody>
      </p:sp>
      <p:pic>
        <p:nvPicPr>
          <p:cNvPr id="127" name="Google Shape;127;p20"/>
          <p:cNvPicPr preferRelativeResize="0"/>
          <p:nvPr/>
        </p:nvPicPr>
        <p:blipFill>
          <a:blip r:embed="rId3">
            <a:alphaModFix/>
          </a:blip>
          <a:stretch>
            <a:fillRect/>
          </a:stretch>
        </p:blipFill>
        <p:spPr>
          <a:xfrm>
            <a:off x="2978125" y="148100"/>
            <a:ext cx="4234600" cy="4948099"/>
          </a:xfrm>
          <a:prstGeom prst="rect">
            <a:avLst/>
          </a:prstGeom>
          <a:noFill/>
          <a:ln>
            <a:noFill/>
          </a:ln>
        </p:spPr>
      </p:pic>
      <p:sp>
        <p:nvSpPr>
          <p:cNvPr id="128" name="Google Shape;128;p20"/>
          <p:cNvSpPr/>
          <p:nvPr/>
        </p:nvSpPr>
        <p:spPr>
          <a:xfrm>
            <a:off x="5919475" y="404000"/>
            <a:ext cx="319200" cy="283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3678200" y="1450775"/>
            <a:ext cx="319200" cy="319200"/>
          </a:xfrm>
          <a:prstGeom prst="down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173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800">
                <a:latin typeface="Arial"/>
                <a:ea typeface="Arial"/>
                <a:cs typeface="Arial"/>
                <a:sym typeface="Arial"/>
              </a:rPr>
              <a:t>Is there a correlation between the VOLUME OF HOSPITAL VISITS vs HOSPITAL AVERAGE CHARGED PRICES for HEART FAILURE diagnosis/ procedure?</a:t>
            </a:r>
            <a:endParaRPr>
              <a:latin typeface="Arial"/>
              <a:ea typeface="Arial"/>
              <a:cs typeface="Arial"/>
              <a:sym typeface="Arial"/>
            </a:endParaRPr>
          </a:p>
        </p:txBody>
      </p:sp>
      <p:sp>
        <p:nvSpPr>
          <p:cNvPr id="135" name="Google Shape;135;p21"/>
          <p:cNvSpPr txBox="1"/>
          <p:nvPr/>
        </p:nvSpPr>
        <p:spPr>
          <a:xfrm>
            <a:off x="444200" y="1706700"/>
            <a:ext cx="2092500" cy="232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0" lvl="0" marL="0" rtl="0" algn="l">
              <a:spcBef>
                <a:spcPts val="800"/>
              </a:spcBef>
              <a:spcAft>
                <a:spcPts val="0"/>
              </a:spcAft>
              <a:buNone/>
            </a:pPr>
            <a:r>
              <a:t/>
            </a:r>
            <a:endParaRPr>
              <a:latin typeface="Average"/>
              <a:ea typeface="Average"/>
              <a:cs typeface="Average"/>
              <a:sym typeface="Average"/>
            </a:endParaRPr>
          </a:p>
        </p:txBody>
      </p:sp>
      <p:pic>
        <p:nvPicPr>
          <p:cNvPr id="136" name="Google Shape;136;p21"/>
          <p:cNvPicPr preferRelativeResize="0"/>
          <p:nvPr/>
        </p:nvPicPr>
        <p:blipFill>
          <a:blip r:embed="rId3">
            <a:alphaModFix/>
          </a:blip>
          <a:stretch>
            <a:fillRect/>
          </a:stretch>
        </p:blipFill>
        <p:spPr>
          <a:xfrm>
            <a:off x="2663275" y="1289700"/>
            <a:ext cx="4114800" cy="2743200"/>
          </a:xfrm>
          <a:prstGeom prst="rect">
            <a:avLst/>
          </a:prstGeom>
          <a:noFill/>
          <a:ln>
            <a:noFill/>
          </a:ln>
        </p:spPr>
      </p:pic>
      <p:sp>
        <p:nvSpPr>
          <p:cNvPr id="137" name="Google Shape;137;p21"/>
          <p:cNvSpPr txBox="1"/>
          <p:nvPr>
            <p:ph type="title"/>
          </p:nvPr>
        </p:nvSpPr>
        <p:spPr>
          <a:xfrm>
            <a:off x="460375" y="4178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1800"/>
              <a:t>Correlation = 0.1050 (weak positive correlation)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