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62a7fdc33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62a7fdc33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62a7fdc33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62a7fdc33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6f75fce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c6f75fce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6f75fce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6f75fce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6f75fce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6f75fce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2a7fdc33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62a7fdc33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a0260b7893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a0260b7893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2a7fdc33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2a7fdc33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a0260b7893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a0260b7893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756050" y="1456750"/>
            <a:ext cx="5499600" cy="157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9900FF"/>
                </a:solidFill>
              </a:rPr>
              <a:t>Autograding Server</a:t>
            </a:r>
            <a:endParaRPr>
              <a:solidFill>
                <a:srgbClr val="9900FF"/>
              </a:solidFill>
            </a:endParaRPr>
          </a:p>
        </p:txBody>
      </p:sp>
      <p:sp>
        <p:nvSpPr>
          <p:cNvPr id="129" name="Google Shape;129;p13"/>
          <p:cNvSpPr txBox="1"/>
          <p:nvPr>
            <p:ph idx="1" type="subTitle"/>
          </p:nvPr>
        </p:nvSpPr>
        <p:spPr>
          <a:xfrm>
            <a:off x="5222975" y="3985750"/>
            <a:ext cx="3470700" cy="7440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852"/>
              <a:buNone/>
            </a:pPr>
            <a:r>
              <a:rPr lang="en" sz="1440"/>
              <a:t>Atul Kumar, Santanu Sahoo </a:t>
            </a:r>
            <a:br>
              <a:rPr lang="en" sz="1440"/>
            </a:br>
            <a:br>
              <a:rPr lang="en" sz="1440"/>
            </a:br>
            <a:r>
              <a:rPr lang="en" sz="1440"/>
              <a:t>( 23M0764 &amp; 23M0777 )</a:t>
            </a:r>
            <a:endParaRPr sz="144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22"/>
          <p:cNvPicPr preferRelativeResize="0"/>
          <p:nvPr/>
        </p:nvPicPr>
        <p:blipFill>
          <a:blip r:embed="rId3">
            <a:alphaModFix/>
          </a:blip>
          <a:stretch>
            <a:fillRect/>
          </a:stretch>
        </p:blipFill>
        <p:spPr>
          <a:xfrm>
            <a:off x="528150" y="1333875"/>
            <a:ext cx="3223974" cy="2439150"/>
          </a:xfrm>
          <a:prstGeom prst="rect">
            <a:avLst/>
          </a:prstGeom>
          <a:noFill/>
          <a:ln>
            <a:noFill/>
          </a:ln>
        </p:spPr>
      </p:pic>
      <p:pic>
        <p:nvPicPr>
          <p:cNvPr id="199" name="Google Shape;199;p22"/>
          <p:cNvPicPr preferRelativeResize="0"/>
          <p:nvPr/>
        </p:nvPicPr>
        <p:blipFill>
          <a:blip r:embed="rId4">
            <a:alphaModFix/>
          </a:blip>
          <a:stretch>
            <a:fillRect/>
          </a:stretch>
        </p:blipFill>
        <p:spPr>
          <a:xfrm>
            <a:off x="4060325" y="1337998"/>
            <a:ext cx="3318975" cy="2435027"/>
          </a:xfrm>
          <a:prstGeom prst="rect">
            <a:avLst/>
          </a:prstGeom>
          <a:noFill/>
          <a:ln>
            <a:noFill/>
          </a:ln>
        </p:spPr>
      </p:pic>
      <p:sp>
        <p:nvSpPr>
          <p:cNvPr id="200" name="Google Shape;200;p22"/>
          <p:cNvSpPr txBox="1"/>
          <p:nvPr/>
        </p:nvSpPr>
        <p:spPr>
          <a:xfrm>
            <a:off x="885375" y="377400"/>
            <a:ext cx="5719500" cy="754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lt1"/>
                </a:solidFill>
                <a:latin typeface="Nunito"/>
                <a:ea typeface="Nunito"/>
                <a:cs typeface="Nunito"/>
                <a:sym typeface="Nunito"/>
              </a:rPr>
              <a:t>Performance Analysis : Version 3</a:t>
            </a:r>
            <a:endParaRPr sz="5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1393929" y="1453546"/>
            <a:ext cx="6366900" cy="2539200"/>
          </a:xfrm>
          <a:prstGeom prst="rect">
            <a:avLst/>
          </a:prstGeom>
        </p:spPr>
        <p:txBody>
          <a:bodyPr anchorCtr="0" anchor="ctr" bIns="91425" lIns="91425" spcFirstLastPara="1" rIns="91425" wrap="square" tIns="91425">
            <a:normAutofit fontScale="90000"/>
          </a:bodyPr>
          <a:lstStyle/>
          <a:p>
            <a:pPr indent="0" lvl="0" marL="0" rtl="0" algn="just">
              <a:spcBef>
                <a:spcPts val="0"/>
              </a:spcBef>
              <a:spcAft>
                <a:spcPts val="0"/>
              </a:spcAft>
              <a:buNone/>
            </a:pPr>
            <a:r>
              <a:rPr b="1" lang="en" sz="1400" u="sng"/>
              <a:t>For the thread pool server</a:t>
            </a:r>
            <a:r>
              <a:rPr lang="en" sz="1400" u="sng"/>
              <a:t>:</a:t>
            </a:r>
            <a:endParaRPr sz="1400" u="sng"/>
          </a:p>
          <a:p>
            <a:pPr indent="0" lvl="0" marL="0" rtl="0" algn="just">
              <a:spcBef>
                <a:spcPts val="0"/>
              </a:spcBef>
              <a:spcAft>
                <a:spcPts val="0"/>
              </a:spcAft>
              <a:buNone/>
            </a:pPr>
            <a:r>
              <a:t/>
            </a:r>
            <a:endParaRPr sz="1400" u="sng"/>
          </a:p>
          <a:p>
            <a:pPr indent="0" lvl="0" marL="0" rtl="0" algn="just">
              <a:spcBef>
                <a:spcPts val="0"/>
              </a:spcBef>
              <a:spcAft>
                <a:spcPts val="0"/>
              </a:spcAft>
              <a:buNone/>
            </a:pPr>
            <a:r>
              <a:rPr lang="en" sz="1400"/>
              <a:t>We performed our experiment keeping </a:t>
            </a:r>
            <a:r>
              <a:rPr b="1" lang="en" sz="1400"/>
              <a:t>number of iterations = 5</a:t>
            </a:r>
            <a:r>
              <a:rPr lang="en" sz="1400"/>
              <a:t> and </a:t>
            </a:r>
            <a:r>
              <a:rPr b="1" lang="en" sz="1400"/>
              <a:t>sleep time = 2 seconds and time out =1 second</a:t>
            </a:r>
            <a:endParaRPr b="1" sz="1400"/>
          </a:p>
          <a:p>
            <a:pPr indent="-308610" lvl="0" marL="457200" rtl="0" algn="just">
              <a:spcBef>
                <a:spcPts val="0"/>
              </a:spcBef>
              <a:spcAft>
                <a:spcPts val="0"/>
              </a:spcAft>
              <a:buSzPct val="100000"/>
              <a:buAutoNum type="alphaLcParenR"/>
            </a:pPr>
            <a:r>
              <a:rPr lang="en" sz="1400"/>
              <a:t>Throughput for 1 client = 0.43, it increased upto 18 clients where the throughput became 6.8 and then declined. One of the reason for this drop is the increase in timed-out responses . Another important reason seems to be too many clients running on the same system .</a:t>
            </a:r>
            <a:endParaRPr sz="1400"/>
          </a:p>
          <a:p>
            <a:pPr indent="-308610" lvl="0" marL="457200" rtl="0" algn="just">
              <a:spcBef>
                <a:spcPts val="0"/>
              </a:spcBef>
              <a:spcAft>
                <a:spcPts val="0"/>
              </a:spcAft>
              <a:buSzPct val="100000"/>
              <a:buAutoNum type="alphaLcParenR"/>
            </a:pPr>
            <a:r>
              <a:rPr lang="en" sz="1400"/>
              <a:t>The reason for increase in response time seems to be because of all clients  running on the same system (because we are calculating the response time on the client.)</a:t>
            </a:r>
            <a:endParaRPr sz="1400"/>
          </a:p>
          <a:p>
            <a:pPr indent="0" lvl="0" marL="0" rtl="0" algn="just">
              <a:spcBef>
                <a:spcPts val="0"/>
              </a:spcBef>
              <a:spcAft>
                <a:spcPts val="0"/>
              </a:spcAft>
              <a:buNone/>
            </a:pPr>
            <a:r>
              <a:t/>
            </a:r>
            <a:endParaRPr sz="1400"/>
          </a:p>
          <a:p>
            <a:pPr indent="0" lvl="0" marL="0" rtl="0" algn="just">
              <a:spcBef>
                <a:spcPts val="0"/>
              </a:spcBef>
              <a:spcAft>
                <a:spcPts val="0"/>
              </a:spcAft>
              <a:buNone/>
            </a:pPr>
            <a:r>
              <a:t/>
            </a:r>
            <a:endParaRPr sz="1400"/>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accent1"/>
                </a:solidFill>
              </a:rPr>
              <a:t>Thank You</a:t>
            </a:r>
            <a:endParaRPr>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Coding Choices </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highlight>
                  <a:srgbClr val="00FF00"/>
                </a:highlight>
              </a:rPr>
              <a:t>Version2</a:t>
            </a:r>
            <a:endParaRPr b="1">
              <a:highlight>
                <a:srgbClr val="00FF00"/>
              </a:highlight>
            </a:endParaRPr>
          </a:p>
          <a:p>
            <a:pPr indent="0" lvl="0" marL="0" rtl="0" algn="l">
              <a:spcBef>
                <a:spcPts val="1200"/>
              </a:spcBef>
              <a:spcAft>
                <a:spcPts val="0"/>
              </a:spcAft>
              <a:buNone/>
            </a:pPr>
            <a:r>
              <a:rPr b="1" lang="en">
                <a:highlight>
                  <a:schemeClr val="dk1"/>
                </a:highlight>
              </a:rPr>
              <a:t>-used thread id to differentiate between different file names.</a:t>
            </a:r>
            <a:endParaRPr b="1">
              <a:highlight>
                <a:schemeClr val="dk1"/>
              </a:highlight>
            </a:endParaRPr>
          </a:p>
          <a:p>
            <a:pPr indent="0" lvl="0" marL="0" rtl="0" algn="l">
              <a:spcBef>
                <a:spcPts val="1200"/>
              </a:spcBef>
              <a:spcAft>
                <a:spcPts val="0"/>
              </a:spcAft>
              <a:buNone/>
            </a:pPr>
            <a:r>
              <a:rPr b="1" lang="en">
                <a:highlight>
                  <a:srgbClr val="00FF00"/>
                </a:highlight>
              </a:rPr>
              <a:t>Version3</a:t>
            </a:r>
            <a:endParaRPr b="1">
              <a:highlight>
                <a:srgbClr val="00FF00"/>
              </a:highlight>
            </a:endParaRPr>
          </a:p>
          <a:p>
            <a:pPr indent="0" lvl="0" marL="0" rtl="0" algn="l">
              <a:spcBef>
                <a:spcPts val="1200"/>
              </a:spcBef>
              <a:spcAft>
                <a:spcPts val="0"/>
              </a:spcAft>
              <a:buNone/>
            </a:pPr>
            <a:r>
              <a:rPr b="1" lang="en">
                <a:highlight>
                  <a:schemeClr val="dk1"/>
                </a:highlight>
              </a:rPr>
              <a:t>-used thread id along with a counter to </a:t>
            </a:r>
            <a:r>
              <a:rPr b="1" lang="en">
                <a:highlight>
                  <a:schemeClr val="dk1"/>
                </a:highlight>
              </a:rPr>
              <a:t>differentiate</a:t>
            </a:r>
            <a:r>
              <a:rPr b="1" lang="en">
                <a:highlight>
                  <a:schemeClr val="dk1"/>
                </a:highlight>
              </a:rPr>
              <a:t> between </a:t>
            </a:r>
            <a:r>
              <a:rPr b="1" lang="en">
                <a:highlight>
                  <a:schemeClr val="dk1"/>
                </a:highlight>
              </a:rPr>
              <a:t>different</a:t>
            </a:r>
            <a:r>
              <a:rPr b="1" lang="en">
                <a:highlight>
                  <a:schemeClr val="dk1"/>
                </a:highlight>
              </a:rPr>
              <a:t> file names.</a:t>
            </a:r>
            <a:endParaRPr b="1">
              <a:highlight>
                <a:schemeClr val="dk1"/>
              </a:highlight>
            </a:endParaRPr>
          </a:p>
          <a:p>
            <a:pPr indent="0" lvl="0" marL="0" rtl="0" algn="l">
              <a:spcBef>
                <a:spcPts val="1200"/>
              </a:spcBef>
              <a:spcAft>
                <a:spcPts val="1200"/>
              </a:spcAft>
              <a:buNone/>
            </a:pPr>
            <a:r>
              <a:rPr b="1" lang="en">
                <a:highlight>
                  <a:schemeClr val="dk1"/>
                </a:highlight>
              </a:rPr>
              <a:t>-used signal(SIGALRM, alarm_handler) to handle timeouts</a:t>
            </a:r>
            <a:endParaRPr b="1">
              <a:highlight>
                <a:schemeClr val="dk1"/>
              </a:highlight>
            </a:endParaRPr>
          </a:p>
        </p:txBody>
      </p:sp>
      <p:pic>
        <p:nvPicPr>
          <p:cNvPr id="136" name="Google Shape;136;p14"/>
          <p:cNvPicPr preferRelativeResize="0"/>
          <p:nvPr/>
        </p:nvPicPr>
        <p:blipFill>
          <a:blip r:embed="rId3">
            <a:alphaModFix/>
          </a:blip>
          <a:stretch>
            <a:fillRect/>
          </a:stretch>
        </p:blipFill>
        <p:spPr>
          <a:xfrm>
            <a:off x="6838875" y="3305575"/>
            <a:ext cx="2076525" cy="16093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idx="4294967295" type="title"/>
          </p:nvPr>
        </p:nvSpPr>
        <p:spPr>
          <a:xfrm>
            <a:off x="311700" y="37250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Challenges  &amp; Solution</a:t>
            </a:r>
            <a:endParaRPr/>
          </a:p>
        </p:txBody>
      </p:sp>
      <p:sp>
        <p:nvSpPr>
          <p:cNvPr id="142" name="Google Shape;142;p15"/>
          <p:cNvSpPr txBox="1"/>
          <p:nvPr>
            <p:ph idx="4294967295" type="body"/>
          </p:nvPr>
        </p:nvSpPr>
        <p:spPr>
          <a:xfrm>
            <a:off x="311700" y="1287476"/>
            <a:ext cx="3853200" cy="524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sz="2400">
                <a:solidFill>
                  <a:srgbClr val="CC0000"/>
                </a:solidFill>
              </a:rPr>
              <a:t>Challenges  </a:t>
            </a:r>
            <a:endParaRPr sz="2400">
              <a:solidFill>
                <a:srgbClr val="CC0000"/>
              </a:solidFill>
            </a:endParaRPr>
          </a:p>
        </p:txBody>
      </p:sp>
      <p:cxnSp>
        <p:nvCxnSpPr>
          <p:cNvPr id="143" name="Google Shape;143;p15"/>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144" name="Google Shape;144;p15"/>
          <p:cNvSpPr txBox="1"/>
          <p:nvPr>
            <p:ph idx="4294967295" type="body"/>
          </p:nvPr>
        </p:nvSpPr>
        <p:spPr>
          <a:xfrm>
            <a:off x="311700" y="1904155"/>
            <a:ext cx="3853200" cy="275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highlight>
                  <a:schemeClr val="dk1"/>
                </a:highlight>
              </a:rPr>
              <a:t>In the </a:t>
            </a:r>
            <a:r>
              <a:rPr lang="en" sz="1400">
                <a:highlight>
                  <a:schemeClr val="dk1"/>
                </a:highlight>
              </a:rPr>
              <a:t>multithreaded server design, we found that different threads were working on the same socket file descriptor.</a:t>
            </a:r>
            <a:endParaRPr sz="1400">
              <a:highlight>
                <a:schemeClr val="dk1"/>
              </a:highlight>
            </a:endParaRPr>
          </a:p>
        </p:txBody>
      </p:sp>
      <p:sp>
        <p:nvSpPr>
          <p:cNvPr id="145" name="Google Shape;145;p15"/>
          <p:cNvSpPr txBox="1"/>
          <p:nvPr>
            <p:ph idx="4294967295" type="body"/>
          </p:nvPr>
        </p:nvSpPr>
        <p:spPr>
          <a:xfrm>
            <a:off x="4905750" y="1201619"/>
            <a:ext cx="3853200" cy="524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sz="2400">
                <a:solidFill>
                  <a:srgbClr val="00FF00"/>
                </a:solidFill>
              </a:rPr>
              <a:t>Solution</a:t>
            </a:r>
            <a:endParaRPr sz="2400">
              <a:solidFill>
                <a:srgbClr val="00FF00"/>
              </a:solidFill>
            </a:endParaRPr>
          </a:p>
        </p:txBody>
      </p:sp>
      <p:cxnSp>
        <p:nvCxnSpPr>
          <p:cNvPr id="146" name="Google Shape;146;p15"/>
          <p:cNvCxnSpPr/>
          <p:nvPr/>
        </p:nvCxnSpPr>
        <p:spPr>
          <a:xfrm>
            <a:off x="5012725" y="1811883"/>
            <a:ext cx="270900" cy="0"/>
          </a:xfrm>
          <a:prstGeom prst="straightConnector1">
            <a:avLst/>
          </a:prstGeom>
          <a:noFill/>
          <a:ln cap="flat" cmpd="sng" w="9525">
            <a:solidFill>
              <a:schemeClr val="lt2"/>
            </a:solidFill>
            <a:prstDash val="solid"/>
            <a:round/>
            <a:headEnd len="sm" w="sm" type="none"/>
            <a:tailEnd len="sm" w="sm" type="none"/>
          </a:ln>
        </p:spPr>
      </p:cxnSp>
      <p:sp>
        <p:nvSpPr>
          <p:cNvPr id="147" name="Google Shape;147;p15"/>
          <p:cNvSpPr txBox="1"/>
          <p:nvPr>
            <p:ph idx="4294967295" type="body"/>
          </p:nvPr>
        </p:nvSpPr>
        <p:spPr>
          <a:xfrm>
            <a:off x="4905750" y="1916330"/>
            <a:ext cx="3853200" cy="275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rgbClr val="000000"/>
                </a:solidFill>
                <a:highlight>
                  <a:schemeClr val="dk1"/>
                </a:highlight>
              </a:rPr>
              <a:t>We used an array of socket descriptor instead of it just being a variable which solved the problem.</a:t>
            </a:r>
            <a:endParaRPr sz="1400">
              <a:solidFill>
                <a:srgbClr val="000000"/>
              </a:solidFill>
              <a:highlight>
                <a:schemeClr val="dk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345050" y="219925"/>
            <a:ext cx="6554100" cy="150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          Version 4 :Software Design </a:t>
            </a:r>
            <a:br>
              <a:rPr lang="en"/>
            </a:br>
            <a:endParaRPr/>
          </a:p>
        </p:txBody>
      </p:sp>
      <p:sp>
        <p:nvSpPr>
          <p:cNvPr id="153" name="Google Shape;153;p16"/>
          <p:cNvSpPr/>
          <p:nvPr/>
        </p:nvSpPr>
        <p:spPr>
          <a:xfrm>
            <a:off x="3023100" y="2451600"/>
            <a:ext cx="1548900" cy="150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Generate new request ID</a:t>
            </a:r>
            <a:endParaRPr>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Create a text file with this ID which store the state of the request.</a:t>
            </a:r>
            <a:endParaRPr>
              <a:latin typeface="Calibri"/>
              <a:ea typeface="Calibri"/>
              <a:cs typeface="Calibri"/>
              <a:sym typeface="Calibri"/>
            </a:endParaRPr>
          </a:p>
        </p:txBody>
      </p:sp>
      <p:cxnSp>
        <p:nvCxnSpPr>
          <p:cNvPr id="154" name="Google Shape;154;p16"/>
          <p:cNvCxnSpPr/>
          <p:nvPr/>
        </p:nvCxnSpPr>
        <p:spPr>
          <a:xfrm>
            <a:off x="1720850" y="1559550"/>
            <a:ext cx="2563200" cy="49200"/>
          </a:xfrm>
          <a:prstGeom prst="straightConnector1">
            <a:avLst/>
          </a:prstGeom>
          <a:noFill/>
          <a:ln cap="flat" cmpd="sng" w="9525">
            <a:solidFill>
              <a:schemeClr val="dk2"/>
            </a:solidFill>
            <a:prstDash val="solid"/>
            <a:round/>
            <a:headEnd len="med" w="med" type="none"/>
            <a:tailEnd len="med" w="med" type="triangle"/>
          </a:ln>
        </p:spPr>
      </p:cxnSp>
      <p:sp>
        <p:nvSpPr>
          <p:cNvPr id="155" name="Google Shape;155;p16"/>
          <p:cNvSpPr/>
          <p:nvPr/>
        </p:nvSpPr>
        <p:spPr>
          <a:xfrm>
            <a:off x="860875" y="1297200"/>
            <a:ext cx="1051200" cy="592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Client</a:t>
            </a:r>
            <a:endParaRPr>
              <a:latin typeface="Calibri"/>
              <a:ea typeface="Calibri"/>
              <a:cs typeface="Calibri"/>
              <a:sym typeface="Calibri"/>
            </a:endParaRPr>
          </a:p>
        </p:txBody>
      </p:sp>
      <p:sp>
        <p:nvSpPr>
          <p:cNvPr id="156" name="Google Shape;156;p16"/>
          <p:cNvSpPr/>
          <p:nvPr/>
        </p:nvSpPr>
        <p:spPr>
          <a:xfrm>
            <a:off x="4284050" y="1297200"/>
            <a:ext cx="1051200" cy="592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Server</a:t>
            </a:r>
            <a:endParaRPr>
              <a:latin typeface="Calibri"/>
              <a:ea typeface="Calibri"/>
              <a:cs typeface="Calibri"/>
              <a:sym typeface="Calibri"/>
            </a:endParaRPr>
          </a:p>
        </p:txBody>
      </p:sp>
      <p:cxnSp>
        <p:nvCxnSpPr>
          <p:cNvPr id="157" name="Google Shape;157;p16"/>
          <p:cNvCxnSpPr/>
          <p:nvPr/>
        </p:nvCxnSpPr>
        <p:spPr>
          <a:xfrm flipH="1">
            <a:off x="4214650" y="1852075"/>
            <a:ext cx="390900" cy="599400"/>
          </a:xfrm>
          <a:prstGeom prst="straightConnector1">
            <a:avLst/>
          </a:prstGeom>
          <a:noFill/>
          <a:ln cap="flat" cmpd="sng" w="9525">
            <a:solidFill>
              <a:schemeClr val="dk2"/>
            </a:solidFill>
            <a:prstDash val="solid"/>
            <a:round/>
            <a:headEnd len="med" w="med" type="none"/>
            <a:tailEnd len="med" w="med" type="triangle"/>
          </a:ln>
        </p:spPr>
      </p:cxnSp>
      <p:cxnSp>
        <p:nvCxnSpPr>
          <p:cNvPr id="158" name="Google Shape;158;p16"/>
          <p:cNvCxnSpPr/>
          <p:nvPr/>
        </p:nvCxnSpPr>
        <p:spPr>
          <a:xfrm>
            <a:off x="5005200" y="1878125"/>
            <a:ext cx="408300" cy="590700"/>
          </a:xfrm>
          <a:prstGeom prst="straightConnector1">
            <a:avLst/>
          </a:prstGeom>
          <a:noFill/>
          <a:ln cap="flat" cmpd="sng" w="9525">
            <a:solidFill>
              <a:schemeClr val="dk2"/>
            </a:solidFill>
            <a:prstDash val="solid"/>
            <a:round/>
            <a:headEnd len="med" w="med" type="none"/>
            <a:tailEnd len="med" w="med" type="triangle"/>
          </a:ln>
        </p:spPr>
      </p:cxnSp>
      <p:sp>
        <p:nvSpPr>
          <p:cNvPr id="159" name="Google Shape;159;p16"/>
          <p:cNvSpPr/>
          <p:nvPr/>
        </p:nvSpPr>
        <p:spPr>
          <a:xfrm>
            <a:off x="4983875" y="2451600"/>
            <a:ext cx="1548900" cy="150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Check the status of the request and reply accordingly.</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nvSpPr>
        <p:spPr>
          <a:xfrm>
            <a:off x="1347450" y="383725"/>
            <a:ext cx="50046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lt1"/>
                </a:solidFill>
                <a:latin typeface="Nunito"/>
                <a:ea typeface="Nunito"/>
                <a:cs typeface="Nunito"/>
                <a:sym typeface="Nunito"/>
              </a:rPr>
              <a:t>Performance Analysis : Version 1</a:t>
            </a:r>
            <a:endParaRPr sz="300">
              <a:solidFill>
                <a:schemeClr val="dk2"/>
              </a:solidFill>
              <a:latin typeface="Calibri"/>
              <a:ea typeface="Calibri"/>
              <a:cs typeface="Calibri"/>
              <a:sym typeface="Calibri"/>
            </a:endParaRPr>
          </a:p>
        </p:txBody>
      </p:sp>
      <p:sp>
        <p:nvSpPr>
          <p:cNvPr id="165" name="Google Shape;165;p17"/>
          <p:cNvSpPr txBox="1"/>
          <p:nvPr/>
        </p:nvSpPr>
        <p:spPr>
          <a:xfrm>
            <a:off x="3971300" y="3728750"/>
            <a:ext cx="5004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pic>
        <p:nvPicPr>
          <p:cNvPr id="166" name="Google Shape;166;p17"/>
          <p:cNvPicPr preferRelativeResize="0"/>
          <p:nvPr/>
        </p:nvPicPr>
        <p:blipFill>
          <a:blip r:embed="rId3">
            <a:alphaModFix/>
          </a:blip>
          <a:stretch>
            <a:fillRect/>
          </a:stretch>
        </p:blipFill>
        <p:spPr>
          <a:xfrm>
            <a:off x="969100" y="1374200"/>
            <a:ext cx="3264050" cy="2739450"/>
          </a:xfrm>
          <a:prstGeom prst="rect">
            <a:avLst/>
          </a:prstGeom>
          <a:noFill/>
          <a:ln>
            <a:noFill/>
          </a:ln>
        </p:spPr>
      </p:pic>
      <p:pic>
        <p:nvPicPr>
          <p:cNvPr id="167" name="Google Shape;167;p17"/>
          <p:cNvPicPr preferRelativeResize="0"/>
          <p:nvPr/>
        </p:nvPicPr>
        <p:blipFill>
          <a:blip r:embed="rId4">
            <a:alphaModFix/>
          </a:blip>
          <a:stretch>
            <a:fillRect/>
          </a:stretch>
        </p:blipFill>
        <p:spPr>
          <a:xfrm>
            <a:off x="4572000" y="1255450"/>
            <a:ext cx="3264050" cy="2858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1393929" y="1301146"/>
            <a:ext cx="6366900" cy="2539200"/>
          </a:xfrm>
          <a:prstGeom prst="rect">
            <a:avLst/>
          </a:prstGeom>
        </p:spPr>
        <p:txBody>
          <a:bodyPr anchorCtr="0" anchor="ctr" bIns="91425" lIns="91425" spcFirstLastPara="1" rIns="91425" wrap="square" tIns="91425">
            <a:normAutofit fontScale="90000"/>
          </a:bodyPr>
          <a:lstStyle/>
          <a:p>
            <a:pPr indent="0" lvl="0" marL="0" rtl="0" algn="just">
              <a:spcBef>
                <a:spcPts val="0"/>
              </a:spcBef>
              <a:spcAft>
                <a:spcPts val="0"/>
              </a:spcAft>
              <a:buNone/>
            </a:pPr>
            <a:r>
              <a:rPr b="1" lang="en" sz="1400" u="sng"/>
              <a:t>For the single-threaded server</a:t>
            </a:r>
            <a:r>
              <a:rPr lang="en" sz="1400" u="sng"/>
              <a:t>:</a:t>
            </a:r>
            <a:endParaRPr sz="1400" u="sng"/>
          </a:p>
          <a:p>
            <a:pPr indent="0" lvl="0" marL="0" rtl="0" algn="just">
              <a:spcBef>
                <a:spcPts val="0"/>
              </a:spcBef>
              <a:spcAft>
                <a:spcPts val="0"/>
              </a:spcAft>
              <a:buNone/>
            </a:pPr>
            <a:r>
              <a:t/>
            </a:r>
            <a:endParaRPr sz="1400" u="sng"/>
          </a:p>
          <a:p>
            <a:pPr indent="0" lvl="0" marL="0" rtl="0" algn="just">
              <a:spcBef>
                <a:spcPts val="0"/>
              </a:spcBef>
              <a:spcAft>
                <a:spcPts val="0"/>
              </a:spcAft>
              <a:buNone/>
            </a:pPr>
            <a:r>
              <a:rPr lang="en" sz="1400"/>
              <a:t>We performed our experiment keeping </a:t>
            </a:r>
            <a:r>
              <a:rPr b="1" lang="en" sz="1400"/>
              <a:t>number of iterations = 5</a:t>
            </a:r>
            <a:r>
              <a:rPr lang="en" sz="1400"/>
              <a:t> and </a:t>
            </a:r>
            <a:r>
              <a:rPr b="1" lang="en" sz="1400"/>
              <a:t>sleep time = 2 seconds</a:t>
            </a:r>
            <a:endParaRPr b="1" sz="1400"/>
          </a:p>
          <a:p>
            <a:pPr indent="-308610" lvl="0" marL="457200" rtl="0" algn="just">
              <a:spcBef>
                <a:spcPts val="0"/>
              </a:spcBef>
              <a:spcAft>
                <a:spcPts val="0"/>
              </a:spcAft>
              <a:buSzPct val="100000"/>
              <a:buAutoNum type="alphaLcParenR"/>
            </a:pPr>
            <a:r>
              <a:rPr lang="en" sz="1400"/>
              <a:t>Throughput for 1 client = 0.43, it increased upto 14 clients where the throughput became 5.82 and then declined. One of the reason for this drop is the server dropping some requests because it is single threaded. Another important reason in our case seems to be that the client performance is becoming bad  because of so many clients running on the same system. </a:t>
            </a:r>
            <a:endParaRPr sz="1400"/>
          </a:p>
          <a:p>
            <a:pPr indent="0" lvl="0" marL="457200" rtl="0" algn="just">
              <a:spcBef>
                <a:spcPts val="0"/>
              </a:spcBef>
              <a:spcAft>
                <a:spcPts val="0"/>
              </a:spcAft>
              <a:buNone/>
            </a:pPr>
            <a:r>
              <a:rPr lang="en" sz="1400"/>
              <a:t> Ideally, however the throughput should become constant as server is only single threaded.</a:t>
            </a:r>
            <a:endParaRPr sz="1400"/>
          </a:p>
          <a:p>
            <a:pPr indent="-308610" lvl="0" marL="457200" rtl="0" algn="just">
              <a:spcBef>
                <a:spcPts val="0"/>
              </a:spcBef>
              <a:spcAft>
                <a:spcPts val="0"/>
              </a:spcAft>
              <a:buSzPct val="100000"/>
              <a:buAutoNum type="alphaLcParenR"/>
            </a:pPr>
            <a:r>
              <a:rPr lang="en" sz="1400"/>
              <a:t>The reason for increase in response time seems again to be because of multiple clients running on the same system (because we are calculating the response time on the client.)</a:t>
            </a:r>
            <a:endParaRPr sz="1400"/>
          </a:p>
          <a:p>
            <a:pPr indent="0" lvl="0" marL="0" rtl="0" algn="just">
              <a:spcBef>
                <a:spcPts val="0"/>
              </a:spcBef>
              <a:spcAft>
                <a:spcPts val="0"/>
              </a:spcAft>
              <a:buNone/>
            </a:pPr>
            <a:r>
              <a:t/>
            </a:r>
            <a:endParaRPr sz="1400"/>
          </a:p>
          <a:p>
            <a:pPr indent="0" lvl="0" marL="0" rtl="0" algn="just">
              <a:spcBef>
                <a:spcPts val="0"/>
              </a:spcBef>
              <a:spcAft>
                <a:spcPts val="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nvSpPr>
        <p:spPr>
          <a:xfrm>
            <a:off x="1347450" y="383725"/>
            <a:ext cx="5004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lt1"/>
                </a:solidFill>
                <a:latin typeface="Nunito"/>
                <a:ea typeface="Nunito"/>
                <a:cs typeface="Nunito"/>
                <a:sym typeface="Nunito"/>
              </a:rPr>
              <a:t>Performance Analysis : Version 2</a:t>
            </a:r>
            <a:endParaRPr sz="500">
              <a:solidFill>
                <a:schemeClr val="dk2"/>
              </a:solidFill>
              <a:latin typeface="Calibri"/>
              <a:ea typeface="Calibri"/>
              <a:cs typeface="Calibri"/>
              <a:sym typeface="Calibri"/>
            </a:endParaRPr>
          </a:p>
        </p:txBody>
      </p:sp>
      <p:pic>
        <p:nvPicPr>
          <p:cNvPr id="178" name="Google Shape;178;p19"/>
          <p:cNvPicPr preferRelativeResize="0"/>
          <p:nvPr/>
        </p:nvPicPr>
        <p:blipFill>
          <a:blip r:embed="rId3">
            <a:alphaModFix/>
          </a:blip>
          <a:stretch>
            <a:fillRect/>
          </a:stretch>
        </p:blipFill>
        <p:spPr>
          <a:xfrm>
            <a:off x="350225" y="1543675"/>
            <a:ext cx="2498275" cy="2047725"/>
          </a:xfrm>
          <a:prstGeom prst="rect">
            <a:avLst/>
          </a:prstGeom>
          <a:noFill/>
          <a:ln>
            <a:noFill/>
          </a:ln>
        </p:spPr>
      </p:pic>
      <p:pic>
        <p:nvPicPr>
          <p:cNvPr id="179" name="Google Shape;179;p19"/>
          <p:cNvPicPr preferRelativeResize="0"/>
          <p:nvPr/>
        </p:nvPicPr>
        <p:blipFill>
          <a:blip r:embed="rId4">
            <a:alphaModFix/>
          </a:blip>
          <a:stretch>
            <a:fillRect/>
          </a:stretch>
        </p:blipFill>
        <p:spPr>
          <a:xfrm>
            <a:off x="5917500" y="1638288"/>
            <a:ext cx="2778951" cy="2010900"/>
          </a:xfrm>
          <a:prstGeom prst="rect">
            <a:avLst/>
          </a:prstGeom>
          <a:noFill/>
          <a:ln>
            <a:noFill/>
          </a:ln>
        </p:spPr>
      </p:pic>
      <p:pic>
        <p:nvPicPr>
          <p:cNvPr id="180" name="Google Shape;180;p19"/>
          <p:cNvPicPr preferRelativeResize="0"/>
          <p:nvPr/>
        </p:nvPicPr>
        <p:blipFill>
          <a:blip r:embed="rId5">
            <a:alphaModFix/>
          </a:blip>
          <a:stretch>
            <a:fillRect/>
          </a:stretch>
        </p:blipFill>
        <p:spPr>
          <a:xfrm>
            <a:off x="2988863" y="1581150"/>
            <a:ext cx="2840125" cy="1941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1254925" y="1542375"/>
            <a:ext cx="6366900" cy="2695200"/>
          </a:xfrm>
          <a:prstGeom prst="rect">
            <a:avLst/>
          </a:prstGeom>
        </p:spPr>
        <p:txBody>
          <a:bodyPr anchorCtr="0" anchor="ctr" bIns="91425" lIns="91425" spcFirstLastPara="1" rIns="91425" wrap="square" tIns="91425">
            <a:normAutofit fontScale="90000"/>
          </a:bodyPr>
          <a:lstStyle/>
          <a:p>
            <a:pPr indent="0" lvl="0" marL="0" rtl="0" algn="just">
              <a:spcBef>
                <a:spcPts val="0"/>
              </a:spcBef>
              <a:spcAft>
                <a:spcPts val="0"/>
              </a:spcAft>
              <a:buNone/>
            </a:pPr>
            <a:r>
              <a:rPr b="1" lang="en" sz="1400" u="sng"/>
              <a:t>For the multi-threaded server</a:t>
            </a:r>
            <a:r>
              <a:rPr lang="en" sz="1400" u="sng"/>
              <a:t>:</a:t>
            </a:r>
            <a:endParaRPr sz="1400" u="sng"/>
          </a:p>
          <a:p>
            <a:pPr indent="0" lvl="0" marL="0" rtl="0" algn="just">
              <a:spcBef>
                <a:spcPts val="0"/>
              </a:spcBef>
              <a:spcAft>
                <a:spcPts val="0"/>
              </a:spcAft>
              <a:buNone/>
            </a:pPr>
            <a:r>
              <a:t/>
            </a:r>
            <a:endParaRPr sz="1400" u="sng"/>
          </a:p>
          <a:p>
            <a:pPr indent="0" lvl="0" marL="0" rtl="0" algn="just">
              <a:spcBef>
                <a:spcPts val="0"/>
              </a:spcBef>
              <a:spcAft>
                <a:spcPts val="0"/>
              </a:spcAft>
              <a:buNone/>
            </a:pPr>
            <a:r>
              <a:rPr lang="en" sz="1400"/>
              <a:t>We performed our experiment keeping </a:t>
            </a:r>
            <a:r>
              <a:rPr b="1" lang="en" sz="1400"/>
              <a:t>number of iterations = 5</a:t>
            </a:r>
            <a:r>
              <a:rPr lang="en" sz="1400"/>
              <a:t> and </a:t>
            </a:r>
            <a:r>
              <a:rPr b="1" lang="en" sz="1400"/>
              <a:t>sleep time = 2 seconds and time out=1 second</a:t>
            </a:r>
            <a:endParaRPr b="1" sz="1400"/>
          </a:p>
          <a:p>
            <a:pPr indent="-308610" lvl="0" marL="457200" rtl="0" algn="just">
              <a:spcBef>
                <a:spcPts val="0"/>
              </a:spcBef>
              <a:spcAft>
                <a:spcPts val="0"/>
              </a:spcAft>
              <a:buSzPct val="100000"/>
              <a:buAutoNum type="alphaLcParenR"/>
            </a:pPr>
            <a:r>
              <a:rPr lang="en" sz="1400"/>
              <a:t>Throughput for 1 client = 0.43, it increased upto 20 clients where the throughput became 7.5 and then declined. One of the reason for this drop is the increase in timed-out responses . Another important reason seems to be too many server thread getting created .</a:t>
            </a:r>
            <a:endParaRPr sz="1400"/>
          </a:p>
          <a:p>
            <a:pPr indent="-308610" lvl="0" marL="457200" rtl="0" algn="just">
              <a:spcBef>
                <a:spcPts val="0"/>
              </a:spcBef>
              <a:spcAft>
                <a:spcPts val="0"/>
              </a:spcAft>
              <a:buSzPct val="100000"/>
              <a:buAutoNum type="alphaLcParenR"/>
            </a:pPr>
            <a:r>
              <a:rPr lang="en" sz="1400"/>
              <a:t>The reason for increase in response time seems to be because of multiple threads getting created in the server as well as all clients  running on the same system (because we are calculating the response time on the client.)</a:t>
            </a:r>
            <a:endParaRPr sz="1400"/>
          </a:p>
          <a:p>
            <a:pPr indent="0" lvl="0" marL="0" rtl="0" algn="just">
              <a:spcBef>
                <a:spcPts val="0"/>
              </a:spcBef>
              <a:spcAft>
                <a:spcPts val="0"/>
              </a:spcAft>
              <a:buNone/>
            </a:pPr>
            <a:r>
              <a:t/>
            </a:r>
            <a:endParaRPr sz="1400"/>
          </a:p>
          <a:p>
            <a:pPr indent="0" lvl="0" marL="0" rtl="0" algn="just">
              <a:spcBef>
                <a:spcPts val="0"/>
              </a:spcBef>
              <a:spcAft>
                <a:spcPts val="0"/>
              </a:spcAft>
              <a:buNone/>
            </a:pPr>
            <a:r>
              <a:t/>
            </a:r>
            <a:endParaRPr sz="1400"/>
          </a:p>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nvSpPr>
        <p:spPr>
          <a:xfrm>
            <a:off x="1347450" y="231325"/>
            <a:ext cx="50046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chemeClr val="lt1"/>
                </a:solidFill>
                <a:latin typeface="Nunito"/>
                <a:ea typeface="Nunito"/>
                <a:cs typeface="Nunito"/>
                <a:sym typeface="Nunito"/>
              </a:rPr>
              <a:t>Performance Analysis: Version 3</a:t>
            </a:r>
            <a:endParaRPr sz="600">
              <a:solidFill>
                <a:schemeClr val="dk2"/>
              </a:solidFill>
              <a:latin typeface="Calibri"/>
              <a:ea typeface="Calibri"/>
              <a:cs typeface="Calibri"/>
              <a:sym typeface="Calibri"/>
            </a:endParaRPr>
          </a:p>
        </p:txBody>
      </p:sp>
      <p:pic>
        <p:nvPicPr>
          <p:cNvPr id="191" name="Google Shape;191;p21"/>
          <p:cNvPicPr preferRelativeResize="0"/>
          <p:nvPr/>
        </p:nvPicPr>
        <p:blipFill>
          <a:blip r:embed="rId3">
            <a:alphaModFix/>
          </a:blip>
          <a:stretch>
            <a:fillRect/>
          </a:stretch>
        </p:blipFill>
        <p:spPr>
          <a:xfrm>
            <a:off x="259825" y="1447500"/>
            <a:ext cx="2710750" cy="2233575"/>
          </a:xfrm>
          <a:prstGeom prst="rect">
            <a:avLst/>
          </a:prstGeom>
          <a:noFill/>
          <a:ln>
            <a:noFill/>
          </a:ln>
        </p:spPr>
      </p:pic>
      <p:pic>
        <p:nvPicPr>
          <p:cNvPr id="192" name="Google Shape;192;p21"/>
          <p:cNvPicPr preferRelativeResize="0"/>
          <p:nvPr/>
        </p:nvPicPr>
        <p:blipFill>
          <a:blip r:embed="rId4">
            <a:alphaModFix/>
          </a:blip>
          <a:stretch>
            <a:fillRect/>
          </a:stretch>
        </p:blipFill>
        <p:spPr>
          <a:xfrm>
            <a:off x="3212975" y="1447500"/>
            <a:ext cx="2524500" cy="2233575"/>
          </a:xfrm>
          <a:prstGeom prst="rect">
            <a:avLst/>
          </a:prstGeom>
          <a:noFill/>
          <a:ln>
            <a:noFill/>
          </a:ln>
        </p:spPr>
      </p:pic>
      <p:pic>
        <p:nvPicPr>
          <p:cNvPr id="193" name="Google Shape;193;p21"/>
          <p:cNvPicPr preferRelativeResize="0"/>
          <p:nvPr/>
        </p:nvPicPr>
        <p:blipFill>
          <a:blip r:embed="rId5">
            <a:alphaModFix/>
          </a:blip>
          <a:stretch>
            <a:fillRect/>
          </a:stretch>
        </p:blipFill>
        <p:spPr>
          <a:xfrm>
            <a:off x="6052225" y="1447500"/>
            <a:ext cx="2330424" cy="2233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