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Lst>
  <p:sldSz cy="10287000" cx="18288000"/>
  <p:notesSz cx="6858000" cy="9144000"/>
  <p:embeddedFontLst>
    <p:embeddedFont>
      <p:font typeface="Arimo" panose="020B0604020202020204" charset="1"/>
      <p:regular r:id="rId9"/>
    </p:embeddedFont>
    <p:embeddedFont>
      <p:font typeface="Arimo Bold" panose="020B0704020202020204" charset="1"/>
      <p:regular r:id="rId10"/>
    </p:embeddedFont>
    <p:embeddedFont>
      <p:font typeface="Arimo Italics" panose="020B0604020202090204" charset="1"/>
      <p:regular r:id="rId11"/>
    </p:embeddedFont>
    <p:embeddedFont>
      <p:font typeface="Arimo Bold Italics" panose="020B0704020202090204" charset="1"/>
      <p:regular r:id="rId12"/>
    </p:embeddedFont>
    <p:embeddedFont>
      <p:font typeface="Canva Sans" panose="020B0503030501040103" charset="1"/>
      <p:regular r:id="rId13"/>
    </p:embeddedFont>
    <p:embeddedFont>
      <p:font typeface="Canva Sans Bold" panose="020B0803030501040103" charset="1"/>
      <p:regular r:id="rId14"/>
    </p:embeddedFont>
    <p:embeddedFont>
      <p:font typeface="Canva Sans Italics" panose="020B0503030501040103" charset="1"/>
      <p:regular r:id="rId15"/>
    </p:embeddedFont>
    <p:embeddedFont>
      <p:font typeface="Canva Sans Bold Italics" panose="020B0803030501040103" charset="1"/>
      <p:regular r:id="rId16"/>
    </p:embeddedFont>
    <p:embeddedFont>
      <p:font typeface="Canva Sans Medium" panose="020B0603030501040103" charset="1"/>
      <p:regular r:id="rId17"/>
    </p:embeddedFont>
    <p:embeddedFont>
      <p:font typeface="Canva Sans Medium Italics" panose="020B0603030501040103" charset="1"/>
      <p:regular r:id="rId18"/>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font" Target="fonts/font1.fntdata"/><Relationship Id="rId10" Type="http://schemas.openxmlformats.org/officeDocument/2006/relationships/font" Target="fonts/font2.fntdata"/><Relationship Id="rId11" Type="http://schemas.openxmlformats.org/officeDocument/2006/relationships/font" Target="fonts/font3.fntdata"/><Relationship Id="rId12" Type="http://schemas.openxmlformats.org/officeDocument/2006/relationships/font" Target="fonts/font4.fntdata"/><Relationship Id="rId13" Type="http://schemas.openxmlformats.org/officeDocument/2006/relationships/font" Target="fonts/font5.fntdata"/><Relationship Id="rId14" Type="http://schemas.openxmlformats.org/officeDocument/2006/relationships/font" Target="fonts/font6.fntdata"/><Relationship Id="rId15" Type="http://schemas.openxmlformats.org/officeDocument/2006/relationships/font" Target="fonts/font7.fntdata"/><Relationship Id="rId16" Type="http://schemas.openxmlformats.org/officeDocument/2006/relationships/font" Target="fonts/font8.fntdata"/><Relationship Id="rId17" Type="http://schemas.openxmlformats.org/officeDocument/2006/relationships/font" Target="fonts/font9.fntdata"/><Relationship Id="rId18" Type="http://schemas.openxmlformats.org/officeDocument/2006/relationships/font" Target="fonts/font10.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59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98"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9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06"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07"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09" name="Footer Placeholder 4"/>
          <p:cNvSpPr>
            <a:spLocks noGrp="1"/>
          </p:cNvSpPr>
          <p:nvPr>
            <p:ph type="ftr" sz="quarter" idx="11"/>
          </p:nvPr>
        </p:nvSpPr>
        <p:spPr/>
        <p:txBody>
          <a:bodyPr/>
          <a:p>
            <a:endParaRPr lang="en-US"/>
          </a:p>
        </p:txBody>
      </p:sp>
      <p:sp>
        <p:nvSpPr>
          <p:cNvPr id="104861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11" name="Title 1"/>
          <p:cNvSpPr>
            <a:spLocks noGrp="1"/>
          </p:cNvSpPr>
          <p:nvPr>
            <p:ph type="title"/>
          </p:nvPr>
        </p:nvSpPr>
        <p:spPr/>
        <p:txBody>
          <a:bodyPr/>
          <a:p>
            <a:r>
              <a:rPr lang="en-US" smtClean="0"/>
              <a:t>Click to edit Master title style</a:t>
            </a:r>
            <a:endParaRPr lang="en-US"/>
          </a:p>
        </p:txBody>
      </p:sp>
      <p:sp>
        <p:nvSpPr>
          <p:cNvPr id="104861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14" name="Footer Placeholder 4"/>
          <p:cNvSpPr>
            <a:spLocks noGrp="1"/>
          </p:cNvSpPr>
          <p:nvPr>
            <p:ph type="ftr" sz="quarter" idx="11"/>
          </p:nvPr>
        </p:nvSpPr>
        <p:spPr/>
        <p:txBody>
          <a:bodyPr/>
          <a:p>
            <a:endParaRPr lang="en-US"/>
          </a:p>
        </p:txBody>
      </p:sp>
      <p:sp>
        <p:nvSpPr>
          <p:cNvPr id="104861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2" name=""/>
        <p:cNvGrpSpPr/>
        <p:nvPr/>
      </p:nvGrpSpPr>
      <p:grpSpPr>
        <a:xfrm>
          <a:off x="0" y="0"/>
          <a:ext cx="0" cy="0"/>
          <a:chOff x="0" y="0"/>
          <a:chExt cx="0" cy="0"/>
        </a:xfrm>
      </p:grpSpPr>
      <p:sp>
        <p:nvSpPr>
          <p:cNvPr id="104862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2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2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US"/>
          </a:p>
        </p:txBody>
      </p:sp>
      <p:sp>
        <p:nvSpPr>
          <p:cNvPr id="104863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644" name="Footer Placeholder 7"/>
          <p:cNvSpPr>
            <a:spLocks noGrp="1"/>
          </p:cNvSpPr>
          <p:nvPr>
            <p:ph type="ftr" sz="quarter" idx="11"/>
          </p:nvPr>
        </p:nvSpPr>
        <p:spPr/>
        <p:txBody>
          <a:bodyPr/>
          <a:p>
            <a:endParaRPr lang="en-US"/>
          </a:p>
        </p:txBody>
      </p:sp>
      <p:sp>
        <p:nvSpPr>
          <p:cNvPr id="104864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02" name="Title 1"/>
          <p:cNvSpPr>
            <a:spLocks noGrp="1"/>
          </p:cNvSpPr>
          <p:nvPr>
            <p:ph type="title"/>
          </p:nvPr>
        </p:nvSpPr>
        <p:spPr/>
        <p:txBody>
          <a:bodyPr/>
          <a:p>
            <a:r>
              <a:rPr lang="en-US" smtClean="0"/>
              <a:t>Click to edit Master title style</a:t>
            </a:r>
            <a:endParaRPr lang="en-US"/>
          </a:p>
        </p:txBody>
      </p:sp>
      <p:sp>
        <p:nvSpPr>
          <p:cNvPr id="1048603"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604" name="Footer Placeholder 3"/>
          <p:cNvSpPr>
            <a:spLocks noGrp="1"/>
          </p:cNvSpPr>
          <p:nvPr>
            <p:ph type="ftr" sz="quarter" idx="11"/>
          </p:nvPr>
        </p:nvSpPr>
        <p:spPr/>
        <p:txBody>
          <a:bodyPr/>
          <a:p>
            <a:endParaRPr lang="en-US"/>
          </a:p>
        </p:txBody>
      </p:sp>
      <p:sp>
        <p:nvSpPr>
          <p:cNvPr id="1048605"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5" name=""/>
        <p:cNvGrpSpPr/>
        <p:nvPr/>
      </p:nvGrpSpPr>
      <p:grpSpPr>
        <a:xfrm>
          <a:off x="0" y="0"/>
          <a:ext cx="0" cy="0"/>
          <a:chOff x="0" y="0"/>
          <a:chExt cx="0" cy="0"/>
        </a:xfrm>
      </p:grpSpPr>
      <p:sp>
        <p:nvSpPr>
          <p:cNvPr id="104864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4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50" name="Footer Placeholder 5"/>
          <p:cNvSpPr>
            <a:spLocks noGrp="1"/>
          </p:cNvSpPr>
          <p:nvPr>
            <p:ph type="ftr" sz="quarter" idx="11"/>
          </p:nvPr>
        </p:nvSpPr>
        <p:spPr/>
        <p:txBody>
          <a:bodyPr/>
          <a:p>
            <a:endParaRPr lang="en-US"/>
          </a:p>
        </p:txBody>
      </p:sp>
      <p:sp>
        <p:nvSpPr>
          <p:cNvPr id="104865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1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620" name="Footer Placeholder 5"/>
          <p:cNvSpPr>
            <a:spLocks noGrp="1"/>
          </p:cNvSpPr>
          <p:nvPr>
            <p:ph type="ftr" sz="quarter" idx="11"/>
          </p:nvPr>
        </p:nvSpPr>
        <p:spPr/>
        <p:txBody>
          <a:bodyPr/>
          <a:p>
            <a:endParaRPr lang="en-US"/>
          </a:p>
        </p:txBody>
      </p:sp>
      <p:sp>
        <p:nvSpPr>
          <p:cNvPr id="104862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4" name="AutoShape 2"/>
          <p:cNvSpPr/>
          <p:nvPr/>
        </p:nvSpPr>
        <p:spPr>
          <a:xfrm>
            <a:off x="-662002" y="5143500"/>
            <a:ext cx="18950002" cy="0"/>
          </a:xfrm>
          <a:prstGeom prst="line"/>
          <a:ln w="38100" cap="flat">
            <a:solidFill>
              <a:srgbClr val="000000"/>
            </a:solidFill>
            <a:prstDash val="solid"/>
            <a:headEnd type="none" w="sm" len="sm"/>
            <a:tailEnd type="none" w="sm" len="sm"/>
          </a:ln>
        </p:spPr>
        <p:txBody>
          <a:bodyPr/>
          <a:p>
            <a:endParaRPr altLang="en-US" lang="zh-CN"/>
          </a:p>
        </p:txBody>
      </p:sp>
      <p:sp>
        <p:nvSpPr>
          <p:cNvPr id="1048585" name="TextBox 3"/>
          <p:cNvSpPr txBox="1"/>
          <p:nvPr/>
        </p:nvSpPr>
        <p:spPr>
          <a:xfrm rot="54514">
            <a:off x="2542654" y="1590915"/>
            <a:ext cx="13202692" cy="6543040"/>
          </a:xfrm>
          <a:prstGeom prst="rect"/>
        </p:spPr>
        <p:txBody>
          <a:bodyPr anchor="t" bIns="0" lIns="0" rIns="0" rtlCol="0" tIns="0">
            <a:spAutoFit/>
          </a:bodyPr>
          <a:p>
            <a:pPr algn="ctr">
              <a:lnSpc>
                <a:spcPts val="12880"/>
              </a:lnSpc>
            </a:pPr>
            <a:r>
              <a:rPr sz="9200" lang="en-US">
                <a:solidFill>
                  <a:srgbClr val="000000"/>
                </a:solidFill>
                <a:latin typeface="Canva Sans Bold"/>
              </a:rPr>
              <a:t>F</a:t>
            </a:r>
            <a:r>
              <a:rPr sz="9200" lang="en-US">
                <a:solidFill>
                  <a:srgbClr val="000000"/>
                </a:solidFill>
                <a:latin typeface="Canva Sans Bold"/>
              </a:rPr>
              <a:t>a</a:t>
            </a:r>
            <a:r>
              <a:rPr sz="9200" lang="en-US">
                <a:solidFill>
                  <a:srgbClr val="000000"/>
                </a:solidFill>
                <a:latin typeface="Canva Sans Bold"/>
              </a:rPr>
              <a:t>k</a:t>
            </a:r>
            <a:r>
              <a:rPr sz="9200" lang="en-US">
                <a:solidFill>
                  <a:srgbClr val="000000"/>
                </a:solidFill>
                <a:latin typeface="Canva Sans Bold"/>
              </a:rPr>
              <a:t>e</a:t>
            </a:r>
            <a:r>
              <a:rPr sz="9200" lang="en-US">
                <a:solidFill>
                  <a:srgbClr val="000000"/>
                </a:solidFill>
                <a:latin typeface="Canva Sans Bold"/>
              </a:rPr>
              <a:t> </a:t>
            </a:r>
            <a:r>
              <a:rPr sz="9200" lang="en-US">
                <a:solidFill>
                  <a:srgbClr val="000000"/>
                </a:solidFill>
                <a:latin typeface="Canva Sans Bold"/>
              </a:rPr>
              <a:t>n</a:t>
            </a:r>
            <a:r>
              <a:rPr sz="9200" lang="en-US">
                <a:solidFill>
                  <a:srgbClr val="000000"/>
                </a:solidFill>
                <a:latin typeface="Canva Sans Bold"/>
              </a:rPr>
              <a:t>e</a:t>
            </a:r>
            <a:r>
              <a:rPr sz="9200" lang="en-US">
                <a:solidFill>
                  <a:srgbClr val="000000"/>
                </a:solidFill>
                <a:latin typeface="Canva Sans Bold"/>
              </a:rPr>
              <a:t>w</a:t>
            </a:r>
            <a:r>
              <a:rPr sz="9200" lang="en-US">
                <a:solidFill>
                  <a:srgbClr val="000000"/>
                </a:solidFill>
                <a:latin typeface="Canva Sans Bold"/>
              </a:rPr>
              <a:t>s</a:t>
            </a:r>
            <a:r>
              <a:rPr sz="9200" lang="en-US">
                <a:solidFill>
                  <a:srgbClr val="000000"/>
                </a:solidFill>
                <a:latin typeface="Canva Sans Bold"/>
              </a:rPr>
              <a:t> </a:t>
            </a:r>
            <a:r>
              <a:rPr sz="9200" lang="en-US">
                <a:solidFill>
                  <a:srgbClr val="000000"/>
                </a:solidFill>
                <a:latin typeface="Canva Sans Bold"/>
              </a:rPr>
              <a:t>d</a:t>
            </a:r>
            <a:r>
              <a:rPr sz="9200" lang="en-US">
                <a:solidFill>
                  <a:srgbClr val="000000"/>
                </a:solidFill>
                <a:latin typeface="Canva Sans Bold"/>
              </a:rPr>
              <a:t>e</a:t>
            </a:r>
            <a:r>
              <a:rPr sz="9200" lang="en-US">
                <a:solidFill>
                  <a:srgbClr val="000000"/>
                </a:solidFill>
                <a:latin typeface="Canva Sans Bold"/>
              </a:rPr>
              <a:t>t</a:t>
            </a:r>
            <a:r>
              <a:rPr sz="9200" lang="en-US">
                <a:solidFill>
                  <a:srgbClr val="000000"/>
                </a:solidFill>
                <a:latin typeface="Canva Sans Bold"/>
              </a:rPr>
              <a:t>e</a:t>
            </a:r>
            <a:r>
              <a:rPr sz="9200" lang="en-US">
                <a:solidFill>
                  <a:srgbClr val="000000"/>
                </a:solidFill>
                <a:latin typeface="Canva Sans Bold"/>
              </a:rPr>
              <a:t>c</a:t>
            </a:r>
            <a:r>
              <a:rPr sz="9200" lang="en-US">
                <a:solidFill>
                  <a:srgbClr val="000000"/>
                </a:solidFill>
                <a:latin typeface="Canva Sans Bold"/>
              </a:rPr>
              <a:t>t</a:t>
            </a:r>
            <a:r>
              <a:rPr sz="9200" lang="en-US">
                <a:solidFill>
                  <a:srgbClr val="000000"/>
                </a:solidFill>
                <a:latin typeface="Canva Sans Bold"/>
              </a:rPr>
              <a:t>i</a:t>
            </a:r>
            <a:r>
              <a:rPr sz="9200" lang="en-US">
                <a:solidFill>
                  <a:srgbClr val="000000"/>
                </a:solidFill>
                <a:latin typeface="Canva Sans Bold"/>
              </a:rPr>
              <a:t>o</a:t>
            </a:r>
            <a:r>
              <a:rPr sz="9200" lang="en-US">
                <a:solidFill>
                  <a:srgbClr val="000000"/>
                </a:solidFill>
                <a:latin typeface="Canva Sans Bold"/>
              </a:rPr>
              <a:t>n</a:t>
            </a:r>
            <a:r>
              <a:rPr sz="9200" lang="en-US">
                <a:solidFill>
                  <a:srgbClr val="000000"/>
                </a:solidFill>
                <a:latin typeface="Canva Sans Bold"/>
              </a:rPr>
              <a:t> </a:t>
            </a:r>
            <a:r>
              <a:rPr sz="9200" lang="en-US">
                <a:solidFill>
                  <a:srgbClr val="000000"/>
                </a:solidFill>
                <a:latin typeface="Canva Sans Bold"/>
              </a:rPr>
              <a:t>u</a:t>
            </a:r>
            <a:r>
              <a:rPr sz="9200" lang="en-US">
                <a:solidFill>
                  <a:srgbClr val="000000"/>
                </a:solidFill>
                <a:latin typeface="Canva Sans Bold"/>
              </a:rPr>
              <a:t>s</a:t>
            </a:r>
            <a:r>
              <a:rPr sz="9200" lang="en-US">
                <a:solidFill>
                  <a:srgbClr val="000000"/>
                </a:solidFill>
                <a:latin typeface="Canva Sans Bold"/>
              </a:rPr>
              <a:t>i</a:t>
            </a:r>
            <a:r>
              <a:rPr sz="9200" lang="en-US">
                <a:solidFill>
                  <a:srgbClr val="000000"/>
                </a:solidFill>
                <a:latin typeface="Canva Sans Bold"/>
              </a:rPr>
              <a:t>n</a:t>
            </a:r>
            <a:r>
              <a:rPr sz="9200" lang="en-US">
                <a:solidFill>
                  <a:srgbClr val="000000"/>
                </a:solidFill>
                <a:latin typeface="Canva Sans Bold"/>
              </a:rPr>
              <a:t>g</a:t>
            </a:r>
            <a:r>
              <a:rPr sz="9200" lang="en-US">
                <a:solidFill>
                  <a:srgbClr val="000000"/>
                </a:solidFill>
                <a:latin typeface="Canva Sans Bold"/>
              </a:rPr>
              <a:t> </a:t>
            </a:r>
            <a:r>
              <a:rPr sz="9200" lang="en-US">
                <a:solidFill>
                  <a:srgbClr val="000000"/>
                </a:solidFill>
                <a:latin typeface="Canva Sans Bold"/>
              </a:rPr>
              <a:t>N</a:t>
            </a:r>
            <a:r>
              <a:rPr sz="9200" lang="en-US">
                <a:solidFill>
                  <a:srgbClr val="000000"/>
                </a:solidFill>
                <a:latin typeface="Canva Sans Bold"/>
              </a:rPr>
              <a:t>P</a:t>
            </a:r>
            <a:r>
              <a:rPr sz="9200" lang="en-US">
                <a:solidFill>
                  <a:srgbClr val="000000"/>
                </a:solidFill>
                <a:latin typeface="Canva Sans Bold"/>
              </a:rPr>
              <a:t>L</a:t>
            </a:r>
            <a:endParaRPr altLang="en-US" lang="zh-CN"/>
          </a:p>
          <a:p>
            <a:pPr algn="ctr">
              <a:lnSpc>
                <a:spcPts val="12880"/>
              </a:lnSpc>
            </a:pPr>
          </a:p>
          <a:p>
            <a:pPr algn="ctr">
              <a:lnSpc>
                <a:spcPts val="12880"/>
              </a:lnSpc>
            </a:pPr>
          </a:p>
        </p:txBody>
      </p:sp>
      <p:sp>
        <p:nvSpPr>
          <p:cNvPr id="1048586" name="TextBox 4"/>
          <p:cNvSpPr txBox="1"/>
          <p:nvPr/>
        </p:nvSpPr>
        <p:spPr>
          <a:xfrm rot="0">
            <a:off x="3840428" y="6481009"/>
            <a:ext cx="9945142" cy="1635760"/>
          </a:xfrm>
          <a:prstGeom prst="rect"/>
        </p:spPr>
        <p:txBody>
          <a:bodyPr anchor="t" bIns="0" lIns="0" rIns="0" rtlCol="0" tIns="0">
            <a:spAutoFit/>
          </a:bodyPr>
          <a:p>
            <a:pPr algn="ctr">
              <a:lnSpc>
                <a:spcPts val="12880"/>
              </a:lnSpc>
            </a:pPr>
            <a:r>
              <a:rPr lang="en-US"/>
              <a:t>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7" name="TextBox 2"/>
          <p:cNvSpPr txBox="1"/>
          <p:nvPr/>
        </p:nvSpPr>
        <p:spPr>
          <a:xfrm rot="0">
            <a:off x="230901" y="141605"/>
            <a:ext cx="10312152" cy="924433"/>
          </a:xfrm>
          <a:prstGeom prst="rect"/>
        </p:spPr>
        <p:txBody>
          <a:bodyPr anchor="t" bIns="0" lIns="0" rIns="0" rtlCol="0" tIns="0">
            <a:spAutoFit/>
          </a:bodyPr>
          <a:p>
            <a:pPr algn="ctr">
              <a:lnSpc>
                <a:spcPts val="7279"/>
              </a:lnSpc>
            </a:pPr>
            <a:r>
              <a:rPr sz="5199" lang="en-US">
                <a:solidFill>
                  <a:srgbClr val="000000"/>
                </a:solidFill>
                <a:latin typeface="Canva Sans Bold"/>
              </a:rPr>
              <a:t>What is </a:t>
            </a:r>
            <a:r>
              <a:rPr sz="5199" lang="en-US">
                <a:solidFill>
                  <a:srgbClr val="000000"/>
                </a:solidFill>
                <a:latin typeface="Canva Sans Bold"/>
              </a:rPr>
              <a:t>F</a:t>
            </a:r>
            <a:r>
              <a:rPr sz="5199" lang="en-US">
                <a:solidFill>
                  <a:srgbClr val="000000"/>
                </a:solidFill>
                <a:latin typeface="Canva Sans Bold"/>
              </a:rPr>
              <a:t>a</a:t>
            </a:r>
            <a:r>
              <a:rPr sz="5199" lang="en-US">
                <a:solidFill>
                  <a:srgbClr val="000000"/>
                </a:solidFill>
                <a:latin typeface="Canva Sans Bold"/>
              </a:rPr>
              <a:t>k</a:t>
            </a:r>
            <a:r>
              <a:rPr sz="5199" lang="en-US">
                <a:solidFill>
                  <a:srgbClr val="000000"/>
                </a:solidFill>
                <a:latin typeface="Canva Sans Bold"/>
              </a:rPr>
              <a:t>e</a:t>
            </a:r>
            <a:r>
              <a:rPr sz="5199" lang="en-US">
                <a:solidFill>
                  <a:srgbClr val="000000"/>
                </a:solidFill>
                <a:latin typeface="Canva Sans Bold"/>
              </a:rPr>
              <a:t> </a:t>
            </a:r>
            <a:r>
              <a:rPr sz="5199" lang="en-US">
                <a:solidFill>
                  <a:srgbClr val="000000"/>
                </a:solidFill>
                <a:latin typeface="Canva Sans Bold"/>
              </a:rPr>
              <a:t>N</a:t>
            </a:r>
            <a:r>
              <a:rPr sz="5199" lang="en-US">
                <a:solidFill>
                  <a:srgbClr val="000000"/>
                </a:solidFill>
                <a:latin typeface="Canva Sans Bold"/>
              </a:rPr>
              <a:t>e</a:t>
            </a:r>
            <a:r>
              <a:rPr sz="5199" lang="en-US">
                <a:solidFill>
                  <a:srgbClr val="000000"/>
                </a:solidFill>
                <a:latin typeface="Canva Sans Bold"/>
              </a:rPr>
              <a:t>w</a:t>
            </a:r>
            <a:r>
              <a:rPr sz="5199" lang="en-US">
                <a:solidFill>
                  <a:srgbClr val="000000"/>
                </a:solidFill>
                <a:latin typeface="Canva Sans Bold"/>
              </a:rPr>
              <a:t>s</a:t>
            </a:r>
            <a:r>
              <a:rPr sz="5199" lang="en-US">
                <a:solidFill>
                  <a:srgbClr val="000000"/>
                </a:solidFill>
                <a:latin typeface="Canva Sans Bold"/>
              </a:rPr>
              <a:t> </a:t>
            </a:r>
            <a:r>
              <a:rPr sz="5199" lang="en-US">
                <a:solidFill>
                  <a:srgbClr val="000000"/>
                </a:solidFill>
                <a:latin typeface="Canva Sans Bold"/>
              </a:rPr>
              <a:t>D</a:t>
            </a:r>
            <a:r>
              <a:rPr sz="5199" lang="en-US">
                <a:solidFill>
                  <a:srgbClr val="000000"/>
                </a:solidFill>
                <a:latin typeface="Canva Sans Bold"/>
              </a:rPr>
              <a:t>e</a:t>
            </a:r>
            <a:r>
              <a:rPr sz="5199" lang="en-US">
                <a:solidFill>
                  <a:srgbClr val="000000"/>
                </a:solidFill>
                <a:latin typeface="Canva Sans Bold"/>
              </a:rPr>
              <a:t>t</a:t>
            </a:r>
            <a:r>
              <a:rPr sz="5199" lang="en-US">
                <a:solidFill>
                  <a:srgbClr val="000000"/>
                </a:solidFill>
                <a:latin typeface="Canva Sans Bold"/>
              </a:rPr>
              <a:t>e</a:t>
            </a:r>
            <a:r>
              <a:rPr sz="5199" lang="en-US">
                <a:solidFill>
                  <a:srgbClr val="000000"/>
                </a:solidFill>
                <a:latin typeface="Canva Sans Bold"/>
              </a:rPr>
              <a:t>c</a:t>
            </a:r>
            <a:r>
              <a:rPr sz="5199" lang="en-US">
                <a:solidFill>
                  <a:srgbClr val="000000"/>
                </a:solidFill>
                <a:latin typeface="Canva Sans Bold"/>
              </a:rPr>
              <a:t>t</a:t>
            </a:r>
            <a:r>
              <a:rPr sz="5199" lang="en-US">
                <a:solidFill>
                  <a:srgbClr val="000000"/>
                </a:solidFill>
                <a:latin typeface="Canva Sans Bold"/>
              </a:rPr>
              <a:t>i</a:t>
            </a:r>
            <a:r>
              <a:rPr sz="5199" lang="en-US">
                <a:solidFill>
                  <a:srgbClr val="000000"/>
                </a:solidFill>
                <a:latin typeface="Canva Sans Bold"/>
              </a:rPr>
              <a:t>o</a:t>
            </a:r>
            <a:r>
              <a:rPr sz="5199" lang="en-US">
                <a:solidFill>
                  <a:srgbClr val="000000"/>
                </a:solidFill>
                <a:latin typeface="Canva Sans Bold"/>
              </a:rPr>
              <a:t>n</a:t>
            </a:r>
            <a:r>
              <a:rPr sz="5199" lang="en-US">
                <a:solidFill>
                  <a:srgbClr val="000000"/>
                </a:solidFill>
                <a:latin typeface="Canva Sans Bold"/>
              </a:rPr>
              <a:t> </a:t>
            </a:r>
            <a:r>
              <a:rPr sz="5199" lang="en-US">
                <a:solidFill>
                  <a:srgbClr val="000000"/>
                </a:solidFill>
                <a:latin typeface="Canva Sans Bold"/>
              </a:rPr>
              <a:t>?</a:t>
            </a:r>
            <a:endParaRPr altLang="en-US" lang="zh-CN"/>
          </a:p>
        </p:txBody>
      </p:sp>
      <p:sp>
        <p:nvSpPr>
          <p:cNvPr id="1048588" name="TextBox 3"/>
          <p:cNvSpPr txBox="1"/>
          <p:nvPr/>
        </p:nvSpPr>
        <p:spPr>
          <a:xfrm rot="0">
            <a:off x="514350" y="1540338"/>
            <a:ext cx="17259300" cy="2417571"/>
          </a:xfrm>
          <a:prstGeom prst="rect"/>
        </p:spPr>
        <p:txBody>
          <a:bodyPr anchor="t" bIns="0" lIns="0" rIns="0" rtlCol="0" tIns="0">
            <a:spAutoFit/>
          </a:bodyPr>
          <a:p>
            <a:pPr>
              <a:lnSpc>
                <a:spcPts val="4759"/>
              </a:lnSpc>
            </a:pPr>
            <a:r>
              <a:rPr sz="3399" lang="en-US">
                <a:solidFill>
                  <a:srgbClr val="000000"/>
                </a:solidFill>
                <a:latin typeface="Canva Sans"/>
              </a:rPr>
              <a:t>       </a:t>
            </a:r>
            <a:r>
              <a:rPr sz="3399" lang="en-US">
                <a:solidFill>
                  <a:srgbClr val="000000"/>
                </a:solidFill>
                <a:latin typeface="Canva Sans"/>
              </a:rPr>
              <a:t>Detecting fake news is a layered process that involves analysis of the news contents to determine the truthfulness of the news. </a:t>
            </a:r>
            <a:r>
              <a:rPr sz="3399" lang="en-US">
                <a:solidFill>
                  <a:srgbClr val="000000"/>
                </a:solidFill>
                <a:latin typeface="Canva Sans"/>
              </a:rPr>
              <a:t>The news could contain information in various formats such as text, video, image, etc. Combinations of different types of data make the detection process difficult.</a:t>
            </a:r>
            <a:endParaRPr altLang="en-US" lang="zh-CN"/>
          </a:p>
        </p:txBody>
      </p:sp>
      <p:sp>
        <p:nvSpPr>
          <p:cNvPr id="1048658" name=""/>
          <p:cNvSpPr txBox="1"/>
          <p:nvPr/>
        </p:nvSpPr>
        <p:spPr>
          <a:xfrm>
            <a:off x="7144000" y="4933950"/>
            <a:ext cx="4000000" cy="878839"/>
          </a:xfrm>
          <a:prstGeom prst="rect"/>
        </p:spPr>
        <p:txBody>
          <a:bodyPr rtlCol="0" wrap="square">
            <a:spAutoFit/>
          </a:bodyPr>
          <a:p>
            <a:r>
              <a:rPr sz="2800" lang="en-US">
                <a:solidFill>
                  <a:srgbClr val="000000"/>
                </a:solidFill>
              </a:rPr>
              <a:t> </a:t>
            </a:r>
            <a:endParaRPr sz="2800" lang="en-US">
              <a:solidFill>
                <a:srgbClr val="000000"/>
              </a:solidFill>
            </a:endParaRPr>
          </a:p>
          <a:p>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9" name="TextBox 2"/>
          <p:cNvSpPr txBox="1"/>
          <p:nvPr/>
        </p:nvSpPr>
        <p:spPr>
          <a:xfrm rot="0">
            <a:off x="211232" y="517515"/>
            <a:ext cx="4865043" cy="1635760"/>
          </a:xfrm>
          <a:prstGeom prst="rect"/>
        </p:spPr>
        <p:txBody>
          <a:bodyPr anchor="t" bIns="0" lIns="0" rIns="0" rtlCol="0" tIns="0">
            <a:spAutoFit/>
          </a:bodyPr>
          <a:p>
            <a:pPr algn="ctr">
              <a:lnSpc>
                <a:spcPts val="12880"/>
              </a:lnSpc>
            </a:pPr>
            <a:r>
              <a:rPr sz="9200" lang="en-US">
                <a:solidFill>
                  <a:srgbClr val="000000"/>
                </a:solidFill>
                <a:latin typeface="Canva Sans Bold"/>
              </a:rPr>
              <a:t>Strategy</a:t>
            </a:r>
          </a:p>
        </p:txBody>
      </p:sp>
      <p:sp>
        <p:nvSpPr>
          <p:cNvPr id="1048590" name="TextBox 3"/>
          <p:cNvSpPr txBox="1"/>
          <p:nvPr/>
        </p:nvSpPr>
        <p:spPr>
          <a:xfrm rot="0">
            <a:off x="0" y="2758429"/>
            <a:ext cx="18288000" cy="7146418"/>
          </a:xfrm>
          <a:prstGeom prst="rect"/>
        </p:spPr>
        <p:txBody>
          <a:bodyPr anchor="t" bIns="0" lIns="0" rIns="0" rtlCol="0" tIns="0">
            <a:spAutoFit/>
          </a:bodyPr>
          <a:p>
            <a:pPr indent="-496566" lvl="1" marL="993133">
              <a:lnSpc>
                <a:spcPts val="6439"/>
              </a:lnSpc>
              <a:buFont typeface="Arial"/>
              <a:buChar char="•"/>
            </a:pPr>
            <a:r>
              <a:rPr sz="4599" lang="en-US">
                <a:solidFill>
                  <a:srgbClr val="000000"/>
                </a:solidFill>
                <a:latin typeface="Canva Sans"/>
              </a:rPr>
              <a:t>Data Import</a:t>
            </a:r>
          </a:p>
          <a:p>
            <a:pPr indent="-496566" lvl="1" marL="993133">
              <a:lnSpc>
                <a:spcPts val="6439"/>
              </a:lnSpc>
              <a:buFont typeface="Arial"/>
              <a:buChar char="•"/>
            </a:pPr>
            <a:r>
              <a:rPr sz="4599" lang="en-US">
                <a:solidFill>
                  <a:srgbClr val="000000"/>
                </a:solidFill>
                <a:latin typeface="Canva Sans"/>
              </a:rPr>
              <a:t>Data Un</a:t>
            </a:r>
            <a:r>
              <a:rPr sz="4599" lang="en-US">
                <a:solidFill>
                  <a:srgbClr val="000000"/>
                </a:solidFill>
                <a:latin typeface="Canva Sans"/>
              </a:rPr>
              <a:t>derstanding and Exploration</a:t>
            </a:r>
          </a:p>
          <a:p>
            <a:pPr indent="-496566" lvl="1" marL="993133">
              <a:lnSpc>
                <a:spcPts val="6439"/>
              </a:lnSpc>
              <a:buFont typeface="Arial"/>
              <a:buChar char="•"/>
            </a:pPr>
            <a:r>
              <a:rPr sz="4599" lang="en-US">
                <a:solidFill>
                  <a:srgbClr val="000000"/>
                </a:solidFill>
                <a:latin typeface="Canva Sans"/>
              </a:rPr>
              <a:t>Transformation of the data – so that is ready to be consumed by the association rules algorithm</a:t>
            </a:r>
          </a:p>
          <a:p>
            <a:pPr indent="-496566" lvl="1" marL="993133">
              <a:lnSpc>
                <a:spcPts val="6439"/>
              </a:lnSpc>
              <a:buFont typeface="Arial"/>
              <a:buChar char="•"/>
            </a:pPr>
            <a:r>
              <a:rPr sz="4599" lang="en-US">
                <a:solidFill>
                  <a:srgbClr val="000000"/>
                </a:solidFill>
                <a:latin typeface="Canva Sans"/>
              </a:rPr>
              <a:t>Running association rules</a:t>
            </a:r>
          </a:p>
          <a:p>
            <a:pPr indent="-496566" lvl="1" marL="993133">
              <a:lnSpc>
                <a:spcPts val="6439"/>
              </a:lnSpc>
              <a:buFont typeface="Arial"/>
              <a:buChar char="•"/>
            </a:pPr>
            <a:r>
              <a:rPr sz="4599" lang="en-US">
                <a:solidFill>
                  <a:srgbClr val="000000"/>
                </a:solidFill>
                <a:latin typeface="Canva Sans"/>
              </a:rPr>
              <a:t>Exploring the rules generated</a:t>
            </a:r>
          </a:p>
          <a:p>
            <a:pPr indent="-496566" lvl="1" marL="993133">
              <a:lnSpc>
                <a:spcPts val="6439"/>
              </a:lnSpc>
              <a:buFont typeface="Arial"/>
              <a:buChar char="•"/>
            </a:pPr>
            <a:r>
              <a:rPr sz="4599" lang="en-US">
                <a:solidFill>
                  <a:srgbClr val="000000"/>
                </a:solidFill>
                <a:latin typeface="Canva Sans"/>
              </a:rPr>
              <a:t>Filtering the generated rules</a:t>
            </a:r>
          </a:p>
          <a:p>
            <a:pPr indent="-496566" lvl="1" marL="993133">
              <a:lnSpc>
                <a:spcPts val="6439"/>
              </a:lnSpc>
              <a:buFont typeface="Arial"/>
              <a:buChar char="•"/>
            </a:pPr>
            <a:r>
              <a:rPr sz="4599" lang="en-US">
                <a:solidFill>
                  <a:srgbClr val="000000"/>
                </a:solidFill>
                <a:latin typeface="Canva Sans"/>
              </a:rPr>
              <a:t>Visualization of Rule</a:t>
            </a:r>
          </a:p>
          <a:p>
            <a:pPr>
              <a:lnSpc>
                <a:spcPts val="4759"/>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1" name="TextBox 2"/>
          <p:cNvSpPr txBox="1"/>
          <p:nvPr/>
        </p:nvSpPr>
        <p:spPr>
          <a:xfrm rot="0">
            <a:off x="359303" y="159703"/>
            <a:ext cx="9160818" cy="1635760"/>
          </a:xfrm>
          <a:prstGeom prst="rect"/>
        </p:spPr>
        <p:txBody>
          <a:bodyPr anchor="t" bIns="0" lIns="0" rIns="0" rtlCol="0" tIns="0">
            <a:spAutoFit/>
          </a:bodyPr>
          <a:p>
            <a:pPr algn="ctr">
              <a:lnSpc>
                <a:spcPts val="12880"/>
              </a:lnSpc>
            </a:pPr>
            <a:r>
              <a:rPr sz="9200" lang="en-US">
                <a:solidFill>
                  <a:srgbClr val="000000"/>
                </a:solidFill>
                <a:latin typeface="Canva Sans Bold"/>
              </a:rPr>
              <a:t>Algorithm Used </a:t>
            </a:r>
          </a:p>
        </p:txBody>
      </p:sp>
      <p:sp>
        <p:nvSpPr>
          <p:cNvPr id="1048592" name="TextBox 3"/>
          <p:cNvSpPr txBox="1"/>
          <p:nvPr/>
        </p:nvSpPr>
        <p:spPr>
          <a:xfrm rot="0">
            <a:off x="376121" y="2753360"/>
            <a:ext cx="17911879" cy="2773172"/>
          </a:xfrm>
          <a:prstGeom prst="rect"/>
        </p:spPr>
        <p:txBody>
          <a:bodyPr anchor="t" bIns="0" lIns="0" rIns="0" rtlCol="0" tIns="0">
            <a:spAutoFit/>
          </a:bodyPr>
          <a:p>
            <a:pPr algn="just">
              <a:lnSpc>
                <a:spcPts val="5459"/>
              </a:lnSpc>
            </a:pPr>
            <a:r>
              <a:rPr sz="3899" lang="en-US">
                <a:solidFill>
                  <a:srgbClr val="000000"/>
                </a:solidFill>
                <a:latin typeface="Canva Sans"/>
              </a:rPr>
              <a:t>     The Apriori algorithm in data mining is a popular algorithm used for finding frequent itemsets in a dataset. It is widely used in association rule mining to discover relationships between items in a dataset. The Apriori algorithm was developed by R. Agrawal and R. Srikant in 1994.</a:t>
            </a:r>
          </a:p>
        </p:txBody>
      </p:sp>
      <p:sp>
        <p:nvSpPr>
          <p:cNvPr id="1048593" name="TextBox 4"/>
          <p:cNvSpPr txBox="1"/>
          <p:nvPr/>
        </p:nvSpPr>
        <p:spPr>
          <a:xfrm rot="0">
            <a:off x="359303" y="5677535"/>
            <a:ext cx="17928697" cy="3839718"/>
          </a:xfrm>
          <a:prstGeom prst="rect"/>
        </p:spPr>
        <p:txBody>
          <a:bodyPr anchor="t" bIns="0" lIns="0" rIns="0" rtlCol="0" tIns="0">
            <a:spAutoFit/>
          </a:bodyPr>
          <a:p>
            <a:pPr>
              <a:lnSpc>
                <a:spcPts val="5039"/>
              </a:lnSpc>
            </a:pPr>
            <a:r>
              <a:rPr sz="3599" lang="en-US">
                <a:solidFill>
                  <a:srgbClr val="000000"/>
                </a:solidFill>
                <a:latin typeface="Canva Sans"/>
              </a:rPr>
              <a:t>           </a:t>
            </a:r>
            <a:r>
              <a:rPr sz="3599" lang="en-US">
                <a:solidFill>
                  <a:srgbClr val="000000"/>
                </a:solidFill>
                <a:latin typeface="Canva Sans"/>
              </a:rPr>
              <a:t>Add a little bit of body textThe Apriori property is a fundamental property of frequent itemsets used in the Apriori algorithm. In other words, if an itemset appears frequently enough in the dataset to be considered significant, then all of its subsets must also appear frequently enough to be significant. For example, if the itemset {A, B, C} frequently appears in a dataset, then the subsets {A, B}, {A, C}, {B, C}, {A}, {B}, and {C} must also appear frequently 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TextBox 2"/>
          <p:cNvSpPr txBox="1"/>
          <p:nvPr/>
        </p:nvSpPr>
        <p:spPr>
          <a:xfrm rot="0">
            <a:off x="464116" y="159703"/>
            <a:ext cx="14795450" cy="1635760"/>
          </a:xfrm>
          <a:prstGeom prst="rect"/>
        </p:spPr>
        <p:txBody>
          <a:bodyPr anchor="t" bIns="0" lIns="0" rIns="0" rtlCol="0" tIns="0">
            <a:spAutoFit/>
          </a:bodyPr>
          <a:p>
            <a:pPr algn="ctr">
              <a:lnSpc>
                <a:spcPts val="12880"/>
              </a:lnSpc>
            </a:pPr>
            <a:r>
              <a:rPr sz="9200" lang="en-US">
                <a:solidFill>
                  <a:srgbClr val="000000"/>
                </a:solidFill>
                <a:latin typeface="Canva Sans Bold"/>
              </a:rPr>
              <a:t>Steps in Apriori Algorithm</a:t>
            </a:r>
          </a:p>
        </p:txBody>
      </p:sp>
      <p:sp>
        <p:nvSpPr>
          <p:cNvPr id="1048595" name="TextBox 3"/>
          <p:cNvSpPr txBox="1"/>
          <p:nvPr/>
        </p:nvSpPr>
        <p:spPr>
          <a:xfrm rot="0">
            <a:off x="0" y="2667635"/>
            <a:ext cx="18288000" cy="6755129"/>
          </a:xfrm>
          <a:prstGeom prst="rect"/>
        </p:spPr>
        <p:txBody>
          <a:bodyPr anchor="t" bIns="0" lIns="0" rIns="0" rtlCol="0" tIns="0">
            <a:spAutoFit/>
          </a:bodyPr>
          <a:p>
            <a:pPr indent="-410209" lvl="1" marL="820417">
              <a:lnSpc>
                <a:spcPts val="5319"/>
              </a:lnSpc>
              <a:buFont typeface="Arial"/>
              <a:buChar char="•"/>
            </a:pPr>
            <a:r>
              <a:rPr sz="3799" lang="en-US">
                <a:solidFill>
                  <a:srgbClr val="000000"/>
                </a:solidFill>
                <a:latin typeface="Canva Sans"/>
              </a:rPr>
              <a:t>Define minimum support threshold - This is the minimum number of times an item set must appear in the dataset to be considered as frequent. The support threshold is usually set by the user based on the size of the dataset and the domain knowledge.</a:t>
            </a:r>
          </a:p>
          <a:p>
            <a:pPr indent="-410209" lvl="1" marL="820417">
              <a:lnSpc>
                <a:spcPts val="5319"/>
              </a:lnSpc>
              <a:buFont typeface="Arial"/>
              <a:buChar char="•"/>
            </a:pPr>
            <a:r>
              <a:rPr sz="3799" lang="en-US">
                <a:solidFill>
                  <a:srgbClr val="000000"/>
                </a:solidFill>
                <a:latin typeface="Canva Sans"/>
              </a:rPr>
              <a:t>Generate a list of frequent 1-item sets - Scan the entire dataset to identify the items that meet the minimum support threshol</a:t>
            </a:r>
            <a:r>
              <a:rPr sz="3799" lang="en-US">
                <a:solidFill>
                  <a:srgbClr val="000000"/>
                </a:solidFill>
                <a:latin typeface="Canva Sans"/>
              </a:rPr>
              <a:t>d. These item sets are known as frequent 1-item sets.</a:t>
            </a:r>
          </a:p>
          <a:p>
            <a:pPr indent="-410209" lvl="1" marL="820417">
              <a:lnSpc>
                <a:spcPts val="5319"/>
              </a:lnSpc>
              <a:buFont typeface="Arial"/>
              <a:buChar char="•"/>
            </a:pPr>
            <a:r>
              <a:rPr sz="3799" lang="en-US">
                <a:solidFill>
                  <a:srgbClr val="000000"/>
                </a:solidFill>
                <a:latin typeface="Canva Sans"/>
              </a:rPr>
              <a:t>Generate candidate item sets - In this step, the algorithm generates a list of candidate item sets of length k+1 from the frequent k-item sets identified in the previous step.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TextBox 2"/>
          <p:cNvSpPr txBox="1"/>
          <p:nvPr/>
        </p:nvSpPr>
        <p:spPr>
          <a:xfrm rot="0">
            <a:off x="-178906" y="659130"/>
            <a:ext cx="18288000" cy="7626224"/>
          </a:xfrm>
          <a:prstGeom prst="rect"/>
        </p:spPr>
        <p:txBody>
          <a:bodyPr anchor="t" bIns="0" lIns="0" rIns="0" rtlCol="0" tIns="0">
            <a:spAutoFit/>
          </a:bodyPr>
          <a:p>
            <a:pPr algn="just" indent="-421003" lvl="1" marL="842007">
              <a:lnSpc>
                <a:spcPts val="5459"/>
              </a:lnSpc>
              <a:buFont typeface="Arial"/>
              <a:buChar char="•"/>
            </a:pPr>
            <a:r>
              <a:rPr sz="3899" lang="en-US">
                <a:solidFill>
                  <a:srgbClr val="000000"/>
                </a:solidFill>
                <a:latin typeface="Canva Sans"/>
              </a:rPr>
              <a:t>Count the support of each candidate item set - Scan the dataset again to count the number of times each can</a:t>
            </a:r>
            <a:r>
              <a:rPr sz="3899" lang="en-US">
                <a:solidFill>
                  <a:srgbClr val="000000"/>
                </a:solidFill>
                <a:latin typeface="Canva Sans"/>
              </a:rPr>
              <a:t>didate item set appears in the dataset.</a:t>
            </a:r>
          </a:p>
          <a:p>
            <a:pPr algn="just" indent="-421003" lvl="1" marL="842007">
              <a:lnSpc>
                <a:spcPts val="5459"/>
              </a:lnSpc>
              <a:buFont typeface="Arial"/>
              <a:buChar char="•"/>
            </a:pPr>
            <a:r>
              <a:rPr sz="3899" lang="en-US">
                <a:solidFill>
                  <a:srgbClr val="000000"/>
                </a:solidFill>
                <a:latin typeface="Canva Sans"/>
              </a:rPr>
              <a:t>Prune the candidate item sets - Remove the item sets that do not meet the minimum support threshold.</a:t>
            </a:r>
          </a:p>
          <a:p>
            <a:pPr algn="just" indent="-421003" lvl="1" marL="842007">
              <a:lnSpc>
                <a:spcPts val="5459"/>
              </a:lnSpc>
              <a:buFont typeface="Arial"/>
              <a:buChar char="•"/>
            </a:pPr>
            <a:r>
              <a:rPr sz="3899" lang="en-US">
                <a:solidFill>
                  <a:srgbClr val="000000"/>
                </a:solidFill>
                <a:latin typeface="Canva Sans"/>
              </a:rPr>
              <a:t>Repeat steps 3-5 until no more frequent item sets can be generated.</a:t>
            </a:r>
          </a:p>
          <a:p>
            <a:pPr algn="just" indent="-421003" lvl="1" marL="842007">
              <a:lnSpc>
                <a:spcPts val="5459"/>
              </a:lnSpc>
              <a:buFont typeface="Arial"/>
              <a:buChar char="•"/>
            </a:pPr>
            <a:r>
              <a:rPr sz="3899" lang="en-US">
                <a:solidFill>
                  <a:srgbClr val="000000"/>
                </a:solidFill>
                <a:latin typeface="Canva Sans"/>
              </a:rPr>
              <a:t>Generate association rules - Once the frequent item sets have been identified, the algorithm generates association rules from them. Association rules are rules of form A -&gt; B, where A and B are item sets. The rule indicates that if a transaction contains A, it is also likely to contain B.</a:t>
            </a:r>
          </a:p>
          <a:p>
            <a:pPr algn="just" indent="-421003" lvl="1" marL="842007">
              <a:lnSpc>
                <a:spcPts val="5459"/>
              </a:lnSpc>
              <a:buFont typeface="Arial"/>
              <a:buChar char="•"/>
            </a:pPr>
            <a:r>
              <a:rPr sz="3899" lang="en-US">
                <a:solidFill>
                  <a:srgbClr val="000000"/>
                </a:solidFill>
                <a:latin typeface="Canva Sans"/>
              </a:rPr>
              <a:t>Evaluate the association rules - Finally, the association rules are evaluated based on metrics such as confidence and lift.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Market Basket Analysis</dc:title>
  <dc:creator>RMX3085</dc:creator>
  <dcterms:created xsi:type="dcterms:W3CDTF">2006-08-15T13:00:00Z</dcterms:created>
  <dcterms:modified xsi:type="dcterms:W3CDTF">2023-10-04T10:50:22Z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74e323fdcf9a45989a368b5753190473</vt:lpwstr>
  </property>
</Properties>
</file>