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991b89b2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991b89b2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991b89b2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991b89b2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150,000 songs with more than 10,000 views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1,200 song with more than 1,000,000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Song lyrics </a:t>
            </a:r>
            <a:r>
              <a:rPr b="1"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(6mil songs)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Filter by language and popularity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991b89b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991b89b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dd6c853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dd6c853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Baseline model with no training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strong enough distinction from keyword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 we know about original (pre-)training set?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good results, some bad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Thoughts on what re-training will help with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Metaphors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Specialize on song topics (love, betrayal, adventure, braggadocio)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e142e55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e142e55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dd6c85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dd6c85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Make red labels on models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The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all-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* models where trained on all available training data (more than 1 billion training pairs) and are designed as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general purpose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models. The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all-mpnet-base-v2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model provides the best quality, while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all-MiniLM-L6-v2</a:t>
            </a: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is 5 times faster and still offers good quality.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We went for </a:t>
            </a: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</a:rPr>
              <a:t>all-MiniLM-L12-v2 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Baseline model with no training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strong enough distinction from keyword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do we know about original (pre-)training set?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good results, some bad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Thoughts on what re-training will help with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Metaphors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Specialize on song topics (love, betrayal, adventure, braggadocio)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dd6c853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dd6c853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happier again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the score changes greatly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an objective metric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991b89b2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991b89b2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991b89b2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991b89b2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17700"/>
            <a:ext cx="54930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Song Search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4100" y="1310125"/>
            <a:ext cx="30321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Meaning in Lyrics</a:t>
            </a:r>
            <a:endParaRPr sz="1700"/>
          </a:p>
        </p:txBody>
      </p:sp>
      <p:grpSp>
        <p:nvGrpSpPr>
          <p:cNvPr id="66" name="Google Shape;66;p13"/>
          <p:cNvGrpSpPr/>
          <p:nvPr/>
        </p:nvGrpSpPr>
        <p:grpSpPr>
          <a:xfrm>
            <a:off x="448225" y="1913950"/>
            <a:ext cx="2779075" cy="1165424"/>
            <a:chOff x="582700" y="2061875"/>
            <a:chExt cx="2779075" cy="1165424"/>
          </a:xfrm>
        </p:grpSpPr>
        <p:pic>
          <p:nvPicPr>
            <p:cNvPr id="67" name="Google Shape;67;p13"/>
            <p:cNvPicPr preferRelativeResize="0"/>
            <p:nvPr/>
          </p:nvPicPr>
          <p:blipFill rotWithShape="1">
            <a:blip r:embed="rId3">
              <a:alphaModFix/>
            </a:blip>
            <a:srcRect b="32859" l="23737" r="23511" t="32027"/>
            <a:stretch/>
          </p:blipFill>
          <p:spPr>
            <a:xfrm>
              <a:off x="582700" y="2061875"/>
              <a:ext cx="2779075" cy="116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4">
              <a:alphaModFix/>
            </a:blip>
            <a:srcRect b="36628" l="19806" r="19344" t="36284"/>
            <a:stretch/>
          </p:blipFill>
          <p:spPr>
            <a:xfrm>
              <a:off x="862988" y="2245387"/>
              <a:ext cx="990051" cy="440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3"/>
          <p:cNvSpPr txBox="1"/>
          <p:nvPr/>
        </p:nvSpPr>
        <p:spPr>
          <a:xfrm>
            <a:off x="7728050" y="4143900"/>
            <a:ext cx="137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13</a:t>
            </a:r>
            <a:endParaRPr b="1" sz="1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Henry Savich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Mahmoud Hamza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Shea Conaway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up a labeled dataset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Explore how different sentence transformers perform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we get a more “metaphorical” embedding?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Fine-tune the best model to further improve performance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Project Goals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a </a:t>
            </a:r>
            <a:r>
              <a:rPr b="1" lang="en" sz="2100"/>
              <a:t>search engine</a:t>
            </a:r>
            <a:r>
              <a:rPr lang="en" sz="2100"/>
              <a:t> for song lyrics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Better, more meaningful results than </a:t>
            </a:r>
            <a:r>
              <a:rPr b="1" lang="en" sz="2100"/>
              <a:t>keywords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Songs</a:t>
            </a:r>
            <a:r>
              <a:rPr lang="en" sz="2100"/>
              <a:t> are metaphorical and diverse in topic</a:t>
            </a:r>
            <a:endParaRPr b="1" sz="2100"/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●"/>
            </a:pPr>
            <a:r>
              <a:rPr lang="en" sz="2100"/>
              <a:t>Ability to rank by </a:t>
            </a:r>
            <a:r>
              <a:rPr b="1" lang="en" sz="2100"/>
              <a:t>relevance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&amp; Methodology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348525"/>
            <a:ext cx="4166400" cy="22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Fundamental</a:t>
            </a:r>
            <a:r>
              <a:rPr lang="en"/>
              <a:t> NLP technique is representing words as </a:t>
            </a:r>
            <a:r>
              <a:rPr b="1" lang="en"/>
              <a:t>vectors </a:t>
            </a:r>
            <a:r>
              <a:rPr lang="en"/>
              <a:t>called </a:t>
            </a:r>
            <a:r>
              <a:rPr b="1" lang="en"/>
              <a:t>embeddings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Lyrics</a:t>
            </a:r>
            <a:r>
              <a:rPr lang="en"/>
              <a:t> with similar vectors have</a:t>
            </a:r>
            <a:r>
              <a:rPr b="1" lang="en"/>
              <a:t> similar meaning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Similarity is measured by difference in </a:t>
            </a:r>
            <a:r>
              <a:rPr b="1" lang="en"/>
              <a:t>angle</a:t>
            </a:r>
            <a:endParaRPr b="1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</a:t>
            </a:r>
            <a:r>
              <a:rPr lang="en"/>
              <a:t> goal is to train a </a:t>
            </a:r>
            <a:r>
              <a:rPr b="1" lang="en"/>
              <a:t>t</a:t>
            </a:r>
            <a:r>
              <a:rPr b="1" lang="en"/>
              <a:t>ransformer</a:t>
            </a:r>
            <a:r>
              <a:rPr lang="en"/>
              <a:t> model that encodes lyrics into high-quality embeddings for searching</a:t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5041300" y="3009825"/>
            <a:ext cx="3373150" cy="1799100"/>
            <a:chOff x="4473450" y="2918825"/>
            <a:chExt cx="3373150" cy="1799100"/>
          </a:xfrm>
        </p:grpSpPr>
        <p:cxnSp>
          <p:nvCxnSpPr>
            <p:cNvPr id="83" name="Google Shape;83;p15"/>
            <p:cNvCxnSpPr/>
            <p:nvPr/>
          </p:nvCxnSpPr>
          <p:spPr>
            <a:xfrm>
              <a:off x="5936800" y="3257525"/>
              <a:ext cx="0" cy="115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5284725" y="3803375"/>
              <a:ext cx="131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triangle"/>
            </a:ln>
          </p:spPr>
        </p:cxnSp>
        <p:sp>
          <p:nvSpPr>
            <p:cNvPr id="85" name="Google Shape;85;p15"/>
            <p:cNvSpPr txBox="1"/>
            <p:nvPr/>
          </p:nvSpPr>
          <p:spPr>
            <a:xfrm>
              <a:off x="6595550" y="3664475"/>
              <a:ext cx="69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Important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473450" y="3649475"/>
              <a:ext cx="76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Uni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mportant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5596700" y="2918825"/>
              <a:ext cx="76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Entertaining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5667025" y="4410125"/>
              <a:ext cx="60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Boring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89" name="Google Shape;89;p15"/>
            <p:cNvCxnSpPr/>
            <p:nvPr/>
          </p:nvCxnSpPr>
          <p:spPr>
            <a:xfrm flipH="1" rot="10800000">
              <a:off x="5936800" y="3629075"/>
              <a:ext cx="561000" cy="1743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5936800" y="3803425"/>
              <a:ext cx="553500" cy="199800"/>
            </a:xfrm>
            <a:prstGeom prst="straightConnector1">
              <a:avLst/>
            </a:prstGeom>
            <a:noFill/>
            <a:ln cap="flat" cmpd="sng" w="9525">
              <a:solidFill>
                <a:srgbClr val="93C47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5"/>
            <p:cNvSpPr txBox="1"/>
            <p:nvPr/>
          </p:nvSpPr>
          <p:spPr>
            <a:xfrm>
              <a:off x="6490300" y="3379025"/>
              <a:ext cx="1091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"lecture"</a:t>
              </a:r>
              <a:endParaRPr sz="11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6490300" y="3881075"/>
              <a:ext cx="1356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rPr>
                <a:t>"textbook"</a:t>
              </a:r>
              <a:endParaRPr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 rot="10800000">
              <a:off x="5474150" y="3351250"/>
              <a:ext cx="462600" cy="45210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" name="Google Shape;94;p15"/>
            <p:cNvSpPr txBox="1"/>
            <p:nvPr/>
          </p:nvSpPr>
          <p:spPr>
            <a:xfrm>
              <a:off x="4847000" y="3072900"/>
              <a:ext cx="891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E06666"/>
                  </a:solidFill>
                  <a:latin typeface="Roboto"/>
                  <a:ea typeface="Roboto"/>
                  <a:cs typeface="Roboto"/>
                  <a:sym typeface="Roboto"/>
                </a:rPr>
                <a:t>"youtube"</a:t>
              </a:r>
              <a:endParaRPr sz="11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5"/>
          <p:cNvSpPr txBox="1"/>
          <p:nvPr/>
        </p:nvSpPr>
        <p:spPr>
          <a:xfrm>
            <a:off x="5041300" y="2571750"/>
            <a:ext cx="382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Words in a Example Semantic Space</a:t>
            </a:r>
            <a:endParaRPr sz="16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Progress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572000" y="2473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Matches by meaning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than keyword search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44" y="1044900"/>
            <a:ext cx="8886106" cy="40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19374" t="0"/>
          <a:stretch/>
        </p:blipFill>
        <p:spPr>
          <a:xfrm>
            <a:off x="244075" y="500925"/>
            <a:ext cx="8655850" cy="40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36000"/>
            <a:ext cx="8071501" cy="36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changed models?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fastest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Original model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91" y="3348395"/>
            <a:ext cx="4692316" cy="120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691" y="971708"/>
            <a:ext cx="4692318" cy="141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and Future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robustness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How good is our model at dealing with “dirty” data?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 we using the best data set for our task?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Quantifying a “good” search model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 ground truth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Inescapably subjective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Labor-intensive to make labeled data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related evaluation sets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Metric Plans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Hand-label song relevance to certain queries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Relevance is cosine similarity between embeddings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normalized discounted cumulative gain to judge our sentence transformer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80389"/>
            <a:ext cx="3706500" cy="25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5425"/>
            <a:ext cx="2817800" cy="2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