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0"/>
  </p:notesMasterIdLst>
  <p:sldIdLst>
    <p:sldId id="256" r:id="rId2"/>
    <p:sldId id="361" r:id="rId3"/>
    <p:sldId id="312" r:id="rId4"/>
    <p:sldId id="258" r:id="rId5"/>
    <p:sldId id="262" r:id="rId6"/>
    <p:sldId id="267" r:id="rId7"/>
    <p:sldId id="368" r:id="rId8"/>
    <p:sldId id="354" r:id="rId9"/>
    <p:sldId id="356" r:id="rId10"/>
    <p:sldId id="273" r:id="rId11"/>
    <p:sldId id="274" r:id="rId12"/>
    <p:sldId id="282" r:id="rId13"/>
    <p:sldId id="365" r:id="rId14"/>
    <p:sldId id="283" r:id="rId15"/>
    <p:sldId id="366" r:id="rId16"/>
    <p:sldId id="353" r:id="rId17"/>
    <p:sldId id="351" r:id="rId18"/>
    <p:sldId id="363" r:id="rId19"/>
    <p:sldId id="285" r:id="rId20"/>
    <p:sldId id="334" r:id="rId21"/>
    <p:sldId id="341" r:id="rId22"/>
    <p:sldId id="347" r:id="rId23"/>
    <p:sldId id="350" r:id="rId24"/>
    <p:sldId id="301" r:id="rId25"/>
    <p:sldId id="304" r:id="rId26"/>
    <p:sldId id="305" r:id="rId27"/>
    <p:sldId id="339" r:id="rId28"/>
    <p:sldId id="370" r:id="rId29"/>
    <p:sldId id="336" r:id="rId30"/>
    <p:sldId id="337" r:id="rId31"/>
    <p:sldId id="307" r:id="rId32"/>
    <p:sldId id="309" r:id="rId33"/>
    <p:sldId id="360" r:id="rId34"/>
    <p:sldId id="358" r:id="rId35"/>
    <p:sldId id="369" r:id="rId36"/>
    <p:sldId id="359" r:id="rId37"/>
    <p:sldId id="367" r:id="rId38"/>
    <p:sldId id="325" r:id="rId39"/>
    <p:sldId id="371" r:id="rId40"/>
    <p:sldId id="372" r:id="rId41"/>
    <p:sldId id="373" r:id="rId42"/>
    <p:sldId id="374" r:id="rId43"/>
    <p:sldId id="375" r:id="rId44"/>
    <p:sldId id="376" r:id="rId45"/>
    <p:sldId id="377" r:id="rId46"/>
    <p:sldId id="378" r:id="rId47"/>
    <p:sldId id="379" r:id="rId48"/>
    <p:sldId id="348"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Garamond" pitchFamily="18" charset="0"/>
        <a:ea typeface="+mn-ea"/>
        <a:cs typeface="Arial" charset="0"/>
      </a:defRPr>
    </a:lvl1pPr>
    <a:lvl2pPr marL="457200" algn="l" rtl="0" fontAlgn="base">
      <a:spcBef>
        <a:spcPct val="0"/>
      </a:spcBef>
      <a:spcAft>
        <a:spcPct val="0"/>
      </a:spcAft>
      <a:defRPr kern="1200">
        <a:solidFill>
          <a:schemeClr val="tx1"/>
        </a:solidFill>
        <a:latin typeface="Garamond" pitchFamily="18" charset="0"/>
        <a:ea typeface="+mn-ea"/>
        <a:cs typeface="Arial" charset="0"/>
      </a:defRPr>
    </a:lvl2pPr>
    <a:lvl3pPr marL="914400" algn="l" rtl="0" fontAlgn="base">
      <a:spcBef>
        <a:spcPct val="0"/>
      </a:spcBef>
      <a:spcAft>
        <a:spcPct val="0"/>
      </a:spcAft>
      <a:defRPr kern="1200">
        <a:solidFill>
          <a:schemeClr val="tx1"/>
        </a:solidFill>
        <a:latin typeface="Garamond" pitchFamily="18" charset="0"/>
        <a:ea typeface="+mn-ea"/>
        <a:cs typeface="Arial" charset="0"/>
      </a:defRPr>
    </a:lvl3pPr>
    <a:lvl4pPr marL="1371600" algn="l" rtl="0" fontAlgn="base">
      <a:spcBef>
        <a:spcPct val="0"/>
      </a:spcBef>
      <a:spcAft>
        <a:spcPct val="0"/>
      </a:spcAft>
      <a:defRPr kern="1200">
        <a:solidFill>
          <a:schemeClr val="tx1"/>
        </a:solidFill>
        <a:latin typeface="Garamond" pitchFamily="18" charset="0"/>
        <a:ea typeface="+mn-ea"/>
        <a:cs typeface="Arial" charset="0"/>
      </a:defRPr>
    </a:lvl4pPr>
    <a:lvl5pPr marL="1828800" algn="l" rtl="0" fontAlgn="base">
      <a:spcBef>
        <a:spcPct val="0"/>
      </a:spcBef>
      <a:spcAft>
        <a:spcPct val="0"/>
      </a:spcAft>
      <a:defRPr kern="1200">
        <a:solidFill>
          <a:schemeClr val="tx1"/>
        </a:solidFill>
        <a:latin typeface="Garamond" pitchFamily="18" charset="0"/>
        <a:ea typeface="+mn-ea"/>
        <a:cs typeface="Arial" charset="0"/>
      </a:defRPr>
    </a:lvl5pPr>
    <a:lvl6pPr marL="2286000" algn="l" defTabSz="914400" rtl="0" eaLnBrk="1" latinLnBrk="0" hangingPunct="1">
      <a:defRPr kern="1200">
        <a:solidFill>
          <a:schemeClr val="tx1"/>
        </a:solidFill>
        <a:latin typeface="Garamond" pitchFamily="18" charset="0"/>
        <a:ea typeface="+mn-ea"/>
        <a:cs typeface="Arial" charset="0"/>
      </a:defRPr>
    </a:lvl6pPr>
    <a:lvl7pPr marL="2743200" algn="l" defTabSz="914400" rtl="0" eaLnBrk="1" latinLnBrk="0" hangingPunct="1">
      <a:defRPr kern="1200">
        <a:solidFill>
          <a:schemeClr val="tx1"/>
        </a:solidFill>
        <a:latin typeface="Garamond" pitchFamily="18" charset="0"/>
        <a:ea typeface="+mn-ea"/>
        <a:cs typeface="Arial" charset="0"/>
      </a:defRPr>
    </a:lvl7pPr>
    <a:lvl8pPr marL="3200400" algn="l" defTabSz="914400" rtl="0" eaLnBrk="1" latinLnBrk="0" hangingPunct="1">
      <a:defRPr kern="1200">
        <a:solidFill>
          <a:schemeClr val="tx1"/>
        </a:solidFill>
        <a:latin typeface="Garamond" pitchFamily="18" charset="0"/>
        <a:ea typeface="+mn-ea"/>
        <a:cs typeface="Arial" charset="0"/>
      </a:defRPr>
    </a:lvl8pPr>
    <a:lvl9pPr marL="3657600" algn="l" defTabSz="914400" rtl="0" eaLnBrk="1" latinLnBrk="0" hangingPunct="1">
      <a:defRPr kern="1200">
        <a:solidFill>
          <a:schemeClr val="tx1"/>
        </a:solidFill>
        <a:latin typeface="Garamond"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481" autoAdjust="0"/>
  </p:normalViewPr>
  <p:slideViewPr>
    <p:cSldViewPr>
      <p:cViewPr varScale="1">
        <p:scale>
          <a:sx n="60" d="100"/>
          <a:sy n="60" d="100"/>
        </p:scale>
        <p:origin x="168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603BA681-95E4-4A1A-BC43-FE7E7309F960}" type="slidenum">
              <a:rPr lang="en-US"/>
              <a:pPr/>
              <a:t>‹#›</a:t>
            </a:fld>
            <a:endParaRPr lang="en-US"/>
          </a:p>
        </p:txBody>
      </p:sp>
    </p:spTree>
    <p:extLst>
      <p:ext uri="{BB962C8B-B14F-4D97-AF65-F5344CB8AC3E}">
        <p14:creationId xmlns:p14="http://schemas.microsoft.com/office/powerpoint/2010/main" val="328507109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721455-7019-4FEE-8131-D71AA79F1235}" type="slidenum">
              <a:rPr lang="en-US"/>
              <a:pPr/>
              <a:t>1</a:t>
            </a:fld>
            <a:endParaRPr 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778189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effectLst/>
              </a:rPr>
              <a:t>model sum of squares tells us how much of the total variation can be explained by the fact that different data points come from different groups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03BA681-95E4-4A1A-BC43-FE7E7309F960}" type="slidenum">
              <a:rPr lang="en-US" smtClean="0"/>
              <a:pPr/>
              <a:t>13</a:t>
            </a:fld>
            <a:endParaRPr lang="en-US"/>
          </a:p>
        </p:txBody>
      </p:sp>
    </p:spTree>
    <p:extLst>
      <p:ext uri="{BB962C8B-B14F-4D97-AF65-F5344CB8AC3E}">
        <p14:creationId xmlns:p14="http://schemas.microsoft.com/office/powerpoint/2010/main" val="1589130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at </a:t>
            </a:r>
            <a:r>
              <a:rPr lang="en-US" baseline="0" dirty="0" smtClean="0"/>
              <a:t>mean and median for both males and female </a:t>
            </a:r>
          </a:p>
          <a:p>
            <a:r>
              <a:rPr lang="en-US" baseline="0" dirty="0" smtClean="0"/>
              <a:t>Look how females are right skewed </a:t>
            </a:r>
          </a:p>
          <a:p>
            <a:endParaRPr lang="en-US" baseline="0" dirty="0" smtClean="0"/>
          </a:p>
        </p:txBody>
      </p:sp>
      <p:sp>
        <p:nvSpPr>
          <p:cNvPr id="4" name="Slide Number Placeholder 3"/>
          <p:cNvSpPr>
            <a:spLocks noGrp="1"/>
          </p:cNvSpPr>
          <p:nvPr>
            <p:ph type="sldNum" sz="quarter" idx="10"/>
          </p:nvPr>
        </p:nvSpPr>
        <p:spPr/>
        <p:txBody>
          <a:bodyPr/>
          <a:lstStyle/>
          <a:p>
            <a:fld id="{603BA681-95E4-4A1A-BC43-FE7E7309F960}" type="slidenum">
              <a:rPr lang="en-US" smtClean="0"/>
              <a:pPr/>
              <a:t>16</a:t>
            </a:fld>
            <a:endParaRPr lang="en-US"/>
          </a:p>
        </p:txBody>
      </p:sp>
    </p:spTree>
    <p:extLst>
      <p:ext uri="{BB962C8B-B14F-4D97-AF65-F5344CB8AC3E}">
        <p14:creationId xmlns:p14="http://schemas.microsoft.com/office/powerpoint/2010/main" val="859860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Arial" charset="0"/>
              </a:rPr>
              <a:t>Nonparametric statistics are used when the data do not have to be normally distributed and are ordinal (i.e., can be sorted in order, but the distances between any two values do not have to be the same).</a:t>
            </a:r>
          </a:p>
          <a:p>
            <a:endParaRPr lang="en-US" sz="1200" b="0" i="0" u="none" strike="noStrike" kern="1200" baseline="0" dirty="0" smtClean="0">
              <a:solidFill>
                <a:schemeClr val="tx1"/>
              </a:solidFill>
              <a:latin typeface="Arial" charset="0"/>
              <a:ea typeface="+mn-ea"/>
              <a:cs typeface="Arial" charset="0"/>
            </a:endParaRPr>
          </a:p>
          <a:p>
            <a:r>
              <a:rPr lang="en-US" sz="1200" b="0" i="0" kern="1200" dirty="0" smtClean="0">
                <a:solidFill>
                  <a:schemeClr val="tx1"/>
                </a:solidFill>
                <a:effectLst/>
                <a:latin typeface="Arial" charset="0"/>
                <a:ea typeface="+mn-ea"/>
                <a:cs typeface="Arial" charset="0"/>
              </a:rPr>
              <a:t>In the literal meaning of the terms, a </a:t>
            </a:r>
            <a:r>
              <a:rPr lang="en-US" sz="1200" b="1" i="0" kern="1200" dirty="0" smtClean="0">
                <a:solidFill>
                  <a:schemeClr val="tx1"/>
                </a:solidFill>
                <a:effectLst/>
                <a:latin typeface="Arial" charset="0"/>
                <a:ea typeface="+mn-ea"/>
                <a:cs typeface="Arial" charset="0"/>
              </a:rPr>
              <a:t>parametric</a:t>
            </a:r>
            <a:r>
              <a:rPr lang="en-US" sz="1200" b="0" i="0" kern="1200" dirty="0" smtClean="0">
                <a:solidFill>
                  <a:schemeClr val="tx1"/>
                </a:solidFill>
                <a:effectLst/>
                <a:latin typeface="Arial" charset="0"/>
                <a:ea typeface="+mn-ea"/>
                <a:cs typeface="Arial" charset="0"/>
              </a:rPr>
              <a:t> statistical test is one that makes assumptions about the parameters (defining properties) of the population distribution(s), (</a:t>
            </a:r>
            <a:r>
              <a:rPr lang="en-US" sz="1200" b="0" i="0" kern="1200" dirty="0" err="1" smtClean="0">
                <a:solidFill>
                  <a:schemeClr val="tx1"/>
                </a:solidFill>
                <a:effectLst/>
                <a:latin typeface="Arial" charset="0"/>
                <a:ea typeface="+mn-ea"/>
                <a:cs typeface="Arial" charset="0"/>
              </a:rPr>
              <a:t>eg</a:t>
            </a:r>
            <a:r>
              <a:rPr lang="en-US" sz="1200" b="0" i="0" kern="1200" dirty="0" smtClean="0">
                <a:solidFill>
                  <a:schemeClr val="tx1"/>
                </a:solidFill>
                <a:effectLst/>
                <a:latin typeface="Arial" charset="0"/>
                <a:ea typeface="+mn-ea"/>
                <a:cs typeface="Arial" charset="0"/>
              </a:rPr>
              <a:t>. Normal</a:t>
            </a:r>
            <a:r>
              <a:rPr lang="en-US" sz="1200" b="0" i="0" kern="1200" baseline="0" dirty="0" smtClean="0">
                <a:solidFill>
                  <a:schemeClr val="tx1"/>
                </a:solidFill>
                <a:effectLst/>
                <a:latin typeface="Arial" charset="0"/>
                <a:ea typeface="+mn-ea"/>
                <a:cs typeface="Arial" charset="0"/>
              </a:rPr>
              <a:t> distribution</a:t>
            </a:r>
            <a:r>
              <a:rPr lang="en-US" sz="1200" b="0" i="0" kern="1200" dirty="0" smtClean="0">
                <a:solidFill>
                  <a:schemeClr val="tx1"/>
                </a:solidFill>
                <a:effectLst/>
                <a:latin typeface="Arial" charset="0"/>
                <a:ea typeface="+mn-ea"/>
                <a:cs typeface="Arial" charset="0"/>
              </a:rPr>
              <a:t> ) from which one's data are drawn, while a </a:t>
            </a:r>
            <a:r>
              <a:rPr lang="en-US" sz="1200" b="1" i="0" kern="1200" dirty="0" smtClean="0">
                <a:solidFill>
                  <a:schemeClr val="tx1"/>
                </a:solidFill>
                <a:effectLst/>
                <a:latin typeface="Arial" charset="0"/>
                <a:ea typeface="+mn-ea"/>
                <a:cs typeface="Arial" charset="0"/>
              </a:rPr>
              <a:t>non-parametric</a:t>
            </a:r>
            <a:r>
              <a:rPr lang="en-US" sz="1200" b="0" i="0" kern="1200" dirty="0" smtClean="0">
                <a:solidFill>
                  <a:schemeClr val="tx1"/>
                </a:solidFill>
                <a:effectLst/>
                <a:latin typeface="Arial" charset="0"/>
                <a:ea typeface="+mn-ea"/>
                <a:cs typeface="Arial" charset="0"/>
              </a:rPr>
              <a:t> test is one that makes no such assumptions. </a:t>
            </a:r>
          </a:p>
          <a:p>
            <a:endParaRPr lang="en-US" sz="1200" b="0" i="0" u="none" strike="noStrike" kern="1200" baseline="0" dirty="0" smtClean="0">
              <a:solidFill>
                <a:schemeClr val="tx1"/>
              </a:solidFill>
              <a:latin typeface="Arial" charset="0"/>
              <a:ea typeface="+mn-ea"/>
              <a:cs typeface="Arial" charset="0"/>
            </a:endParaRPr>
          </a:p>
          <a:p>
            <a:r>
              <a:rPr lang="en-US" sz="1200" b="0" i="0" kern="1200" dirty="0" smtClean="0">
                <a:solidFill>
                  <a:schemeClr val="tx1"/>
                </a:solidFill>
                <a:effectLst/>
                <a:latin typeface="Arial" charset="0"/>
                <a:ea typeface="+mn-ea"/>
                <a:cs typeface="Arial" charset="0"/>
              </a:rPr>
              <a:t>Non-parametric tests are sometimes spoken of as "distribution-free" tests, although this too is something of a misnomer.</a:t>
            </a:r>
            <a:endParaRPr lang="en-US" dirty="0" smtClean="0"/>
          </a:p>
          <a:p>
            <a:endParaRPr lang="en-US" dirty="0"/>
          </a:p>
        </p:txBody>
      </p:sp>
      <p:sp>
        <p:nvSpPr>
          <p:cNvPr id="4" name="Slide Number Placeholder 3"/>
          <p:cNvSpPr>
            <a:spLocks noGrp="1"/>
          </p:cNvSpPr>
          <p:nvPr>
            <p:ph type="sldNum" sz="quarter" idx="10"/>
          </p:nvPr>
        </p:nvSpPr>
        <p:spPr/>
        <p:txBody>
          <a:bodyPr/>
          <a:lstStyle/>
          <a:p>
            <a:fld id="{603BA681-95E4-4A1A-BC43-FE7E7309F960}" type="slidenum">
              <a:rPr lang="en-US" smtClean="0"/>
              <a:pPr/>
              <a:t>17</a:t>
            </a:fld>
            <a:endParaRPr lang="en-US"/>
          </a:p>
        </p:txBody>
      </p:sp>
    </p:spTree>
    <p:extLst>
      <p:ext uri="{BB962C8B-B14F-4D97-AF65-F5344CB8AC3E}">
        <p14:creationId xmlns:p14="http://schemas.microsoft.com/office/powerpoint/2010/main" val="2953735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BA681-95E4-4A1A-BC43-FE7E7309F960}" type="slidenum">
              <a:rPr lang="en-US" smtClean="0"/>
              <a:pPr/>
              <a:t>18</a:t>
            </a:fld>
            <a:endParaRPr lang="en-US"/>
          </a:p>
        </p:txBody>
      </p:sp>
    </p:spTree>
    <p:extLst>
      <p:ext uri="{BB962C8B-B14F-4D97-AF65-F5344CB8AC3E}">
        <p14:creationId xmlns:p14="http://schemas.microsoft.com/office/powerpoint/2010/main" val="3095881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Arial" charset="0"/>
              </a:rPr>
              <a:t>Statistical significance tells you that the correlation you observed is not likely due to chance, but does not tell you anything about the strength of the association.</a:t>
            </a:r>
            <a:endParaRPr lang="en-US" dirty="0"/>
          </a:p>
        </p:txBody>
      </p:sp>
      <p:sp>
        <p:nvSpPr>
          <p:cNvPr id="4" name="Slide Number Placeholder 3"/>
          <p:cNvSpPr>
            <a:spLocks noGrp="1"/>
          </p:cNvSpPr>
          <p:nvPr>
            <p:ph type="sldNum" sz="quarter" idx="10"/>
          </p:nvPr>
        </p:nvSpPr>
        <p:spPr/>
        <p:txBody>
          <a:bodyPr/>
          <a:lstStyle/>
          <a:p>
            <a:fld id="{603BA681-95E4-4A1A-BC43-FE7E7309F960}" type="slidenum">
              <a:rPr lang="en-US" smtClean="0"/>
              <a:pPr/>
              <a:t>21</a:t>
            </a:fld>
            <a:endParaRPr lang="en-US"/>
          </a:p>
        </p:txBody>
      </p:sp>
    </p:spTree>
    <p:extLst>
      <p:ext uri="{BB962C8B-B14F-4D97-AF65-F5344CB8AC3E}">
        <p14:creationId xmlns:p14="http://schemas.microsoft.com/office/powerpoint/2010/main" val="3839548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Hypothessis</a:t>
            </a:r>
            <a:r>
              <a:rPr lang="en-US" dirty="0" smtClean="0"/>
              <a:t> is binary </a:t>
            </a:r>
          </a:p>
          <a:p>
            <a:r>
              <a:rPr lang="en-US" dirty="0" smtClean="0"/>
              <a:t>Correlation</a:t>
            </a:r>
            <a:r>
              <a:rPr lang="en-US" baseline="0" dirty="0" smtClean="0"/>
              <a:t> is continuous</a:t>
            </a:r>
            <a:br>
              <a:rPr lang="en-US" baseline="0" dirty="0" smtClean="0"/>
            </a:br>
            <a:r>
              <a:rPr lang="en-US" baseline="0" dirty="0" smtClean="0"/>
              <a:t/>
            </a:r>
            <a:br>
              <a:rPr lang="en-US" baseline="0" dirty="0" smtClean="0"/>
            </a:br>
            <a:r>
              <a:rPr lang="en-US" baseline="0" dirty="0" smtClean="0"/>
              <a:t>then why p value is not high ?? Probably due to low sample size </a:t>
            </a:r>
            <a:endParaRPr lang="en-US" dirty="0" smtClean="0"/>
          </a:p>
        </p:txBody>
      </p:sp>
      <p:sp>
        <p:nvSpPr>
          <p:cNvPr id="4" name="Slide Number Placeholder 3"/>
          <p:cNvSpPr>
            <a:spLocks noGrp="1"/>
          </p:cNvSpPr>
          <p:nvPr>
            <p:ph type="sldNum" sz="quarter" idx="10"/>
          </p:nvPr>
        </p:nvSpPr>
        <p:spPr/>
        <p:txBody>
          <a:bodyPr/>
          <a:lstStyle/>
          <a:p>
            <a:fld id="{603BA681-95E4-4A1A-BC43-FE7E7309F960}" type="slidenum">
              <a:rPr lang="en-US" smtClean="0"/>
              <a:pPr/>
              <a:t>22</a:t>
            </a:fld>
            <a:endParaRPr lang="en-US"/>
          </a:p>
        </p:txBody>
      </p:sp>
    </p:spTree>
    <p:extLst>
      <p:ext uri="{BB962C8B-B14F-4D97-AF65-F5344CB8AC3E}">
        <p14:creationId xmlns:p14="http://schemas.microsoft.com/office/powerpoint/2010/main" val="4105344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Correlation between number of times I have beaten the cat </a:t>
            </a:r>
            <a:r>
              <a:rPr lang="en-US" baseline="0" dirty="0" smtClean="0"/>
              <a:t>and cat suicidal attempts</a:t>
            </a:r>
          </a:p>
          <a:p>
            <a:endParaRPr lang="en-US" baseline="0" dirty="0" smtClean="0"/>
          </a:p>
          <a:p>
            <a:r>
              <a:rPr lang="en-US" baseline="0" dirty="0" smtClean="0"/>
              <a:t>Correlation :  no of teeth in the little boy’s mouth and number of girls he has made friends with. </a:t>
            </a:r>
            <a:endParaRPr lang="en-US" dirty="0"/>
          </a:p>
        </p:txBody>
      </p:sp>
      <p:sp>
        <p:nvSpPr>
          <p:cNvPr id="4" name="Slide Number Placeholder 3"/>
          <p:cNvSpPr>
            <a:spLocks noGrp="1"/>
          </p:cNvSpPr>
          <p:nvPr>
            <p:ph type="sldNum" sz="quarter" idx="10"/>
          </p:nvPr>
        </p:nvSpPr>
        <p:spPr/>
        <p:txBody>
          <a:bodyPr/>
          <a:lstStyle/>
          <a:p>
            <a:fld id="{603BA681-95E4-4A1A-BC43-FE7E7309F960}" type="slidenum">
              <a:rPr lang="en-US" smtClean="0"/>
              <a:pPr/>
              <a:t>24</a:t>
            </a:fld>
            <a:endParaRPr lang="en-US"/>
          </a:p>
        </p:txBody>
      </p:sp>
    </p:spTree>
    <p:extLst>
      <p:ext uri="{BB962C8B-B14F-4D97-AF65-F5344CB8AC3E}">
        <p14:creationId xmlns:p14="http://schemas.microsoft.com/office/powerpoint/2010/main" val="15427479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 can compare the two since they</a:t>
            </a:r>
            <a:r>
              <a:rPr lang="en-US" baseline="0" dirty="0" smtClean="0"/>
              <a:t> share a similar equation. </a:t>
            </a:r>
          </a:p>
          <a:p>
            <a:endParaRPr lang="en-US" dirty="0"/>
          </a:p>
        </p:txBody>
      </p:sp>
      <p:sp>
        <p:nvSpPr>
          <p:cNvPr id="4" name="Slide Number Placeholder 3"/>
          <p:cNvSpPr>
            <a:spLocks noGrp="1"/>
          </p:cNvSpPr>
          <p:nvPr>
            <p:ph type="sldNum" sz="quarter" idx="10"/>
          </p:nvPr>
        </p:nvSpPr>
        <p:spPr/>
        <p:txBody>
          <a:bodyPr/>
          <a:lstStyle/>
          <a:p>
            <a:fld id="{603BA681-95E4-4A1A-BC43-FE7E7309F960}" type="slidenum">
              <a:rPr lang="en-US" smtClean="0"/>
              <a:pPr/>
              <a:t>25</a:t>
            </a:fld>
            <a:endParaRPr lang="en-US"/>
          </a:p>
        </p:txBody>
      </p:sp>
    </p:spTree>
    <p:extLst>
      <p:ext uri="{BB962C8B-B14F-4D97-AF65-F5344CB8AC3E}">
        <p14:creationId xmlns:p14="http://schemas.microsoft.com/office/powerpoint/2010/main" val="3635050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square:</a:t>
            </a:r>
            <a:r>
              <a:rPr lang="en-US" baseline="0" dirty="0" smtClean="0"/>
              <a:t> u can’t get the r squared from </a:t>
            </a:r>
            <a:r>
              <a:rPr lang="en-US" baseline="0" dirty="0" err="1" smtClean="0"/>
              <a:t>kendall</a:t>
            </a:r>
            <a:r>
              <a:rPr lang="en-US" baseline="0" dirty="0" smtClean="0"/>
              <a:t> tau </a:t>
            </a:r>
            <a:endParaRPr lang="en-US" dirty="0"/>
          </a:p>
        </p:txBody>
      </p:sp>
      <p:sp>
        <p:nvSpPr>
          <p:cNvPr id="4" name="Slide Number Placeholder 3"/>
          <p:cNvSpPr>
            <a:spLocks noGrp="1"/>
          </p:cNvSpPr>
          <p:nvPr>
            <p:ph type="sldNum" sz="quarter" idx="10"/>
          </p:nvPr>
        </p:nvSpPr>
        <p:spPr/>
        <p:txBody>
          <a:bodyPr/>
          <a:lstStyle/>
          <a:p>
            <a:fld id="{603BA681-95E4-4A1A-BC43-FE7E7309F960}" type="slidenum">
              <a:rPr lang="en-US" smtClean="0"/>
              <a:pPr/>
              <a:t>27</a:t>
            </a:fld>
            <a:endParaRPr lang="en-US"/>
          </a:p>
        </p:txBody>
      </p:sp>
    </p:spTree>
    <p:extLst>
      <p:ext uri="{BB962C8B-B14F-4D97-AF65-F5344CB8AC3E}">
        <p14:creationId xmlns:p14="http://schemas.microsoft.com/office/powerpoint/2010/main" val="2763779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charset="0"/>
                <a:ea typeface="+mn-ea"/>
                <a:cs typeface="Arial" charset="0"/>
              </a:rPr>
              <a:t>The difference is that the point-</a:t>
            </a:r>
            <a:r>
              <a:rPr lang="en-US" sz="1200" b="0" i="0" kern="1200" dirty="0" err="1" smtClean="0">
                <a:solidFill>
                  <a:schemeClr val="tx1"/>
                </a:solidFill>
                <a:effectLst/>
                <a:latin typeface="Arial" charset="0"/>
                <a:ea typeface="+mn-ea"/>
                <a:cs typeface="Arial" charset="0"/>
              </a:rPr>
              <a:t>biserial</a:t>
            </a:r>
            <a:r>
              <a:rPr lang="en-US" sz="1200" b="0" i="0" kern="1200" dirty="0" smtClean="0">
                <a:solidFill>
                  <a:schemeClr val="tx1"/>
                </a:solidFill>
                <a:effectLst/>
                <a:latin typeface="Arial" charset="0"/>
                <a:ea typeface="+mn-ea"/>
                <a:cs typeface="Arial" charset="0"/>
              </a:rPr>
              <a:t> correlation is used when the dichotomous variable is a true or discrete dichotomy. He either goes</a:t>
            </a:r>
            <a:r>
              <a:rPr lang="en-US" sz="1200" b="0" i="0" kern="1200" baseline="0" dirty="0" smtClean="0">
                <a:solidFill>
                  <a:schemeClr val="tx1"/>
                </a:solidFill>
                <a:effectLst/>
                <a:latin typeface="Arial" charset="0"/>
                <a:ea typeface="+mn-ea"/>
                <a:cs typeface="Arial" charset="0"/>
              </a:rPr>
              <a:t> to jail or not. </a:t>
            </a:r>
            <a:endParaRPr lang="en-US" sz="1200" b="0" i="0" kern="1200" dirty="0" smtClean="0">
              <a:solidFill>
                <a:schemeClr val="tx1"/>
              </a:solidFill>
              <a:effectLst/>
              <a:latin typeface="Arial" charset="0"/>
              <a:ea typeface="+mn-ea"/>
              <a:cs typeface="Arial" charset="0"/>
            </a:endParaRPr>
          </a:p>
          <a:p>
            <a:endParaRPr lang="en-US" sz="1200" b="0" i="0" kern="1200" dirty="0" smtClean="0">
              <a:solidFill>
                <a:schemeClr val="tx1"/>
              </a:solidFill>
              <a:effectLst/>
              <a:latin typeface="Arial" charset="0"/>
              <a:ea typeface="+mn-ea"/>
              <a:cs typeface="Arial" charset="0"/>
            </a:endParaRPr>
          </a:p>
          <a:p>
            <a:r>
              <a:rPr lang="en-US" sz="1200" b="0" i="0" kern="1200" dirty="0" err="1" smtClean="0">
                <a:solidFill>
                  <a:schemeClr val="tx1"/>
                </a:solidFill>
                <a:effectLst/>
                <a:latin typeface="Arial" charset="0"/>
                <a:ea typeface="+mn-ea"/>
                <a:cs typeface="Arial" charset="0"/>
              </a:rPr>
              <a:t>Biserial</a:t>
            </a:r>
            <a:r>
              <a:rPr lang="en-US" sz="1200" b="0" i="0" kern="1200" dirty="0" smtClean="0">
                <a:solidFill>
                  <a:schemeClr val="tx1"/>
                </a:solidFill>
                <a:effectLst/>
                <a:latin typeface="Arial" charset="0"/>
                <a:ea typeface="+mn-ea"/>
                <a:cs typeface="Arial" charset="0"/>
              </a:rPr>
              <a:t> is for the exam test, the person may succeed with 80% or 50%.</a:t>
            </a:r>
            <a:r>
              <a:rPr lang="en-US" sz="1200" b="0" i="0" kern="1200" baseline="0" dirty="0" smtClean="0">
                <a:solidFill>
                  <a:schemeClr val="tx1"/>
                </a:solidFill>
                <a:effectLst/>
                <a:latin typeface="Arial" charset="0"/>
                <a:ea typeface="+mn-ea"/>
                <a:cs typeface="Arial" charset="0"/>
              </a:rPr>
              <a:t> The dichotomous variable is continuous </a:t>
            </a:r>
            <a:endParaRPr lang="en-US" dirty="0"/>
          </a:p>
        </p:txBody>
      </p:sp>
      <p:sp>
        <p:nvSpPr>
          <p:cNvPr id="4" name="Slide Number Placeholder 3"/>
          <p:cNvSpPr>
            <a:spLocks noGrp="1"/>
          </p:cNvSpPr>
          <p:nvPr>
            <p:ph type="sldNum" sz="quarter" idx="10"/>
          </p:nvPr>
        </p:nvSpPr>
        <p:spPr/>
        <p:txBody>
          <a:bodyPr/>
          <a:lstStyle/>
          <a:p>
            <a:fld id="{603BA681-95E4-4A1A-BC43-FE7E7309F960}" type="slidenum">
              <a:rPr lang="en-US" smtClean="0"/>
              <a:pPr/>
              <a:t>30</a:t>
            </a:fld>
            <a:endParaRPr lang="en-US"/>
          </a:p>
        </p:txBody>
      </p:sp>
    </p:spTree>
    <p:extLst>
      <p:ext uri="{BB962C8B-B14F-4D97-AF65-F5344CB8AC3E}">
        <p14:creationId xmlns:p14="http://schemas.microsoft.com/office/powerpoint/2010/main" val="1155690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 how many times, packets and adverts are</a:t>
            </a:r>
            <a:r>
              <a:rPr lang="en-US" baseline="0" dirty="0" smtClean="0"/>
              <a:t> on the same side of the line( the mean)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03BA681-95E4-4A1A-BC43-FE7E7309F960}" type="slidenum">
              <a:rPr lang="en-US" smtClean="0"/>
              <a:pPr/>
              <a:t>3</a:t>
            </a:fld>
            <a:endParaRPr lang="en-US"/>
          </a:p>
        </p:txBody>
      </p:sp>
    </p:spTree>
    <p:extLst>
      <p:ext uri="{BB962C8B-B14F-4D97-AF65-F5344CB8AC3E}">
        <p14:creationId xmlns:p14="http://schemas.microsoft.com/office/powerpoint/2010/main" val="399065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charset="0"/>
                <a:ea typeface="+mn-ea"/>
                <a:cs typeface="Arial" charset="0"/>
              </a:rPr>
              <a:t>You can use a one-tailed t-test if you are only interested in one directionality of the correlation but not in the other (e.g. only positive but not negative, or only negative but not positive).</a:t>
            </a:r>
            <a:endParaRPr lang="en-US" dirty="0"/>
          </a:p>
        </p:txBody>
      </p:sp>
      <p:sp>
        <p:nvSpPr>
          <p:cNvPr id="4" name="Slide Number Placeholder 3"/>
          <p:cNvSpPr>
            <a:spLocks noGrp="1"/>
          </p:cNvSpPr>
          <p:nvPr>
            <p:ph type="sldNum" sz="quarter" idx="10"/>
          </p:nvPr>
        </p:nvSpPr>
        <p:spPr/>
        <p:txBody>
          <a:bodyPr/>
          <a:lstStyle/>
          <a:p>
            <a:fld id="{603BA681-95E4-4A1A-BC43-FE7E7309F960}" type="slidenum">
              <a:rPr lang="en-US" smtClean="0"/>
              <a:pPr/>
              <a:t>32</a:t>
            </a:fld>
            <a:endParaRPr lang="en-US"/>
          </a:p>
        </p:txBody>
      </p:sp>
    </p:spTree>
    <p:extLst>
      <p:ext uri="{BB962C8B-B14F-4D97-AF65-F5344CB8AC3E}">
        <p14:creationId xmlns:p14="http://schemas.microsoft.com/office/powerpoint/2010/main" val="4085853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Arial" charset="0"/>
              </a:rPr>
              <a:t> </a:t>
            </a:r>
          </a:p>
          <a:p>
            <a:r>
              <a:rPr lang="en-US" sz="1200" kern="1200" dirty="0" smtClean="0">
                <a:solidFill>
                  <a:schemeClr val="tx1"/>
                </a:solidFill>
                <a:effectLst/>
                <a:latin typeface="Arial" charset="0"/>
                <a:ea typeface="+mn-ea"/>
                <a:cs typeface="Arial" charset="0"/>
              </a:rPr>
              <a:t>**** anytime u see 2 variables correlate over time, u should be skeptical of the role time can play as a confounder, the same as space ( place )  </a:t>
            </a:r>
          </a:p>
          <a:p>
            <a:endParaRPr lang="en-US" dirty="0" smtClean="0"/>
          </a:p>
          <a:p>
            <a:r>
              <a:rPr lang="en-US" dirty="0" smtClean="0"/>
              <a:t>This</a:t>
            </a:r>
            <a:r>
              <a:rPr lang="en-US" baseline="0" dirty="0" smtClean="0"/>
              <a:t> is a different example</a:t>
            </a:r>
          </a:p>
          <a:p>
            <a:endParaRPr lang="en-US" baseline="0" dirty="0" smtClean="0"/>
          </a:p>
          <a:p>
            <a:r>
              <a:rPr lang="en-US" baseline="0" dirty="0" smtClean="0"/>
              <a:t>Imagine a country which over the past 10 years, alcohol consumption increased greatly. Also number of people of went to elections increased greatly in the same 10 years. </a:t>
            </a:r>
          </a:p>
          <a:p>
            <a:r>
              <a:rPr lang="en-US" baseline="0" dirty="0" smtClean="0"/>
              <a:t>Is time a confounder?</a:t>
            </a:r>
            <a:endParaRPr lang="en-US" dirty="0"/>
          </a:p>
        </p:txBody>
      </p:sp>
      <p:sp>
        <p:nvSpPr>
          <p:cNvPr id="4" name="Slide Number Placeholder 3"/>
          <p:cNvSpPr>
            <a:spLocks noGrp="1"/>
          </p:cNvSpPr>
          <p:nvPr>
            <p:ph type="sldNum" sz="quarter" idx="10"/>
          </p:nvPr>
        </p:nvSpPr>
        <p:spPr/>
        <p:txBody>
          <a:bodyPr/>
          <a:lstStyle/>
          <a:p>
            <a:fld id="{603BA681-95E4-4A1A-BC43-FE7E7309F960}" type="slidenum">
              <a:rPr lang="en-US" smtClean="0"/>
              <a:pPr/>
              <a:t>34</a:t>
            </a:fld>
            <a:endParaRPr lang="en-US"/>
          </a:p>
        </p:txBody>
      </p:sp>
    </p:spTree>
    <p:extLst>
      <p:ext uri="{BB962C8B-B14F-4D97-AF65-F5344CB8AC3E}">
        <p14:creationId xmlns:p14="http://schemas.microsoft.com/office/powerpoint/2010/main" val="4273569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correlated</a:t>
            </a:r>
            <a:r>
              <a:rPr lang="en-US" baseline="0" dirty="0" smtClean="0"/>
              <a:t>, it is about 8 patients in comparison with 13 patients who have responded. </a:t>
            </a:r>
          </a:p>
          <a:p>
            <a:endParaRPr lang="en-US" baseline="0" dirty="0" smtClean="0"/>
          </a:p>
          <a:p>
            <a:r>
              <a:rPr lang="en-US" baseline="0" dirty="0" smtClean="0"/>
              <a:t>Simply the idea is that when u are having eye drops, it is not likely that one eye would respond to treatment, however the other won’t ( if we are treating inflammation)</a:t>
            </a:r>
            <a:br>
              <a:rPr lang="en-US" baseline="0" dirty="0" smtClean="0"/>
            </a:br>
            <a:r>
              <a:rPr lang="en-US" baseline="0" dirty="0" smtClean="0"/>
              <a:t/>
            </a:r>
            <a:br>
              <a:rPr lang="en-US" baseline="0" dirty="0" smtClean="0"/>
            </a:br>
            <a:endParaRPr lang="en-US" dirty="0"/>
          </a:p>
        </p:txBody>
      </p:sp>
      <p:sp>
        <p:nvSpPr>
          <p:cNvPr id="4" name="Slide Number Placeholder 3"/>
          <p:cNvSpPr>
            <a:spLocks noGrp="1"/>
          </p:cNvSpPr>
          <p:nvPr>
            <p:ph type="sldNum" sz="quarter" idx="10"/>
          </p:nvPr>
        </p:nvSpPr>
        <p:spPr/>
        <p:txBody>
          <a:bodyPr/>
          <a:lstStyle/>
          <a:p>
            <a:fld id="{603BA681-95E4-4A1A-BC43-FE7E7309F960}" type="slidenum">
              <a:rPr lang="en-US" smtClean="0"/>
              <a:pPr/>
              <a:t>36</a:t>
            </a:fld>
            <a:endParaRPr lang="en-US"/>
          </a:p>
        </p:txBody>
      </p:sp>
    </p:spTree>
    <p:extLst>
      <p:ext uri="{BB962C8B-B14F-4D97-AF65-F5344CB8AC3E}">
        <p14:creationId xmlns:p14="http://schemas.microsoft.com/office/powerpoint/2010/main" val="224531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B6D4C3-214B-4FCA-8DFA-0C24C7A5ED10}" type="slidenum">
              <a:rPr lang="en-US"/>
              <a:pPr/>
              <a:t>4</a:t>
            </a:fld>
            <a:endParaRPr 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57134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5D1287-882B-4E3E-9A0B-2BE321817AD2}" type="slidenum">
              <a:rPr lang="en-US"/>
              <a:pPr/>
              <a:t>5</a:t>
            </a:fld>
            <a:endParaRPr 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lang="en-US"/>
              <a:t>relation between each point and the corresponding</a:t>
            </a:r>
          </a:p>
          <a:p>
            <a:endParaRPr lang="en-US"/>
          </a:p>
        </p:txBody>
      </p:sp>
    </p:spTree>
    <p:extLst>
      <p:ext uri="{BB962C8B-B14F-4D97-AF65-F5344CB8AC3E}">
        <p14:creationId xmlns:p14="http://schemas.microsoft.com/office/powerpoint/2010/main" val="443048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Can having a lighter with u increase ur risk of developing lung cancer</a:t>
            </a:r>
            <a:endParaRPr lang="en-US" dirty="0"/>
          </a:p>
        </p:txBody>
      </p:sp>
      <p:sp>
        <p:nvSpPr>
          <p:cNvPr id="4" name="Slide Number Placeholder 3"/>
          <p:cNvSpPr>
            <a:spLocks noGrp="1"/>
          </p:cNvSpPr>
          <p:nvPr>
            <p:ph type="sldNum" sz="quarter" idx="10"/>
          </p:nvPr>
        </p:nvSpPr>
        <p:spPr/>
        <p:txBody>
          <a:bodyPr/>
          <a:lstStyle/>
          <a:p>
            <a:fld id="{603BA681-95E4-4A1A-BC43-FE7E7309F960}" type="slidenum">
              <a:rPr lang="en-US" smtClean="0"/>
              <a:pPr/>
              <a:t>8</a:t>
            </a:fld>
            <a:endParaRPr lang="en-US"/>
          </a:p>
        </p:txBody>
      </p:sp>
    </p:spTree>
    <p:extLst>
      <p:ext uri="{BB962C8B-B14F-4D97-AF65-F5344CB8AC3E}">
        <p14:creationId xmlns:p14="http://schemas.microsoft.com/office/powerpoint/2010/main" val="4048759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Arial" charset="0"/>
              </a:rPr>
              <a:t>There is a high correlation between the number of storks in an area and the number of babies born. This was observed in the city of Copenhagen by looking at records of number of births and the number of storks over a 10-year period after World War II.1 It turns out that after the war, more people moved to Copenhagen (so more babies were born there) and more construction was going on in the city (so storks had more places, thus more storks).</a:t>
            </a:r>
            <a:endParaRPr lang="en-US" dirty="0"/>
          </a:p>
        </p:txBody>
      </p:sp>
      <p:sp>
        <p:nvSpPr>
          <p:cNvPr id="4" name="Slide Number Placeholder 3"/>
          <p:cNvSpPr>
            <a:spLocks noGrp="1"/>
          </p:cNvSpPr>
          <p:nvPr>
            <p:ph type="sldNum" sz="quarter" idx="10"/>
          </p:nvPr>
        </p:nvSpPr>
        <p:spPr/>
        <p:txBody>
          <a:bodyPr/>
          <a:lstStyle/>
          <a:p>
            <a:fld id="{603BA681-95E4-4A1A-BC43-FE7E7309F960}" type="slidenum">
              <a:rPr lang="en-US" smtClean="0"/>
              <a:pPr/>
              <a:t>9</a:t>
            </a:fld>
            <a:endParaRPr lang="en-US"/>
          </a:p>
        </p:txBody>
      </p:sp>
    </p:spTree>
    <p:extLst>
      <p:ext uri="{BB962C8B-B14F-4D97-AF65-F5344CB8AC3E}">
        <p14:creationId xmlns:p14="http://schemas.microsoft.com/office/powerpoint/2010/main" val="2695542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3BA681-95E4-4A1A-BC43-FE7E7309F960}" type="slidenum">
              <a:rPr lang="en-US" smtClean="0"/>
              <a:pPr/>
              <a:t>10</a:t>
            </a:fld>
            <a:endParaRPr lang="en-US"/>
          </a:p>
        </p:txBody>
      </p:sp>
    </p:spTree>
    <p:extLst>
      <p:ext uri="{BB962C8B-B14F-4D97-AF65-F5344CB8AC3E}">
        <p14:creationId xmlns:p14="http://schemas.microsoft.com/office/powerpoint/2010/main" val="2703158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smtClean="0"/>
          </a:p>
          <a:p>
            <a:endParaRPr lang="de-DE" dirty="0" smtClean="0"/>
          </a:p>
          <a:p>
            <a:r>
              <a:rPr lang="de-DE" dirty="0" smtClean="0"/>
              <a:t>U are correlating</a:t>
            </a:r>
            <a:r>
              <a:rPr lang="de-DE" baseline="0" dirty="0" smtClean="0"/>
              <a:t> the weight of the 1st chicken, with the score in the match</a:t>
            </a:r>
          </a:p>
          <a:p>
            <a:r>
              <a:rPr lang="de-DE" baseline="0" dirty="0" smtClean="0"/>
              <a:t>´</a:t>
            </a:r>
          </a:p>
          <a:p>
            <a:r>
              <a:rPr lang="de-DE" baseline="0" dirty="0" smtClean="0"/>
              <a:t>2nd picture</a:t>
            </a:r>
            <a:r>
              <a:rPr lang="en-US" baseline="0" dirty="0" smtClean="0"/>
              <a:t>:</a:t>
            </a:r>
            <a:r>
              <a:rPr lang="de-DE" baseline="0" dirty="0" smtClean="0"/>
              <a:t> </a:t>
            </a:r>
            <a:r>
              <a:rPr lang="de-DE" dirty="0" smtClean="0"/>
              <a:t>Making the coach effect constant </a:t>
            </a:r>
            <a:endParaRPr lang="en-US" dirty="0"/>
          </a:p>
        </p:txBody>
      </p:sp>
      <p:sp>
        <p:nvSpPr>
          <p:cNvPr id="4" name="Slide Number Placeholder 3"/>
          <p:cNvSpPr>
            <a:spLocks noGrp="1"/>
          </p:cNvSpPr>
          <p:nvPr>
            <p:ph type="sldNum" sz="quarter" idx="10"/>
          </p:nvPr>
        </p:nvSpPr>
        <p:spPr/>
        <p:txBody>
          <a:bodyPr/>
          <a:lstStyle/>
          <a:p>
            <a:fld id="{603BA681-95E4-4A1A-BC43-FE7E7309F960}" type="slidenum">
              <a:rPr lang="en-US" smtClean="0"/>
              <a:pPr/>
              <a:t>11</a:t>
            </a:fld>
            <a:endParaRPr lang="en-US"/>
          </a:p>
        </p:txBody>
      </p:sp>
    </p:spTree>
    <p:extLst>
      <p:ext uri="{BB962C8B-B14F-4D97-AF65-F5344CB8AC3E}">
        <p14:creationId xmlns:p14="http://schemas.microsoft.com/office/powerpoint/2010/main" val="3520311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i.e.   To which extent</a:t>
            </a:r>
            <a:r>
              <a:rPr lang="en-US" baseline="0" dirty="0" smtClean="0"/>
              <a:t> the variability of the score in the fight, is shared by the weight of the chicken</a:t>
            </a:r>
            <a:endParaRPr lang="en-US" dirty="0"/>
          </a:p>
        </p:txBody>
      </p:sp>
      <p:sp>
        <p:nvSpPr>
          <p:cNvPr id="4" name="Slide Number Placeholder 3"/>
          <p:cNvSpPr>
            <a:spLocks noGrp="1"/>
          </p:cNvSpPr>
          <p:nvPr>
            <p:ph type="sldNum" sz="quarter" idx="10"/>
          </p:nvPr>
        </p:nvSpPr>
        <p:spPr/>
        <p:txBody>
          <a:bodyPr/>
          <a:lstStyle/>
          <a:p>
            <a:fld id="{603BA681-95E4-4A1A-BC43-FE7E7309F960}" type="slidenum">
              <a:rPr lang="en-US" smtClean="0"/>
              <a:pPr/>
              <a:t>12</a:t>
            </a:fld>
            <a:endParaRPr lang="en-US"/>
          </a:p>
        </p:txBody>
      </p:sp>
    </p:spTree>
    <p:extLst>
      <p:ext uri="{BB962C8B-B14F-4D97-AF65-F5344CB8AC3E}">
        <p14:creationId xmlns:p14="http://schemas.microsoft.com/office/powerpoint/2010/main" val="3887880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7586" name="Group 2"/>
          <p:cNvGrpSpPr>
            <a:grpSpLocks/>
          </p:cNvGrpSpPr>
          <p:nvPr/>
        </p:nvGrpSpPr>
        <p:grpSpPr bwMode="auto">
          <a:xfrm>
            <a:off x="0" y="0"/>
            <a:ext cx="9140825" cy="6850063"/>
            <a:chOff x="0" y="0"/>
            <a:chExt cx="5758" cy="4315"/>
          </a:xfrm>
        </p:grpSpPr>
        <p:grpSp>
          <p:nvGrpSpPr>
            <p:cNvPr id="67587" name="Group 3"/>
            <p:cNvGrpSpPr>
              <a:grpSpLocks/>
            </p:cNvGrpSpPr>
            <p:nvPr userDrawn="1"/>
          </p:nvGrpSpPr>
          <p:grpSpPr bwMode="auto">
            <a:xfrm>
              <a:off x="1728" y="2230"/>
              <a:ext cx="4027" cy="2085"/>
              <a:chOff x="1728" y="2230"/>
              <a:chExt cx="4027" cy="2085"/>
            </a:xfrm>
          </p:grpSpPr>
          <p:sp>
            <p:nvSpPr>
              <p:cNvPr id="67588" name="Freeform 4"/>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589" name="Freeform 5"/>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590" name="Freeform 6"/>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591"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592" name="Freeform 8"/>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7593" name="Freeform 9"/>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594" name="Freeform 10"/>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7595" name="Rectangle 11"/>
          <p:cNvSpPr>
            <a:spLocks noGrp="1" noChangeArrowheads="1"/>
          </p:cNvSpPr>
          <p:nvPr>
            <p:ph type="ctrTitle" sz="quarter"/>
          </p:nvPr>
        </p:nvSpPr>
        <p:spPr>
          <a:xfrm>
            <a:off x="685800" y="1736725"/>
            <a:ext cx="7772400" cy="1920875"/>
          </a:xfrm>
        </p:spPr>
        <p:txBody>
          <a:bodyPr/>
          <a:lstStyle>
            <a:lvl1pPr>
              <a:defRPr sz="6000"/>
            </a:lvl1pPr>
          </a:lstStyle>
          <a:p>
            <a:pPr lvl="0"/>
            <a:r>
              <a:rPr lang="en-US" noProof="0" smtClean="0"/>
              <a:t>Click to edit Master title style</a:t>
            </a:r>
          </a:p>
        </p:txBody>
      </p:sp>
      <p:sp>
        <p:nvSpPr>
          <p:cNvPr id="67596"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67597" name="Rectangle 13"/>
          <p:cNvSpPr>
            <a:spLocks noGrp="1" noChangeArrowheads="1"/>
          </p:cNvSpPr>
          <p:nvPr>
            <p:ph type="dt" sz="quarter" idx="2"/>
          </p:nvPr>
        </p:nvSpPr>
        <p:spPr>
          <a:xfrm>
            <a:off x="457200" y="6248400"/>
            <a:ext cx="2133600" cy="476250"/>
          </a:xfrm>
        </p:spPr>
        <p:txBody>
          <a:bodyPr/>
          <a:lstStyle>
            <a:lvl1pPr>
              <a:defRPr/>
            </a:lvl1pPr>
          </a:lstStyle>
          <a:p>
            <a:endParaRPr lang="en-US"/>
          </a:p>
        </p:txBody>
      </p:sp>
      <p:sp>
        <p:nvSpPr>
          <p:cNvPr id="67598" name="Rectangle 14"/>
          <p:cNvSpPr>
            <a:spLocks noGrp="1" noChangeArrowheads="1"/>
          </p:cNvSpPr>
          <p:nvPr>
            <p:ph type="ftr" sz="quarter" idx="3"/>
          </p:nvPr>
        </p:nvSpPr>
        <p:spPr>
          <a:xfrm>
            <a:off x="3124200" y="6251575"/>
            <a:ext cx="2895600" cy="476250"/>
          </a:xfrm>
        </p:spPr>
        <p:txBody>
          <a:bodyPr/>
          <a:lstStyle>
            <a:lvl1pPr>
              <a:defRPr/>
            </a:lvl1pPr>
          </a:lstStyle>
          <a:p>
            <a:endParaRPr lang="en-US"/>
          </a:p>
        </p:txBody>
      </p:sp>
      <p:sp>
        <p:nvSpPr>
          <p:cNvPr id="67599" name="Rectangle 15"/>
          <p:cNvSpPr>
            <a:spLocks noGrp="1" noChangeArrowheads="1"/>
          </p:cNvSpPr>
          <p:nvPr>
            <p:ph type="sldNum" sz="quarter" idx="4"/>
          </p:nvPr>
        </p:nvSpPr>
        <p:spPr>
          <a:xfrm>
            <a:off x="6553200" y="6254750"/>
            <a:ext cx="2133600" cy="476250"/>
          </a:xfrm>
        </p:spPr>
        <p:txBody>
          <a:bodyPr/>
          <a:lstStyle>
            <a:lvl1pPr>
              <a:defRPr/>
            </a:lvl1pPr>
          </a:lstStyle>
          <a:p>
            <a:fld id="{976FCC73-EF8F-4FD6-BB71-BB7D6E9EC5F8}" type="slidenum">
              <a:rPr lang="en-US"/>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657FDDBE-3AF9-44DE-A049-725C27B804CB}"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3280323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D0F5D972-5E3E-4E07-A84F-6C152B66C739}"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958631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51575"/>
            <a:ext cx="2133600" cy="476250"/>
          </a:xfrm>
        </p:spPr>
        <p:txBody>
          <a:bodyPr/>
          <a:lstStyle>
            <a:lvl1pPr>
              <a:defRPr/>
            </a:lvl1pPr>
          </a:lstStyle>
          <a:p>
            <a:endParaRPr lang="en-US"/>
          </a:p>
        </p:txBody>
      </p:sp>
      <p:sp>
        <p:nvSpPr>
          <p:cNvPr id="6" name="Slide Number Placeholder 5"/>
          <p:cNvSpPr>
            <a:spLocks noGrp="1"/>
          </p:cNvSpPr>
          <p:nvPr>
            <p:ph type="sldNum" sz="quarter" idx="11"/>
          </p:nvPr>
        </p:nvSpPr>
        <p:spPr>
          <a:xfrm>
            <a:off x="6553200" y="6248400"/>
            <a:ext cx="2133600" cy="476250"/>
          </a:xfrm>
        </p:spPr>
        <p:txBody>
          <a:bodyPr/>
          <a:lstStyle>
            <a:lvl1pPr>
              <a:defRPr/>
            </a:lvl1pPr>
          </a:lstStyle>
          <a:p>
            <a:fld id="{DFFD47E2-29F0-458F-BEAC-11E3D55ABDC4}" type="slidenum">
              <a:rPr lang="en-US"/>
              <a:pPr/>
              <a:t>‹#›</a:t>
            </a:fld>
            <a:endParaRPr lang="en-US"/>
          </a:p>
        </p:txBody>
      </p:sp>
      <p:sp>
        <p:nvSpPr>
          <p:cNvPr id="7" name="Footer Placeholder 6"/>
          <p:cNvSpPr>
            <a:spLocks noGrp="1"/>
          </p:cNvSpPr>
          <p:nvPr>
            <p:ph type="ftr" sz="quarter" idx="12"/>
          </p:nvPr>
        </p:nvSpPr>
        <p:spPr>
          <a:xfrm>
            <a:off x="3124200" y="6248400"/>
            <a:ext cx="2895600" cy="476250"/>
          </a:xfrm>
        </p:spPr>
        <p:txBody>
          <a:bodyPr/>
          <a:lstStyle>
            <a:lvl1pPr>
              <a:defRPr/>
            </a:lvl1pPr>
          </a:lstStyle>
          <a:p>
            <a:endParaRPr lang="en-US"/>
          </a:p>
        </p:txBody>
      </p:sp>
    </p:spTree>
    <p:extLst>
      <p:ext uri="{BB962C8B-B14F-4D97-AF65-F5344CB8AC3E}">
        <p14:creationId xmlns:p14="http://schemas.microsoft.com/office/powerpoint/2010/main" val="2567341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51575"/>
            <a:ext cx="2133600" cy="476250"/>
          </a:xfrm>
        </p:spPr>
        <p:txBody>
          <a:bodyPr/>
          <a:lstStyle>
            <a:lvl1pPr>
              <a:defRPr/>
            </a:lvl1pPr>
          </a:lstStyle>
          <a:p>
            <a:endParaRPr lang="en-US"/>
          </a:p>
        </p:txBody>
      </p:sp>
      <p:sp>
        <p:nvSpPr>
          <p:cNvPr id="5" name="Slide Number Placeholder 4"/>
          <p:cNvSpPr>
            <a:spLocks noGrp="1"/>
          </p:cNvSpPr>
          <p:nvPr>
            <p:ph type="sldNum" sz="quarter" idx="11"/>
          </p:nvPr>
        </p:nvSpPr>
        <p:spPr>
          <a:xfrm>
            <a:off x="6553200" y="6248400"/>
            <a:ext cx="2133600" cy="476250"/>
          </a:xfrm>
        </p:spPr>
        <p:txBody>
          <a:bodyPr/>
          <a:lstStyle>
            <a:lvl1pPr>
              <a:defRPr/>
            </a:lvl1pPr>
          </a:lstStyle>
          <a:p>
            <a:fld id="{5DA2B4EB-7987-4BB5-AFE2-67305C99D354}" type="slidenum">
              <a:rPr lang="en-US"/>
              <a:pPr/>
              <a:t>‹#›</a:t>
            </a:fld>
            <a:endParaRPr lang="en-US"/>
          </a:p>
        </p:txBody>
      </p:sp>
      <p:sp>
        <p:nvSpPr>
          <p:cNvPr id="6" name="Footer Placeholder 5"/>
          <p:cNvSpPr>
            <a:spLocks noGrp="1"/>
          </p:cNvSpPr>
          <p:nvPr>
            <p:ph type="ftr" sz="quarter" idx="12"/>
          </p:nvPr>
        </p:nvSpPr>
        <p:spPr>
          <a:xfrm>
            <a:off x="3124200" y="6248400"/>
            <a:ext cx="2895600" cy="476250"/>
          </a:xfrm>
        </p:spPr>
        <p:txBody>
          <a:bodyPr/>
          <a:lstStyle>
            <a:lvl1pPr>
              <a:defRPr/>
            </a:lvl1pPr>
          </a:lstStyle>
          <a:p>
            <a:endParaRPr lang="en-US"/>
          </a:p>
        </p:txBody>
      </p:sp>
    </p:spTree>
    <p:extLst>
      <p:ext uri="{BB962C8B-B14F-4D97-AF65-F5344CB8AC3E}">
        <p14:creationId xmlns:p14="http://schemas.microsoft.com/office/powerpoint/2010/main" val="18491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6AB5CF02-CAFE-4DFE-B8CB-349A2A67E4B3}"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1547525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7A3FBF76-4E92-45FD-82DA-A53E16A8F5B5}"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1227252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67EE0997-E3B4-4FCD-A741-E0A745344B7F}"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2962628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D6B68309-6D65-4D0A-88C6-0B198AE1165C}" type="slidenum">
              <a:rPr lang="en-US"/>
              <a:pPr/>
              <a:t>‹#›</a:t>
            </a:fld>
            <a:endParaRPr lang="en-US"/>
          </a:p>
        </p:txBody>
      </p:sp>
      <p:sp>
        <p:nvSpPr>
          <p:cNvPr id="9" name="Footer Placeholder 8"/>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3134604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70AFE3DB-0095-4862-ACF5-20F9002D8488}" type="slidenum">
              <a:rPr lang="en-US"/>
              <a:pPr/>
              <a:t>‹#›</a:t>
            </a:fld>
            <a:endParaRPr lang="en-US"/>
          </a:p>
        </p:txBody>
      </p:sp>
      <p:sp>
        <p:nvSpPr>
          <p:cNvPr id="5" name="Footer Placeholder 4"/>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3258556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DC969144-34AA-4F9B-837A-CD58F662B2CB}" type="slidenum">
              <a:rPr lang="en-US"/>
              <a:pPr/>
              <a:t>‹#›</a:t>
            </a:fld>
            <a:endParaRPr lang="en-US"/>
          </a:p>
        </p:txBody>
      </p:sp>
      <p:sp>
        <p:nvSpPr>
          <p:cNvPr id="4" name="Footer Placeholder 3"/>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3302617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652E4C07-36EF-4378-85D4-B0C12C955877}"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3854131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378D7209-5511-4513-8B00-5C2E12B3D689}"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3816835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dt" sz="half" idx="2"/>
          </p:nvPr>
        </p:nvSpPr>
        <p:spPr bwMode="auto">
          <a:xfrm>
            <a:off x="457200" y="625157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p>
        </p:txBody>
      </p:sp>
      <p:sp>
        <p:nvSpPr>
          <p:cNvPr id="66563" name="Rectangle 3"/>
          <p:cNvSpPr>
            <a:spLocks noGrp="1" noChangeArrowheads="1"/>
          </p:cNvSpPr>
          <p:nvPr>
            <p:ph type="sldNum" sz="quarter" idx="4"/>
          </p:nvPr>
        </p:nvSpPr>
        <p:spPr bwMode="auto">
          <a:xfrm>
            <a:off x="6553200" y="62484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826CBED6-D31A-4699-AEDC-8F91AC69BA95}" type="slidenum">
              <a:rPr lang="en-US"/>
              <a:pPr/>
              <a:t>‹#›</a:t>
            </a:fld>
            <a:endParaRPr lang="en-US"/>
          </a:p>
        </p:txBody>
      </p:sp>
      <p:grpSp>
        <p:nvGrpSpPr>
          <p:cNvPr id="66564" name="Group 4"/>
          <p:cNvGrpSpPr>
            <a:grpSpLocks/>
          </p:cNvGrpSpPr>
          <p:nvPr/>
        </p:nvGrpSpPr>
        <p:grpSpPr bwMode="auto">
          <a:xfrm>
            <a:off x="0" y="0"/>
            <a:ext cx="9140825" cy="6850063"/>
            <a:chOff x="0" y="0"/>
            <a:chExt cx="5758" cy="4315"/>
          </a:xfrm>
        </p:grpSpPr>
        <p:grpSp>
          <p:nvGrpSpPr>
            <p:cNvPr id="66565" name="Group 5"/>
            <p:cNvGrpSpPr>
              <a:grpSpLocks/>
            </p:cNvGrpSpPr>
            <p:nvPr userDrawn="1"/>
          </p:nvGrpSpPr>
          <p:grpSpPr bwMode="auto">
            <a:xfrm>
              <a:off x="1728" y="2230"/>
              <a:ext cx="4027" cy="2085"/>
              <a:chOff x="1728" y="2230"/>
              <a:chExt cx="4027" cy="2085"/>
            </a:xfrm>
          </p:grpSpPr>
          <p:sp>
            <p:nvSpPr>
              <p:cNvPr id="66566" name="Freeform 6"/>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67" name="Freeform 7"/>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68" name="Freeform 8"/>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69"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70" name="Freeform 10"/>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6571" name="Freeform 11"/>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572" name="Freeform 12"/>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6573" name="Rectangle 13"/>
          <p:cNvSpPr>
            <a:spLocks noGrp="1" noRot="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6574" name="Rectangle 14"/>
          <p:cNvSpPr>
            <a:spLocks noGrp="1" noChangeArrowheads="1"/>
          </p:cNvSpPr>
          <p:nvPr>
            <p:ph type="ftr" sz="quarter" idx="3"/>
          </p:nvPr>
        </p:nvSpPr>
        <p:spPr bwMode="auto">
          <a:xfrm>
            <a:off x="3124200" y="62484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Arial" charset="0"/>
              </a:defRPr>
            </a:lvl1pPr>
          </a:lstStyle>
          <a:p>
            <a:endParaRPr lang="en-US"/>
          </a:p>
        </p:txBody>
      </p:sp>
      <p:sp>
        <p:nvSpPr>
          <p:cNvPr id="66575" name="Rectangle 15"/>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iming>
    <p:tnLst>
      <p:par>
        <p:cTn id="1" dur="indefinite" restart="never" nodeType="tmRoot"/>
      </p:par>
    </p:tnLst>
  </p:timing>
  <p:txStyles>
    <p:titleStyle>
      <a:lvl1pPr algn="ctr" rtl="0" fontAlgn="base">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charset="0"/>
        </a:defRPr>
      </a:lvl9pPr>
    </p:titleStyle>
    <p:bodyStyle>
      <a:lvl1pPr marL="342900" indent="-342900" algn="l" rtl="0" fontAlgn="base">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cs typeface="+mn-cs"/>
        </a:defRPr>
      </a:lvl2pPr>
      <a:lvl3pPr marL="1143000" indent="-228600" algn="l" rtl="0" fontAlgn="base">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cs typeface="+mn-cs"/>
        </a:defRPr>
      </a:lvl3pPr>
      <a:lvl4pPr marL="1600200" indent="-228600" algn="l" rtl="0" fontAlgn="base">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4pPr>
      <a:lvl5pPr marL="20574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wmf"/><Relationship Id="rId4" Type="http://schemas.openxmlformats.org/officeDocument/2006/relationships/image" Target="../media/image15.wmf"/></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5.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3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381000"/>
            <a:ext cx="7772400" cy="1920875"/>
          </a:xfrm>
        </p:spPr>
        <p:txBody>
          <a:bodyPr/>
          <a:lstStyle/>
          <a:p>
            <a:r>
              <a:rPr lang="en-US"/>
              <a:t>Correlation</a:t>
            </a:r>
          </a:p>
        </p:txBody>
      </p:sp>
      <p:sp>
        <p:nvSpPr>
          <p:cNvPr id="5123" name="Rectangle 3"/>
          <p:cNvSpPr>
            <a:spLocks noGrp="1" noChangeArrowheads="1"/>
          </p:cNvSpPr>
          <p:nvPr>
            <p:ph type="subTitle" idx="1"/>
          </p:nvPr>
        </p:nvSpPr>
        <p:spPr/>
        <p:txBody>
          <a:bodyPr/>
          <a:lstStyle/>
          <a:p>
            <a:endParaRPr lang="en-US" i="1"/>
          </a:p>
        </p:txBody>
      </p:sp>
      <p:sp>
        <p:nvSpPr>
          <p:cNvPr id="5125" name="AutoShape 5" descr="Image result for if you jump i will jump too"/>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pic>
        <p:nvPicPr>
          <p:cNvPr id="5126" name="Picture 6" descr="down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286000"/>
            <a:ext cx="6096000" cy="3962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153400" y="5269468"/>
            <a:ext cx="817853" cy="369332"/>
          </a:xfrm>
          <a:prstGeom prst="rect">
            <a:avLst/>
          </a:prstGeom>
          <a:noFill/>
        </p:spPr>
        <p:txBody>
          <a:bodyPr wrap="none" rtlCol="0">
            <a:spAutoFit/>
          </a:bodyPr>
          <a:lstStyle/>
          <a:p>
            <a:r>
              <a:rPr lang="ar-EG" dirty="0" smtClean="0"/>
              <a:t>عيشة فل</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lstStyle/>
          <a:p>
            <a:r>
              <a:rPr lang="en-US"/>
              <a:t>Correlation vs causality	</a:t>
            </a:r>
          </a:p>
        </p:txBody>
      </p:sp>
      <p:sp>
        <p:nvSpPr>
          <p:cNvPr id="23555" name="Rectangle 3"/>
          <p:cNvSpPr>
            <a:spLocks noGrp="1" noChangeArrowheads="1"/>
          </p:cNvSpPr>
          <p:nvPr>
            <p:ph type="body" idx="1"/>
          </p:nvPr>
        </p:nvSpPr>
        <p:spPr/>
        <p:txBody>
          <a:bodyPr/>
          <a:lstStyle/>
          <a:p>
            <a:pPr>
              <a:lnSpc>
                <a:spcPct val="90000"/>
              </a:lnSpc>
            </a:pPr>
            <a:r>
              <a:rPr lang="en-US" dirty="0"/>
              <a:t>Direction</a:t>
            </a:r>
          </a:p>
          <a:p>
            <a:pPr>
              <a:lnSpc>
                <a:spcPct val="90000"/>
              </a:lnSpc>
            </a:pPr>
            <a:endParaRPr lang="en-US" dirty="0"/>
          </a:p>
          <a:p>
            <a:pPr>
              <a:lnSpc>
                <a:spcPct val="90000"/>
              </a:lnSpc>
            </a:pPr>
            <a:endParaRPr lang="en-US" dirty="0"/>
          </a:p>
          <a:p>
            <a:pPr>
              <a:lnSpc>
                <a:spcPct val="90000"/>
              </a:lnSpc>
            </a:pPr>
            <a:endParaRPr lang="en-US" dirty="0"/>
          </a:p>
          <a:p>
            <a:pPr>
              <a:lnSpc>
                <a:spcPct val="90000"/>
              </a:lnSpc>
            </a:pPr>
            <a:r>
              <a:rPr lang="en-US" dirty="0"/>
              <a:t>3</a:t>
            </a:r>
            <a:r>
              <a:rPr lang="en-US" baseline="30000" dirty="0"/>
              <a:t>rd</a:t>
            </a:r>
            <a:r>
              <a:rPr lang="en-US" dirty="0"/>
              <a:t> variable </a:t>
            </a:r>
          </a:p>
          <a:p>
            <a:pPr>
              <a:lnSpc>
                <a:spcPct val="90000"/>
              </a:lnSpc>
            </a:pPr>
            <a:endParaRPr lang="de-DE" dirty="0"/>
          </a:p>
          <a:p>
            <a:pPr>
              <a:lnSpc>
                <a:spcPct val="90000"/>
              </a:lnSpc>
            </a:pPr>
            <a:endParaRPr lang="de-DE" dirty="0"/>
          </a:p>
          <a:p>
            <a:pPr>
              <a:lnSpc>
                <a:spcPct val="90000"/>
              </a:lnSpc>
            </a:pPr>
            <a:r>
              <a:rPr lang="de-DE" dirty="0" smtClean="0">
                <a:solidFill>
                  <a:srgbClr val="FF5050"/>
                </a:solidFill>
              </a:rPr>
              <a:t>Partial correlation </a:t>
            </a:r>
            <a:r>
              <a:rPr lang="en-US" dirty="0" smtClean="0">
                <a:solidFill>
                  <a:srgbClr val="FF5050"/>
                </a:solidFill>
              </a:rPr>
              <a:t>??  Adjustment </a:t>
            </a:r>
            <a:r>
              <a:rPr lang="en-US" dirty="0">
                <a:solidFill>
                  <a:srgbClr val="FF5050"/>
                </a:solidFill>
              </a:rPr>
              <a:t>?</a:t>
            </a:r>
          </a:p>
          <a:p>
            <a:pPr>
              <a:lnSpc>
                <a:spcPct val="90000"/>
              </a:lnSpc>
            </a:pPr>
            <a:endParaRPr lang="en-US" dirty="0"/>
          </a:p>
          <a:p>
            <a:pPr>
              <a:lnSpc>
                <a:spcPct val="90000"/>
              </a:lnSpc>
            </a:pPr>
            <a:endParaRPr lang="en-US" dirty="0"/>
          </a:p>
          <a:p>
            <a:pPr>
              <a:lnSpc>
                <a:spcPct val="90000"/>
              </a:lnSpc>
            </a:pPr>
            <a:endParaRPr lang="en-US" dirty="0"/>
          </a:p>
        </p:txBody>
      </p:sp>
      <p:sp>
        <p:nvSpPr>
          <p:cNvPr id="23557" name="AutoShape 5" descr="Image result for egg or chicken"/>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pic>
        <p:nvPicPr>
          <p:cNvPr id="23558" name="Picture 6" descr="download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219200"/>
            <a:ext cx="2714625" cy="1685925"/>
          </a:xfrm>
          <a:prstGeom prst="rect">
            <a:avLst/>
          </a:prstGeom>
          <a:noFill/>
          <a:extLst>
            <a:ext uri="{909E8E84-426E-40DD-AFC4-6F175D3DCCD1}">
              <a14:hiddenFill xmlns:a14="http://schemas.microsoft.com/office/drawing/2010/main">
                <a:solidFill>
                  <a:srgbClr val="FFFFFF"/>
                </a:solidFill>
              </a14:hiddenFill>
            </a:ext>
          </a:extLst>
        </p:spPr>
      </p:pic>
      <p:sp>
        <p:nvSpPr>
          <p:cNvPr id="23560" name="AutoShape 8" descr="Image result for spy"/>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pic>
        <p:nvPicPr>
          <p:cNvPr id="23561" name="Picture 9" descr="downloa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97180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r>
              <a:rPr lang="en-US"/>
              <a:t>Bivariate vs partial</a:t>
            </a:r>
          </a:p>
        </p:txBody>
      </p:sp>
      <p:sp>
        <p:nvSpPr>
          <p:cNvPr id="24579" name="Rectangle 3"/>
          <p:cNvSpPr>
            <a:spLocks noGrp="1" noChangeArrowheads="1"/>
          </p:cNvSpPr>
          <p:nvPr>
            <p:ph type="body" idx="1"/>
          </p:nvPr>
        </p:nvSpPr>
        <p:spPr/>
        <p:txBody>
          <a:bodyPr/>
          <a:lstStyle/>
          <a:p>
            <a:pPr>
              <a:lnSpc>
                <a:spcPct val="90000"/>
              </a:lnSpc>
            </a:pPr>
            <a:endParaRPr lang="en-US"/>
          </a:p>
          <a:p>
            <a:pPr>
              <a:lnSpc>
                <a:spcPct val="90000"/>
              </a:lnSpc>
            </a:pPr>
            <a:endParaRPr lang="en-US" b="1"/>
          </a:p>
          <a:p>
            <a:pPr>
              <a:lnSpc>
                <a:spcPct val="90000"/>
              </a:lnSpc>
            </a:pPr>
            <a:endParaRPr lang="en-US" b="1"/>
          </a:p>
          <a:p>
            <a:pPr>
              <a:lnSpc>
                <a:spcPct val="90000"/>
              </a:lnSpc>
            </a:pPr>
            <a:endParaRPr lang="en-US" b="1"/>
          </a:p>
          <a:p>
            <a:pPr>
              <a:lnSpc>
                <a:spcPct val="90000"/>
              </a:lnSpc>
            </a:pPr>
            <a:endParaRPr lang="en-US" b="1"/>
          </a:p>
          <a:p>
            <a:pPr>
              <a:lnSpc>
                <a:spcPct val="90000"/>
              </a:lnSpc>
            </a:pPr>
            <a:endParaRPr lang="en-US" b="1"/>
          </a:p>
          <a:p>
            <a:pPr>
              <a:lnSpc>
                <a:spcPct val="90000"/>
              </a:lnSpc>
            </a:pPr>
            <a:r>
              <a:rPr lang="en-US" b="1"/>
              <a:t>partial correlation : </a:t>
            </a:r>
            <a:r>
              <a:rPr lang="en-US"/>
              <a:t>while ‘controlling’ the effect of one or more additional variables.</a:t>
            </a:r>
          </a:p>
        </p:txBody>
      </p:sp>
      <p:pic>
        <p:nvPicPr>
          <p:cNvPr id="24581" name="Picture 5" descr="Image result for 2 chicken figh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752600"/>
            <a:ext cx="3733800" cy="2590800"/>
          </a:xfrm>
          <a:prstGeom prst="rect">
            <a:avLst/>
          </a:prstGeom>
          <a:noFill/>
          <a:extLst>
            <a:ext uri="{909E8E84-426E-40DD-AFC4-6F175D3DCCD1}">
              <a14:hiddenFill xmlns:a14="http://schemas.microsoft.com/office/drawing/2010/main">
                <a:solidFill>
                  <a:srgbClr val="FFFFFF"/>
                </a:solidFill>
              </a14:hiddenFill>
            </a:ext>
          </a:extLst>
        </p:spPr>
      </p:pic>
      <p:sp>
        <p:nvSpPr>
          <p:cNvPr id="24583" name="AutoShape 7" descr="Image result for 2 chicken fighting"/>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pic>
        <p:nvPicPr>
          <p:cNvPr id="24584" name="Picture 8" descr="download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600200"/>
            <a:ext cx="3276600" cy="274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p:txBody>
          <a:bodyPr/>
          <a:lstStyle/>
          <a:p>
            <a:r>
              <a:rPr lang="en-US" dirty="0"/>
              <a:t>Coefficient of determination </a:t>
            </a:r>
            <a:r>
              <a:rPr lang="en-US" dirty="0" smtClean="0"/>
              <a:t>R</a:t>
            </a:r>
            <a:r>
              <a:rPr lang="en-US" baseline="30000" dirty="0" smtClean="0"/>
              <a:t>2</a:t>
            </a:r>
            <a:endParaRPr lang="en-US" baseline="30000" dirty="0"/>
          </a:p>
        </p:txBody>
      </p:sp>
      <p:sp>
        <p:nvSpPr>
          <p:cNvPr id="35843" name="Rectangle 3"/>
          <p:cNvSpPr>
            <a:spLocks noGrp="1" noChangeArrowheads="1"/>
          </p:cNvSpPr>
          <p:nvPr>
            <p:ph type="body" idx="1"/>
          </p:nvPr>
        </p:nvSpPr>
        <p:spPr/>
        <p:txBody>
          <a:bodyPr/>
          <a:lstStyle/>
          <a:p>
            <a:pPr>
              <a:lnSpc>
                <a:spcPct val="80000"/>
              </a:lnSpc>
            </a:pPr>
            <a:r>
              <a:rPr lang="en-US" sz="2800" dirty="0"/>
              <a:t>a measure of the amount of variability in one variable that is shared by the other</a:t>
            </a:r>
            <a:br>
              <a:rPr lang="en-US" sz="2800" dirty="0"/>
            </a:br>
            <a:r>
              <a:rPr lang="en-US" sz="2800" dirty="0"/>
              <a:t/>
            </a:r>
            <a:br>
              <a:rPr lang="en-US" sz="2800" dirty="0"/>
            </a:br>
            <a:endParaRPr lang="en-US" sz="2800" dirty="0"/>
          </a:p>
          <a:p>
            <a:pPr>
              <a:lnSpc>
                <a:spcPct val="80000"/>
              </a:lnSpc>
            </a:pPr>
            <a:r>
              <a:rPr lang="en-US" sz="2800" dirty="0"/>
              <a:t>Convert to percentage </a:t>
            </a:r>
            <a:endParaRPr lang="en-US" sz="2800" dirty="0" smtClean="0"/>
          </a:p>
          <a:p>
            <a:pPr marL="0" indent="0">
              <a:lnSpc>
                <a:spcPct val="80000"/>
              </a:lnSpc>
              <a:buNone/>
            </a:pPr>
            <a:endParaRPr lang="en-US" sz="2800" dirty="0"/>
          </a:p>
          <a:p>
            <a:pPr>
              <a:lnSpc>
                <a:spcPct val="80000"/>
              </a:lnSpc>
            </a:pPr>
            <a:r>
              <a:rPr lang="en-US" sz="2800" dirty="0" smtClean="0"/>
              <a:t>100-</a:t>
            </a:r>
            <a:r>
              <a:rPr lang="en-US" sz="2800" dirty="0"/>
              <a:t>% variability </a:t>
            </a:r>
          </a:p>
        </p:txBody>
      </p:sp>
      <p:pic>
        <p:nvPicPr>
          <p:cNvPr id="35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657600"/>
            <a:ext cx="52578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p:txBody>
          <a:bodyPr/>
          <a:lstStyle/>
          <a:p>
            <a:endParaRPr lang="en-US"/>
          </a:p>
        </p:txBody>
      </p:sp>
      <p:pic>
        <p:nvPicPr>
          <p:cNvPr id="52228"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304800" y="0"/>
            <a:ext cx="5410200" cy="3790950"/>
          </a:xfrm>
          <a:noFill/>
          <a:ln/>
        </p:spPr>
      </p:pic>
      <p:pic>
        <p:nvPicPr>
          <p:cNvPr id="522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0"/>
            <a:ext cx="4859338"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657600"/>
            <a:ext cx="91440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0474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r>
              <a:rPr lang="en-US"/>
              <a:t>pitfall</a:t>
            </a:r>
          </a:p>
        </p:txBody>
      </p:sp>
      <p:sp>
        <p:nvSpPr>
          <p:cNvPr id="36867" name="Rectangle 3"/>
          <p:cNvSpPr>
            <a:spLocks noGrp="1" noChangeArrowheads="1"/>
          </p:cNvSpPr>
          <p:nvPr>
            <p:ph type="body" idx="1"/>
          </p:nvPr>
        </p:nvSpPr>
        <p:spPr/>
        <p:txBody>
          <a:bodyPr/>
          <a:lstStyle/>
          <a:p>
            <a:r>
              <a:rPr lang="en-US"/>
              <a:t>Causality ??</a:t>
            </a:r>
          </a:p>
          <a:p>
            <a:endParaRPr lang="en-US"/>
          </a:p>
          <a:p>
            <a:r>
              <a:rPr lang="en-US"/>
              <a:t>‘</a:t>
            </a:r>
            <a:r>
              <a:rPr lang="en-US" b="1"/>
              <a:t>the variance in y accounted for by x’, or ‘the variation in one variable explained by the other’.</a:t>
            </a:r>
          </a:p>
          <a:p>
            <a:endParaRPr lang="en-US"/>
          </a:p>
          <a:p>
            <a:endParaRPr lang="en-US"/>
          </a:p>
        </p:txBody>
      </p:sp>
      <p:sp>
        <p:nvSpPr>
          <p:cNvPr id="36869" name="AutoShape 5" descr="Image result for shhhh"/>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pic>
        <p:nvPicPr>
          <p:cNvPr id="36870" name="Picture 6" descr="download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962400"/>
            <a:ext cx="2133600" cy="1295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covered?</a:t>
            </a:r>
            <a:endParaRPr lang="en-US" dirty="0"/>
          </a:p>
        </p:txBody>
      </p:sp>
      <p:sp>
        <p:nvSpPr>
          <p:cNvPr id="3" name="Content Placeholder 2"/>
          <p:cNvSpPr>
            <a:spLocks noGrp="1"/>
          </p:cNvSpPr>
          <p:nvPr>
            <p:ph idx="1"/>
          </p:nvPr>
        </p:nvSpPr>
        <p:spPr/>
        <p:txBody>
          <a:bodyPr/>
          <a:lstStyle/>
          <a:p>
            <a:r>
              <a:rPr lang="en-US" dirty="0" smtClean="0"/>
              <a:t>Correlation coefficient (r)</a:t>
            </a:r>
          </a:p>
          <a:p>
            <a:r>
              <a:rPr lang="en-US" dirty="0" smtClean="0"/>
              <a:t>Coefficient of determination (R</a:t>
            </a:r>
            <a:r>
              <a:rPr lang="en-US" baseline="30000" dirty="0" smtClean="0"/>
              <a:t>2</a:t>
            </a:r>
            <a:r>
              <a:rPr lang="en-US" dirty="0" smtClean="0"/>
              <a:t>)</a:t>
            </a:r>
          </a:p>
          <a:p>
            <a:r>
              <a:rPr lang="en-US" dirty="0" smtClean="0"/>
              <a:t>Correlation </a:t>
            </a:r>
            <a:r>
              <a:rPr lang="en-US" dirty="0" err="1" smtClean="0"/>
              <a:t>vs</a:t>
            </a:r>
            <a:r>
              <a:rPr lang="en-US" dirty="0" smtClean="0"/>
              <a:t> causality</a:t>
            </a:r>
          </a:p>
          <a:p>
            <a:endParaRPr lang="en-US" dirty="0"/>
          </a:p>
          <a:p>
            <a:r>
              <a:rPr lang="en-US" dirty="0" smtClean="0"/>
              <a:t>Now …</a:t>
            </a:r>
          </a:p>
          <a:p>
            <a:r>
              <a:rPr lang="en-US" dirty="0" smtClean="0"/>
              <a:t>Types of correlation coefficient</a:t>
            </a:r>
            <a:endParaRPr lang="en-US" dirty="0"/>
          </a:p>
        </p:txBody>
      </p:sp>
    </p:spTree>
    <p:extLst>
      <p:ext uri="{BB962C8B-B14F-4D97-AF65-F5344CB8AC3E}">
        <p14:creationId xmlns:p14="http://schemas.microsoft.com/office/powerpoint/2010/main" val="42231448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0" y="25307"/>
            <a:ext cx="9144000" cy="6777514"/>
          </a:xfrm>
          <a:prstGeom prst="rect">
            <a:avLst/>
          </a:prstGeom>
        </p:spPr>
      </p:pic>
      <p:sp>
        <p:nvSpPr>
          <p:cNvPr id="5" name="TextBox 4"/>
          <p:cNvSpPr txBox="1"/>
          <p:nvPr/>
        </p:nvSpPr>
        <p:spPr>
          <a:xfrm>
            <a:off x="6705600" y="5943600"/>
            <a:ext cx="2409634" cy="646331"/>
          </a:xfrm>
          <a:prstGeom prst="rect">
            <a:avLst/>
          </a:prstGeom>
          <a:noFill/>
        </p:spPr>
        <p:txBody>
          <a:bodyPr wrap="none" rtlCol="0">
            <a:spAutoFit/>
          </a:bodyPr>
          <a:lstStyle/>
          <a:p>
            <a:r>
              <a:rPr lang="en-US" dirty="0" smtClean="0">
                <a:solidFill>
                  <a:schemeClr val="bg2"/>
                </a:solidFill>
              </a:rPr>
              <a:t>P value parametric: 0.04</a:t>
            </a:r>
          </a:p>
          <a:p>
            <a:r>
              <a:rPr lang="en-US" dirty="0" smtClean="0">
                <a:solidFill>
                  <a:schemeClr val="bg2"/>
                </a:solidFill>
              </a:rPr>
              <a:t>P value non par. : 	0.63</a:t>
            </a:r>
            <a:endParaRPr lang="en-US" dirty="0">
              <a:solidFill>
                <a:schemeClr val="bg2"/>
              </a:solidFill>
            </a:endParaRPr>
          </a:p>
        </p:txBody>
      </p:sp>
    </p:spTree>
    <p:extLst>
      <p:ext uri="{BB962C8B-B14F-4D97-AF65-F5344CB8AC3E}">
        <p14:creationId xmlns:p14="http://schemas.microsoft.com/office/powerpoint/2010/main" val="10529411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592295" y="256245"/>
            <a:ext cx="8110271" cy="5638800"/>
          </a:xfrm>
          <a:prstGeom prst="rect">
            <a:avLst/>
          </a:prstGeom>
        </p:spPr>
      </p:pic>
      <p:pic>
        <p:nvPicPr>
          <p:cNvPr id="5" name="Picture 4"/>
          <p:cNvPicPr>
            <a:picLocks noChangeAspect="1"/>
          </p:cNvPicPr>
          <p:nvPr/>
        </p:nvPicPr>
        <p:blipFill>
          <a:blip r:embed="rId4"/>
          <a:stretch>
            <a:fillRect/>
          </a:stretch>
        </p:blipFill>
        <p:spPr>
          <a:xfrm>
            <a:off x="592295" y="5638800"/>
            <a:ext cx="8110271" cy="809625"/>
          </a:xfrm>
          <a:prstGeom prst="rect">
            <a:avLst/>
          </a:prstGeom>
        </p:spPr>
      </p:pic>
    </p:spTree>
    <p:extLst>
      <p:ext uri="{BB962C8B-B14F-4D97-AF65-F5344CB8AC3E}">
        <p14:creationId xmlns:p14="http://schemas.microsoft.com/office/powerpoint/2010/main" val="34317472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lstStyle/>
          <a:p>
            <a:r>
              <a:rPr lang="en-US"/>
              <a:t>spearmen</a:t>
            </a:r>
          </a:p>
        </p:txBody>
      </p:sp>
      <p:sp>
        <p:nvSpPr>
          <p:cNvPr id="37891" name="Rectangle 3"/>
          <p:cNvSpPr>
            <a:spLocks noGrp="1" noChangeArrowheads="1"/>
          </p:cNvSpPr>
          <p:nvPr>
            <p:ph type="body" idx="1"/>
          </p:nvPr>
        </p:nvSpPr>
        <p:spPr/>
        <p:txBody>
          <a:bodyPr/>
          <a:lstStyle/>
          <a:p>
            <a:r>
              <a:rPr lang="en-US" dirty="0"/>
              <a:t>Non parametric </a:t>
            </a:r>
          </a:p>
          <a:p>
            <a:r>
              <a:rPr lang="en-US" dirty="0"/>
              <a:t>Ranks then </a:t>
            </a:r>
            <a:r>
              <a:rPr lang="en-US" dirty="0" err="1"/>
              <a:t>pearson</a:t>
            </a:r>
            <a:endParaRPr lang="en-US" dirty="0"/>
          </a:p>
          <a:p>
            <a:r>
              <a:rPr lang="en-US" dirty="0"/>
              <a:t>Similar equation </a:t>
            </a:r>
          </a:p>
          <a:p>
            <a:endParaRPr lang="en-US" dirty="0"/>
          </a:p>
        </p:txBody>
      </p:sp>
      <p:sp>
        <p:nvSpPr>
          <p:cNvPr id="37893" name="AutoShape 5" descr="Image result for twins"/>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pic>
        <p:nvPicPr>
          <p:cNvPr id="37894" name="Picture 6" descr="download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657600"/>
            <a:ext cx="2409825" cy="189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033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r>
              <a:rPr lang="en-US"/>
              <a:t>Kendall tau</a:t>
            </a:r>
          </a:p>
        </p:txBody>
      </p:sp>
      <p:sp>
        <p:nvSpPr>
          <p:cNvPr id="38915" name="Rectangle 3"/>
          <p:cNvSpPr>
            <a:spLocks noGrp="1" noChangeArrowheads="1"/>
          </p:cNvSpPr>
          <p:nvPr>
            <p:ph type="body" idx="1"/>
          </p:nvPr>
        </p:nvSpPr>
        <p:spPr/>
        <p:txBody>
          <a:bodyPr/>
          <a:lstStyle/>
          <a:p>
            <a:pPr>
              <a:lnSpc>
                <a:spcPct val="80000"/>
              </a:lnSpc>
            </a:pPr>
            <a:r>
              <a:rPr lang="en-US" sz="2400"/>
              <a:t>Non parametric </a:t>
            </a:r>
          </a:p>
          <a:p>
            <a:pPr>
              <a:lnSpc>
                <a:spcPct val="80000"/>
              </a:lnSpc>
            </a:pPr>
            <a:endParaRPr lang="en-US" sz="2400"/>
          </a:p>
          <a:p>
            <a:pPr>
              <a:lnSpc>
                <a:spcPct val="80000"/>
              </a:lnSpc>
            </a:pPr>
            <a:endParaRPr lang="en-US" sz="2400"/>
          </a:p>
          <a:p>
            <a:pPr>
              <a:lnSpc>
                <a:spcPct val="80000"/>
              </a:lnSpc>
            </a:pPr>
            <a:endParaRPr lang="en-US" sz="2400"/>
          </a:p>
          <a:p>
            <a:pPr>
              <a:lnSpc>
                <a:spcPct val="80000"/>
              </a:lnSpc>
            </a:pPr>
            <a:r>
              <a:rPr lang="en-US" sz="2400"/>
              <a:t>small data &amp; tied ranks.</a:t>
            </a:r>
          </a:p>
          <a:p>
            <a:pPr>
              <a:lnSpc>
                <a:spcPct val="80000"/>
              </a:lnSpc>
            </a:pPr>
            <a:endParaRPr lang="en-US" sz="2400"/>
          </a:p>
          <a:p>
            <a:pPr>
              <a:lnSpc>
                <a:spcPct val="80000"/>
              </a:lnSpc>
            </a:pPr>
            <a:endParaRPr lang="en-US" sz="2400"/>
          </a:p>
          <a:p>
            <a:pPr>
              <a:lnSpc>
                <a:spcPct val="80000"/>
              </a:lnSpc>
            </a:pPr>
            <a:endParaRPr lang="en-US" sz="2400"/>
          </a:p>
          <a:p>
            <a:pPr>
              <a:lnSpc>
                <a:spcPct val="80000"/>
              </a:lnSpc>
            </a:pPr>
            <a:r>
              <a:rPr lang="en-US" sz="2400"/>
              <a:t>Kendall better than spearmen</a:t>
            </a:r>
          </a:p>
          <a:p>
            <a:pPr>
              <a:lnSpc>
                <a:spcPct val="80000"/>
              </a:lnSpc>
            </a:pPr>
            <a:endParaRPr lang="en-US" sz="2400"/>
          </a:p>
          <a:p>
            <a:pPr>
              <a:lnSpc>
                <a:spcPct val="80000"/>
              </a:lnSpc>
            </a:pPr>
            <a:endParaRPr lang="en-US" sz="2400"/>
          </a:p>
          <a:p>
            <a:pPr>
              <a:lnSpc>
                <a:spcPct val="80000"/>
              </a:lnSpc>
            </a:pPr>
            <a:r>
              <a:rPr lang="en-US" sz="2400"/>
              <a:t>more accurate generalizations from Kendall’s statistic than from Spearman’s</a:t>
            </a:r>
          </a:p>
        </p:txBody>
      </p:sp>
      <p:sp>
        <p:nvSpPr>
          <p:cNvPr id="38917" name="AutoShape 5" descr="Image result for judo game"/>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pic>
        <p:nvPicPr>
          <p:cNvPr id="38918" name="Picture 6" descr="download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1219200"/>
            <a:ext cx="2762250" cy="1657350"/>
          </a:xfrm>
          <a:prstGeom prst="rect">
            <a:avLst/>
          </a:prstGeom>
          <a:noFill/>
          <a:extLst>
            <a:ext uri="{909E8E84-426E-40DD-AFC4-6F175D3DCCD1}">
              <a14:hiddenFill xmlns:a14="http://schemas.microsoft.com/office/drawing/2010/main">
                <a:solidFill>
                  <a:srgbClr val="FFFFFF"/>
                </a:solidFill>
              </a14:hiddenFill>
            </a:ext>
          </a:extLst>
        </p:spPr>
      </p:pic>
      <p:sp>
        <p:nvSpPr>
          <p:cNvPr id="38920" name="AutoShape 8" descr="Image result for rumo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pic>
        <p:nvPicPr>
          <p:cNvPr id="38921" name="Picture 9" descr="download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352800"/>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8725" y="2262981"/>
            <a:ext cx="6686550" cy="3200400"/>
          </a:xfrm>
        </p:spPr>
      </p:pic>
    </p:spTree>
    <p:extLst>
      <p:ext uri="{BB962C8B-B14F-4D97-AF65-F5344CB8AC3E}">
        <p14:creationId xmlns:p14="http://schemas.microsoft.com/office/powerpoint/2010/main" val="4102879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rrowheads="1"/>
          </p:cNvSpPr>
          <p:nvPr>
            <p:ph type="title"/>
          </p:nvPr>
        </p:nvSpPr>
        <p:spPr/>
        <p:txBody>
          <a:bodyPr/>
          <a:lstStyle/>
          <a:p>
            <a:r>
              <a:rPr lang="en-US"/>
              <a:t>How to choose??</a:t>
            </a:r>
          </a:p>
        </p:txBody>
      </p:sp>
      <p:sp>
        <p:nvSpPr>
          <p:cNvPr id="88067" name="Rectangle 3"/>
          <p:cNvSpPr>
            <a:spLocks noGrp="1" noChangeArrowheads="1"/>
          </p:cNvSpPr>
          <p:nvPr>
            <p:ph type="body" idx="1"/>
          </p:nvPr>
        </p:nvSpPr>
        <p:spPr/>
        <p:txBody>
          <a:bodyPr/>
          <a:lstStyle/>
          <a:p>
            <a:r>
              <a:rPr lang="en-US" dirty="0" smtClean="0"/>
              <a:t>Pearson  - spearmen – </a:t>
            </a:r>
            <a:r>
              <a:rPr lang="en-US" dirty="0" err="1" smtClean="0"/>
              <a:t>kendall</a:t>
            </a:r>
            <a:r>
              <a:rPr lang="en-US" dirty="0" smtClean="0"/>
              <a:t> tau </a:t>
            </a:r>
            <a:endParaRPr lang="en-US" dirty="0"/>
          </a:p>
        </p:txBody>
      </p:sp>
      <p:pic>
        <p:nvPicPr>
          <p:cNvPr id="880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960" y="2743200"/>
            <a:ext cx="8108950"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91601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25451" y="892494"/>
            <a:ext cx="8326437" cy="858838"/>
          </a:xfrm>
        </p:spPr>
        <p:txBody>
          <a:bodyPr/>
          <a:lstStyle/>
          <a:p>
            <a:r>
              <a:rPr lang="en-US" altLang="en-US" sz="4000" dirty="0"/>
              <a:t>Sample size and statistical significance, correlation coefficient</a:t>
            </a:r>
          </a:p>
        </p:txBody>
      </p:sp>
      <p:sp>
        <p:nvSpPr>
          <p:cNvPr id="61443" name="Rectangle 5"/>
          <p:cNvSpPr>
            <a:spLocks noChangeArrowheads="1"/>
          </p:cNvSpPr>
          <p:nvPr/>
        </p:nvSpPr>
        <p:spPr bwMode="auto">
          <a:xfrm>
            <a:off x="0" y="2266158"/>
            <a:ext cx="87518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1600" b="1">
                <a:solidFill>
                  <a:schemeClr val="tx1"/>
                </a:solidFill>
                <a:latin typeface="Tahoma" panose="020B0604030504040204" pitchFamily="34" charset="0"/>
              </a:defRPr>
            </a:lvl1pPr>
            <a:lvl2pPr marL="742950" indent="-285750" eaLnBrk="0" hangingPunct="0">
              <a:defRPr sz="1600" b="1">
                <a:solidFill>
                  <a:schemeClr val="tx1"/>
                </a:solidFill>
                <a:latin typeface="Tahoma" panose="020B0604030504040204" pitchFamily="34" charset="0"/>
              </a:defRPr>
            </a:lvl2pPr>
            <a:lvl3pPr marL="1143000" indent="-228600" eaLnBrk="0" hangingPunct="0">
              <a:defRPr sz="1600" b="1">
                <a:solidFill>
                  <a:schemeClr val="tx1"/>
                </a:solidFill>
                <a:latin typeface="Tahoma" panose="020B0604030504040204" pitchFamily="34" charset="0"/>
              </a:defRPr>
            </a:lvl3pPr>
            <a:lvl4pPr marL="1600200" indent="-228600" eaLnBrk="0" hangingPunct="0">
              <a:defRPr sz="1600" b="1">
                <a:solidFill>
                  <a:schemeClr val="tx1"/>
                </a:solidFill>
                <a:latin typeface="Tahoma" panose="020B0604030504040204" pitchFamily="34" charset="0"/>
              </a:defRPr>
            </a:lvl4pPr>
            <a:lvl5pPr marL="2057400" indent="-228600" eaLnBrk="0" hangingPunct="0">
              <a:defRPr sz="1600" b="1">
                <a:solidFill>
                  <a:schemeClr val="tx1"/>
                </a:solidFill>
                <a:latin typeface="Tahoma" panose="020B0604030504040204" pitchFamily="34" charset="0"/>
              </a:defRPr>
            </a:lvl5pPr>
            <a:lvl6pPr marL="2514600" indent="-228600" eaLnBrk="0" fontAlgn="base" hangingPunct="0">
              <a:spcBef>
                <a:spcPct val="0"/>
              </a:spcBef>
              <a:spcAft>
                <a:spcPct val="0"/>
              </a:spcAft>
              <a:defRPr sz="1600" b="1">
                <a:solidFill>
                  <a:schemeClr val="tx1"/>
                </a:solidFill>
                <a:latin typeface="Tahoma" panose="020B0604030504040204" pitchFamily="34" charset="0"/>
              </a:defRPr>
            </a:lvl6pPr>
            <a:lvl7pPr marL="2971800" indent="-228600" eaLnBrk="0" fontAlgn="base" hangingPunct="0">
              <a:spcBef>
                <a:spcPct val="0"/>
              </a:spcBef>
              <a:spcAft>
                <a:spcPct val="0"/>
              </a:spcAft>
              <a:defRPr sz="1600" b="1">
                <a:solidFill>
                  <a:schemeClr val="tx1"/>
                </a:solidFill>
                <a:latin typeface="Tahoma" panose="020B0604030504040204" pitchFamily="34" charset="0"/>
              </a:defRPr>
            </a:lvl7pPr>
            <a:lvl8pPr marL="3429000" indent="-228600" eaLnBrk="0" fontAlgn="base" hangingPunct="0">
              <a:spcBef>
                <a:spcPct val="0"/>
              </a:spcBef>
              <a:spcAft>
                <a:spcPct val="0"/>
              </a:spcAft>
              <a:defRPr sz="1600" b="1">
                <a:solidFill>
                  <a:schemeClr val="tx1"/>
                </a:solidFill>
                <a:latin typeface="Tahoma" panose="020B0604030504040204" pitchFamily="34" charset="0"/>
              </a:defRPr>
            </a:lvl8pPr>
            <a:lvl9pPr marL="3886200" indent="-228600" eaLnBrk="0" fontAlgn="base" hangingPunct="0">
              <a:spcBef>
                <a:spcPct val="0"/>
              </a:spcBef>
              <a:spcAft>
                <a:spcPct val="0"/>
              </a:spcAft>
              <a:defRPr sz="1600" b="1">
                <a:solidFill>
                  <a:schemeClr val="tx1"/>
                </a:solidFill>
                <a:latin typeface="Tahoma" panose="020B0604030504040204" pitchFamily="34" charset="0"/>
              </a:defRPr>
            </a:lvl9pPr>
          </a:lstStyle>
          <a:p>
            <a:r>
              <a:rPr lang="en-US" altLang="en-US">
                <a:solidFill>
                  <a:srgbClr val="000000"/>
                </a:solidFill>
                <a:ea typeface="Calibri" panose="020F0502020204030204" pitchFamily="34" charset="0"/>
                <a:cs typeface="Times New Roman" panose="02020603050405020304" pitchFamily="18" charset="0"/>
              </a:rPr>
              <a:t>The minimum correlation coefficient that will be statistically significant for various sample sizes. Calculated using the approximation, </a:t>
            </a:r>
            <a:endParaRPr lang="en-US" altLang="en-US">
              <a:ea typeface="Calibri" panose="020F0502020204030204" pitchFamily="34" charset="0"/>
              <a:cs typeface="Times New Roman" panose="02020603050405020304" pitchFamily="18" charset="0"/>
            </a:endParaRPr>
          </a:p>
        </p:txBody>
      </p:sp>
      <p:graphicFrame>
        <p:nvGraphicFramePr>
          <p:cNvPr id="61444" name="Object 4"/>
          <p:cNvGraphicFramePr>
            <a:graphicFrameLocks noChangeAspect="1"/>
          </p:cNvGraphicFramePr>
          <p:nvPr/>
        </p:nvGraphicFramePr>
        <p:xfrm>
          <a:off x="5292726" y="2497932"/>
          <a:ext cx="485775" cy="419100"/>
        </p:xfrm>
        <a:graphic>
          <a:graphicData uri="http://schemas.openxmlformats.org/presentationml/2006/ole">
            <mc:AlternateContent xmlns:mc="http://schemas.openxmlformats.org/markup-compatibility/2006">
              <mc:Choice xmlns:v="urn:schemas-microsoft-com:vml" Requires="v">
                <p:oleObj spid="_x0000_s1083" name="Equation" r:id="rId4" imgW="482391" imgH="418918" progId="Equation.3">
                  <p:embed/>
                </p:oleObj>
              </mc:Choice>
              <mc:Fallback>
                <p:oleObj name="Equation" r:id="rId4" imgW="482391" imgH="418918"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726" y="2497932"/>
                        <a:ext cx="4857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84327" name="Group 103"/>
          <p:cNvGraphicFramePr>
            <a:graphicFrameLocks noGrp="1"/>
          </p:cNvGraphicFramePr>
          <p:nvPr/>
        </p:nvGraphicFramePr>
        <p:xfrm>
          <a:off x="0" y="2958307"/>
          <a:ext cx="8923338" cy="2773610"/>
        </p:xfrm>
        <a:graphic>
          <a:graphicData uri="http://schemas.openxmlformats.org/drawingml/2006/table">
            <a:tbl>
              <a:tblPr/>
              <a:tblGrid>
                <a:gridCol w="4462463">
                  <a:extLst>
                    <a:ext uri="{9D8B030D-6E8A-4147-A177-3AD203B41FA5}">
                      <a16:colId xmlns:a16="http://schemas.microsoft.com/office/drawing/2014/main" val="20000"/>
                    </a:ext>
                  </a:extLst>
                </a:gridCol>
                <a:gridCol w="4460875">
                  <a:extLst>
                    <a:ext uri="{9D8B030D-6E8A-4147-A177-3AD203B41FA5}">
                      <a16:colId xmlns:a16="http://schemas.microsoft.com/office/drawing/2014/main" val="20001"/>
                    </a:ext>
                  </a:extLst>
                </a:gridCol>
              </a:tblGrid>
              <a:tr h="579054">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rgbClr val="000000"/>
                        </a:solidFill>
                        <a:effectLst/>
                        <a:latin typeface="Tahoma"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Tahoma" pitchFamily="34" charset="0"/>
                          <a:ea typeface="Calibri" pitchFamily="34" charset="0"/>
                          <a:cs typeface="Times New Roman" pitchFamily="18" charset="0"/>
                        </a:rPr>
                        <a:t>Sample Size</a:t>
                      </a:r>
                      <a:endParaRPr kumimoji="0" lang="en-US" sz="1600" b="1" i="0" u="none" strike="noStrike" cap="none" normalizeH="0" baseline="0" dirty="0" smtClean="0">
                        <a:ln>
                          <a:noFill/>
                        </a:ln>
                        <a:solidFill>
                          <a:schemeClr val="tx1"/>
                        </a:solidFill>
                        <a:effectLst/>
                        <a:latin typeface="Tahoma" pitchFamily="34" charset="0"/>
                        <a:ea typeface="Calibri" pitchFamily="34" charset="0"/>
                        <a:cs typeface="Times New Roman" pitchFamily="18" charset="0"/>
                      </a:endParaRPr>
                    </a:p>
                  </a:txBody>
                  <a:tcPr marT="45715" marB="45715"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Tahoma" pitchFamily="34" charset="0"/>
                          <a:ea typeface="Calibri" pitchFamily="34" charset="0"/>
                          <a:cs typeface="Times New Roman" pitchFamily="18" charset="0"/>
                        </a:rPr>
                        <a:t>Minimum correlation coefficient that will be statistically significant, p&lt;.05</a:t>
                      </a:r>
                      <a:endParaRPr kumimoji="0" lang="en-US" sz="1600" b="1" i="0" u="none" strike="noStrike" cap="none" normalizeH="0" baseline="0" smtClean="0">
                        <a:ln>
                          <a:noFill/>
                        </a:ln>
                        <a:solidFill>
                          <a:schemeClr val="tx1"/>
                        </a:solidFill>
                        <a:effectLst/>
                        <a:latin typeface="Tahoma" pitchFamily="34" charset="0"/>
                        <a:ea typeface="Calibri" pitchFamily="34" charset="0"/>
                        <a:cs typeface="Times New Roman" pitchFamily="18" charset="0"/>
                      </a:endParaRPr>
                    </a:p>
                  </a:txBody>
                  <a:tcPr marT="45715" marB="45715"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1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Tahoma" pitchFamily="34" charset="0"/>
                          <a:ea typeface="Calibri" pitchFamily="34" charset="0"/>
                          <a:cs typeface="Times New Roman" pitchFamily="18" charset="0"/>
                        </a:rPr>
                        <a:t>10</a:t>
                      </a:r>
                      <a:endParaRPr kumimoji="0" lang="en-US" sz="1800" b="1" i="0" u="none" strike="noStrike" cap="none" normalizeH="0" baseline="0" dirty="0" smtClean="0">
                        <a:ln>
                          <a:noFill/>
                        </a:ln>
                        <a:solidFill>
                          <a:schemeClr val="tx1"/>
                        </a:solidFill>
                        <a:effectLst/>
                        <a:latin typeface="Tahoma" pitchFamily="34" charset="0"/>
                        <a:ea typeface="Calibri" pitchFamily="34" charset="0"/>
                        <a:cs typeface="Times New Roman" pitchFamily="18" charset="0"/>
                      </a:endParaRPr>
                    </a:p>
                  </a:txBody>
                  <a:tcPr marT="45715" marB="45715"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Tahoma" pitchFamily="34" charset="0"/>
                          <a:ea typeface="Calibri" pitchFamily="34" charset="0"/>
                          <a:cs typeface="Times New Roman" pitchFamily="18" charset="0"/>
                        </a:rPr>
                        <a:t>0.63</a:t>
                      </a:r>
                      <a:endParaRPr kumimoji="0" lang="en-US" sz="1800" b="1" i="0" u="none" strike="noStrike" cap="none" normalizeH="0" baseline="0" dirty="0" smtClean="0">
                        <a:ln>
                          <a:noFill/>
                        </a:ln>
                        <a:solidFill>
                          <a:schemeClr val="tx1"/>
                        </a:solidFill>
                        <a:effectLst/>
                        <a:latin typeface="Tahoma" pitchFamily="34" charset="0"/>
                        <a:ea typeface="Calibri" pitchFamily="34" charset="0"/>
                        <a:cs typeface="Times New Roman" pitchFamily="18" charset="0"/>
                      </a:endParaRPr>
                    </a:p>
                  </a:txBody>
                  <a:tcPr marT="45715" marB="45715"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1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Tahoma" pitchFamily="34" charset="0"/>
                          <a:ea typeface="Calibri" pitchFamily="34" charset="0"/>
                          <a:cs typeface="Times New Roman" pitchFamily="18" charset="0"/>
                        </a:rPr>
                        <a:t>100</a:t>
                      </a:r>
                      <a:endParaRPr kumimoji="0" lang="en-US" sz="1800" b="1" i="0" u="none" strike="noStrike" cap="none" normalizeH="0" baseline="0" smtClean="0">
                        <a:ln>
                          <a:noFill/>
                        </a:ln>
                        <a:solidFill>
                          <a:schemeClr val="tx1"/>
                        </a:solidFill>
                        <a:effectLst/>
                        <a:latin typeface="Tahoma" pitchFamily="34" charset="0"/>
                        <a:ea typeface="Calibri" pitchFamily="34" charset="0"/>
                        <a:cs typeface="Times New Roman" pitchFamily="18" charset="0"/>
                      </a:endParaRPr>
                    </a:p>
                  </a:txBody>
                  <a:tcPr marT="45715" marB="45715"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Tahoma" pitchFamily="34" charset="0"/>
                          <a:ea typeface="Calibri" pitchFamily="34" charset="0"/>
                          <a:cs typeface="Times New Roman" pitchFamily="18" charset="0"/>
                        </a:rPr>
                        <a:t>0.20</a:t>
                      </a:r>
                      <a:endParaRPr kumimoji="0" lang="en-US" sz="1800" b="1" i="0" u="none" strike="noStrike" cap="none" normalizeH="0" baseline="0" smtClean="0">
                        <a:ln>
                          <a:noFill/>
                        </a:ln>
                        <a:solidFill>
                          <a:schemeClr val="tx1"/>
                        </a:solidFill>
                        <a:effectLst/>
                        <a:latin typeface="Tahoma" pitchFamily="34" charset="0"/>
                        <a:ea typeface="Calibri" pitchFamily="34" charset="0"/>
                        <a:cs typeface="Times New Roman" pitchFamily="18" charset="0"/>
                      </a:endParaRPr>
                    </a:p>
                  </a:txBody>
                  <a:tcPr marT="45715" marB="45715"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1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Tahoma" pitchFamily="34" charset="0"/>
                          <a:ea typeface="Calibri" pitchFamily="34" charset="0"/>
                          <a:cs typeface="Times New Roman" pitchFamily="18" charset="0"/>
                        </a:rPr>
                        <a:t>1000</a:t>
                      </a:r>
                      <a:endParaRPr kumimoji="0" lang="en-US" sz="1800" b="1" i="0" u="none" strike="noStrike" cap="none" normalizeH="0" baseline="0" smtClean="0">
                        <a:ln>
                          <a:noFill/>
                        </a:ln>
                        <a:solidFill>
                          <a:schemeClr val="tx1"/>
                        </a:solidFill>
                        <a:effectLst/>
                        <a:latin typeface="Tahoma" pitchFamily="34" charset="0"/>
                        <a:ea typeface="Calibri" pitchFamily="34" charset="0"/>
                        <a:cs typeface="Times New Roman" pitchFamily="18" charset="0"/>
                      </a:endParaRPr>
                    </a:p>
                  </a:txBody>
                  <a:tcPr marT="45715" marB="45715"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Tahoma" pitchFamily="34" charset="0"/>
                          <a:ea typeface="Calibri" pitchFamily="34" charset="0"/>
                          <a:cs typeface="Times New Roman" pitchFamily="18" charset="0"/>
                        </a:rPr>
                        <a:t>0.06</a:t>
                      </a:r>
                      <a:endParaRPr kumimoji="0" lang="en-US" sz="1800" b="1" i="0" u="none" strike="noStrike" cap="none" normalizeH="0" baseline="0" smtClean="0">
                        <a:ln>
                          <a:noFill/>
                        </a:ln>
                        <a:solidFill>
                          <a:schemeClr val="tx1"/>
                        </a:solidFill>
                        <a:effectLst/>
                        <a:latin typeface="Tahoma" pitchFamily="34" charset="0"/>
                        <a:ea typeface="Calibri" pitchFamily="34" charset="0"/>
                        <a:cs typeface="Times New Roman" pitchFamily="18" charset="0"/>
                      </a:endParaRPr>
                    </a:p>
                  </a:txBody>
                  <a:tcPr marT="45715" marB="45715"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1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Tahoma" pitchFamily="34" charset="0"/>
                          <a:ea typeface="Calibri" pitchFamily="34" charset="0"/>
                          <a:cs typeface="Times New Roman" pitchFamily="18" charset="0"/>
                        </a:rPr>
                        <a:t>10,000</a:t>
                      </a:r>
                      <a:endParaRPr kumimoji="0" lang="en-US" sz="1800" b="1" i="0" u="none" strike="noStrike" cap="none" normalizeH="0" baseline="0" smtClean="0">
                        <a:ln>
                          <a:noFill/>
                        </a:ln>
                        <a:solidFill>
                          <a:schemeClr val="tx1"/>
                        </a:solidFill>
                        <a:effectLst/>
                        <a:latin typeface="Tahoma" pitchFamily="34" charset="0"/>
                        <a:ea typeface="Calibri" pitchFamily="34" charset="0"/>
                        <a:cs typeface="Times New Roman" pitchFamily="18" charset="0"/>
                      </a:endParaRPr>
                    </a:p>
                  </a:txBody>
                  <a:tcPr marT="45715" marB="45715"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Tahoma" pitchFamily="34" charset="0"/>
                          <a:ea typeface="Calibri" pitchFamily="34" charset="0"/>
                          <a:cs typeface="Times New Roman" pitchFamily="18" charset="0"/>
                        </a:rPr>
                        <a:t>0.02</a:t>
                      </a:r>
                      <a:endParaRPr kumimoji="0" lang="en-US" sz="1800" b="1" i="0" u="none" strike="noStrike" cap="none" normalizeH="0" baseline="0" smtClean="0">
                        <a:ln>
                          <a:noFill/>
                        </a:ln>
                        <a:solidFill>
                          <a:schemeClr val="tx1"/>
                        </a:solidFill>
                        <a:effectLst/>
                        <a:latin typeface="Tahoma" pitchFamily="34" charset="0"/>
                        <a:ea typeface="Calibri" pitchFamily="34" charset="0"/>
                        <a:cs typeface="Times New Roman" pitchFamily="18" charset="0"/>
                      </a:endParaRPr>
                    </a:p>
                  </a:txBody>
                  <a:tcPr marT="45715" marB="45715"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1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Tahoma" pitchFamily="34" charset="0"/>
                          <a:ea typeface="Calibri" pitchFamily="34" charset="0"/>
                          <a:cs typeface="Times New Roman" pitchFamily="18" charset="0"/>
                        </a:rPr>
                        <a:t>100,000</a:t>
                      </a:r>
                      <a:endParaRPr kumimoji="0" lang="en-US" sz="1800" b="1" i="0" u="none" strike="noStrike" cap="none" normalizeH="0" baseline="0" smtClean="0">
                        <a:ln>
                          <a:noFill/>
                        </a:ln>
                        <a:solidFill>
                          <a:schemeClr val="tx1"/>
                        </a:solidFill>
                        <a:effectLst/>
                        <a:latin typeface="Tahoma" pitchFamily="34" charset="0"/>
                        <a:ea typeface="Calibri" pitchFamily="34" charset="0"/>
                        <a:cs typeface="Times New Roman" pitchFamily="18" charset="0"/>
                      </a:endParaRPr>
                    </a:p>
                  </a:txBody>
                  <a:tcPr marT="45715" marB="45715"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Tahoma" pitchFamily="34" charset="0"/>
                          <a:ea typeface="Calibri" pitchFamily="34" charset="0"/>
                          <a:cs typeface="Times New Roman" pitchFamily="18" charset="0"/>
                        </a:rPr>
                        <a:t>0.006</a:t>
                      </a:r>
                      <a:endParaRPr kumimoji="0" lang="en-US" sz="1800" b="1" i="0" u="none" strike="noStrike" cap="none" normalizeH="0" baseline="0" smtClean="0">
                        <a:ln>
                          <a:noFill/>
                        </a:ln>
                        <a:solidFill>
                          <a:schemeClr val="tx1"/>
                        </a:solidFill>
                        <a:effectLst/>
                        <a:latin typeface="Tahoma" pitchFamily="34" charset="0"/>
                        <a:ea typeface="Calibri" pitchFamily="34" charset="0"/>
                        <a:cs typeface="Times New Roman" pitchFamily="18" charset="0"/>
                      </a:endParaRPr>
                    </a:p>
                  </a:txBody>
                  <a:tcPr marT="45715" marB="45715"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1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Tahoma" pitchFamily="34" charset="0"/>
                          <a:ea typeface="Calibri" pitchFamily="34" charset="0"/>
                          <a:cs typeface="Times New Roman" pitchFamily="18" charset="0"/>
                        </a:rPr>
                        <a:t>1,000,000</a:t>
                      </a:r>
                      <a:endParaRPr kumimoji="0" lang="en-US" sz="1800" b="1" i="0" u="none" strike="noStrike" cap="none" normalizeH="0" baseline="0" smtClean="0">
                        <a:ln>
                          <a:noFill/>
                        </a:ln>
                        <a:solidFill>
                          <a:schemeClr val="tx1"/>
                        </a:solidFill>
                        <a:effectLst/>
                        <a:latin typeface="Tahoma" pitchFamily="34" charset="0"/>
                        <a:ea typeface="Calibri" pitchFamily="34" charset="0"/>
                        <a:cs typeface="Times New Roman" pitchFamily="18" charset="0"/>
                      </a:endParaRPr>
                    </a:p>
                  </a:txBody>
                  <a:tcPr marT="45715" marB="45715"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Tahoma" pitchFamily="34" charset="0"/>
                          <a:ea typeface="Calibri" pitchFamily="34" charset="0"/>
                          <a:cs typeface="Times New Roman" pitchFamily="18" charset="0"/>
                        </a:rPr>
                        <a:t>0.002</a:t>
                      </a:r>
                      <a:endParaRPr kumimoji="0" lang="en-US" sz="1800" b="1" i="0" u="none" strike="noStrike" cap="none" normalizeH="0" baseline="0" smtClean="0">
                        <a:ln>
                          <a:noFill/>
                        </a:ln>
                        <a:solidFill>
                          <a:schemeClr val="tx1"/>
                        </a:solidFill>
                        <a:effectLst/>
                        <a:latin typeface="Tahoma" pitchFamily="34" charset="0"/>
                        <a:ea typeface="Calibri" pitchFamily="34" charset="0"/>
                        <a:cs typeface="Times New Roman" pitchFamily="18" charset="0"/>
                      </a:endParaRPr>
                    </a:p>
                  </a:txBody>
                  <a:tcPr marT="45715" marB="45715"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1471" name="Rectangle 93"/>
          <p:cNvSpPr>
            <a:spLocks noChangeArrowheads="1"/>
          </p:cNvSpPr>
          <p:nvPr/>
        </p:nvSpPr>
        <p:spPr bwMode="auto">
          <a:xfrm>
            <a:off x="-163513" y="4641743"/>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600" b="1">
                <a:solidFill>
                  <a:schemeClr val="tx1"/>
                </a:solidFill>
                <a:latin typeface="Tahoma" panose="020B0604030504040204" pitchFamily="34" charset="0"/>
              </a:defRPr>
            </a:lvl1pPr>
            <a:lvl2pPr marL="742950" indent="-285750" eaLnBrk="0" hangingPunct="0">
              <a:defRPr sz="1600" b="1">
                <a:solidFill>
                  <a:schemeClr val="tx1"/>
                </a:solidFill>
                <a:latin typeface="Tahoma" panose="020B0604030504040204" pitchFamily="34" charset="0"/>
              </a:defRPr>
            </a:lvl2pPr>
            <a:lvl3pPr marL="1143000" indent="-228600" eaLnBrk="0" hangingPunct="0">
              <a:defRPr sz="1600" b="1">
                <a:solidFill>
                  <a:schemeClr val="tx1"/>
                </a:solidFill>
                <a:latin typeface="Tahoma" panose="020B0604030504040204" pitchFamily="34" charset="0"/>
              </a:defRPr>
            </a:lvl3pPr>
            <a:lvl4pPr marL="1600200" indent="-228600" eaLnBrk="0" hangingPunct="0">
              <a:defRPr sz="1600" b="1">
                <a:solidFill>
                  <a:schemeClr val="tx1"/>
                </a:solidFill>
                <a:latin typeface="Tahoma" panose="020B0604030504040204" pitchFamily="34" charset="0"/>
              </a:defRPr>
            </a:lvl4pPr>
            <a:lvl5pPr marL="2057400" indent="-228600" eaLnBrk="0" hangingPunct="0">
              <a:defRPr sz="1600" b="1">
                <a:solidFill>
                  <a:schemeClr val="tx1"/>
                </a:solidFill>
                <a:latin typeface="Tahoma" panose="020B0604030504040204" pitchFamily="34" charset="0"/>
              </a:defRPr>
            </a:lvl5pPr>
            <a:lvl6pPr marL="2514600" indent="-228600" eaLnBrk="0" fontAlgn="base" hangingPunct="0">
              <a:spcBef>
                <a:spcPct val="0"/>
              </a:spcBef>
              <a:spcAft>
                <a:spcPct val="0"/>
              </a:spcAft>
              <a:defRPr sz="1600" b="1">
                <a:solidFill>
                  <a:schemeClr val="tx1"/>
                </a:solidFill>
                <a:latin typeface="Tahoma" panose="020B0604030504040204" pitchFamily="34" charset="0"/>
              </a:defRPr>
            </a:lvl6pPr>
            <a:lvl7pPr marL="2971800" indent="-228600" eaLnBrk="0" fontAlgn="base" hangingPunct="0">
              <a:spcBef>
                <a:spcPct val="0"/>
              </a:spcBef>
              <a:spcAft>
                <a:spcPct val="0"/>
              </a:spcAft>
              <a:defRPr sz="1600" b="1">
                <a:solidFill>
                  <a:schemeClr val="tx1"/>
                </a:solidFill>
                <a:latin typeface="Tahoma" panose="020B0604030504040204" pitchFamily="34" charset="0"/>
              </a:defRPr>
            </a:lvl7pPr>
            <a:lvl8pPr marL="3429000" indent="-228600" eaLnBrk="0" fontAlgn="base" hangingPunct="0">
              <a:spcBef>
                <a:spcPct val="0"/>
              </a:spcBef>
              <a:spcAft>
                <a:spcPct val="0"/>
              </a:spcAft>
              <a:defRPr sz="1600" b="1">
                <a:solidFill>
                  <a:schemeClr val="tx1"/>
                </a:solidFill>
                <a:latin typeface="Tahoma" panose="020B0604030504040204" pitchFamily="34" charset="0"/>
              </a:defRPr>
            </a:lvl8pPr>
            <a:lvl9pPr marL="3886200" indent="-228600" eaLnBrk="0" fontAlgn="base" hangingPunct="0">
              <a:spcBef>
                <a:spcPct val="0"/>
              </a:spcBef>
              <a:spcAft>
                <a:spcPct val="0"/>
              </a:spcAft>
              <a:defRPr sz="1600" b="1">
                <a:solidFill>
                  <a:schemeClr val="tx1"/>
                </a:solidFill>
                <a:latin typeface="Tahoma" panose="020B0604030504040204" pitchFamily="34" charset="0"/>
              </a:defRPr>
            </a:lvl9pPr>
          </a:lstStyle>
          <a:p>
            <a:endParaRPr lang="en-US" altLang="en-US" sz="3600"/>
          </a:p>
        </p:txBody>
      </p:sp>
      <p:sp>
        <p:nvSpPr>
          <p:cNvPr id="61472" name="Rectangle 98"/>
          <p:cNvSpPr>
            <a:spLocks noChangeArrowheads="1"/>
          </p:cNvSpPr>
          <p:nvPr/>
        </p:nvSpPr>
        <p:spPr bwMode="auto">
          <a:xfrm>
            <a:off x="0" y="5712620"/>
            <a:ext cx="57229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600" b="1">
                <a:solidFill>
                  <a:schemeClr val="tx1"/>
                </a:solidFill>
                <a:latin typeface="Tahoma" panose="020B0604030504040204" pitchFamily="34" charset="0"/>
              </a:defRPr>
            </a:lvl1pPr>
            <a:lvl2pPr marL="742950" indent="-285750" eaLnBrk="0" hangingPunct="0">
              <a:defRPr sz="1600" b="1">
                <a:solidFill>
                  <a:schemeClr val="tx1"/>
                </a:solidFill>
                <a:latin typeface="Tahoma" panose="020B0604030504040204" pitchFamily="34" charset="0"/>
              </a:defRPr>
            </a:lvl2pPr>
            <a:lvl3pPr marL="1143000" indent="-228600" eaLnBrk="0" hangingPunct="0">
              <a:defRPr sz="1600" b="1">
                <a:solidFill>
                  <a:schemeClr val="tx1"/>
                </a:solidFill>
                <a:latin typeface="Tahoma" panose="020B0604030504040204" pitchFamily="34" charset="0"/>
              </a:defRPr>
            </a:lvl3pPr>
            <a:lvl4pPr marL="1600200" indent="-228600" eaLnBrk="0" hangingPunct="0">
              <a:defRPr sz="1600" b="1">
                <a:solidFill>
                  <a:schemeClr val="tx1"/>
                </a:solidFill>
                <a:latin typeface="Tahoma" panose="020B0604030504040204" pitchFamily="34" charset="0"/>
              </a:defRPr>
            </a:lvl4pPr>
            <a:lvl5pPr marL="2057400" indent="-228600" eaLnBrk="0" hangingPunct="0">
              <a:defRPr sz="1600" b="1">
                <a:solidFill>
                  <a:schemeClr val="tx1"/>
                </a:solidFill>
                <a:latin typeface="Tahoma" panose="020B0604030504040204" pitchFamily="34" charset="0"/>
              </a:defRPr>
            </a:lvl5pPr>
            <a:lvl6pPr marL="2514600" indent="-228600" eaLnBrk="0" fontAlgn="base" hangingPunct="0">
              <a:spcBef>
                <a:spcPct val="0"/>
              </a:spcBef>
              <a:spcAft>
                <a:spcPct val="0"/>
              </a:spcAft>
              <a:defRPr sz="1600" b="1">
                <a:solidFill>
                  <a:schemeClr val="tx1"/>
                </a:solidFill>
                <a:latin typeface="Tahoma" panose="020B0604030504040204" pitchFamily="34" charset="0"/>
              </a:defRPr>
            </a:lvl6pPr>
            <a:lvl7pPr marL="2971800" indent="-228600" eaLnBrk="0" fontAlgn="base" hangingPunct="0">
              <a:spcBef>
                <a:spcPct val="0"/>
              </a:spcBef>
              <a:spcAft>
                <a:spcPct val="0"/>
              </a:spcAft>
              <a:defRPr sz="1600" b="1">
                <a:solidFill>
                  <a:schemeClr val="tx1"/>
                </a:solidFill>
                <a:latin typeface="Tahoma" panose="020B0604030504040204" pitchFamily="34" charset="0"/>
              </a:defRPr>
            </a:lvl7pPr>
            <a:lvl8pPr marL="3429000" indent="-228600" eaLnBrk="0" fontAlgn="base" hangingPunct="0">
              <a:spcBef>
                <a:spcPct val="0"/>
              </a:spcBef>
              <a:spcAft>
                <a:spcPct val="0"/>
              </a:spcAft>
              <a:defRPr sz="1600" b="1">
                <a:solidFill>
                  <a:schemeClr val="tx1"/>
                </a:solidFill>
                <a:latin typeface="Tahoma" panose="020B0604030504040204" pitchFamily="34" charset="0"/>
              </a:defRPr>
            </a:lvl8pPr>
            <a:lvl9pPr marL="3886200" indent="-228600" eaLnBrk="0" fontAlgn="base" hangingPunct="0">
              <a:spcBef>
                <a:spcPct val="0"/>
              </a:spcBef>
              <a:spcAft>
                <a:spcPct val="0"/>
              </a:spcAft>
              <a:defRPr sz="1600" b="1">
                <a:solidFill>
                  <a:schemeClr val="tx1"/>
                </a:solidFill>
                <a:latin typeface="Tahoma" panose="020B0604030504040204" pitchFamily="34" charset="0"/>
              </a:defRPr>
            </a:lvl9pPr>
          </a:lstStyle>
          <a:p>
            <a:r>
              <a:rPr lang="en-US" altLang="en-US" sz="1200"/>
              <a:t>Sainani KL. Clinical versus statistical significance. </a:t>
            </a:r>
            <a:r>
              <a:rPr lang="en-US" altLang="en-US" sz="1200" i="1"/>
              <a:t>PM&amp;R</a:t>
            </a:r>
            <a:r>
              <a:rPr lang="en-US" altLang="en-US" sz="1200"/>
              <a:t>. 2012;4:442-5.</a:t>
            </a:r>
            <a:r>
              <a:rPr lang="en-US" altLang="en-US"/>
              <a:t> </a:t>
            </a:r>
            <a:br>
              <a:rPr lang="en-US" altLang="en-US"/>
            </a:br>
            <a:endParaRPr lang="en-US" altLang="en-US"/>
          </a:p>
        </p:txBody>
      </p:sp>
    </p:spTree>
    <p:extLst>
      <p:ext uri="{BB962C8B-B14F-4D97-AF65-F5344CB8AC3E}">
        <p14:creationId xmlns:p14="http://schemas.microsoft.com/office/powerpoint/2010/main" val="30106038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rrowheads="1"/>
          </p:cNvSpPr>
          <p:nvPr>
            <p:ph type="title"/>
          </p:nvPr>
        </p:nvSpPr>
        <p:spPr/>
        <p:txBody>
          <a:bodyPr/>
          <a:lstStyle/>
          <a:p>
            <a:r>
              <a:rPr lang="en-US" dirty="0" smtClean="0"/>
              <a:t>Food for thought</a:t>
            </a:r>
            <a:endParaRPr lang="en-US" dirty="0"/>
          </a:p>
        </p:txBody>
      </p:sp>
      <p:sp>
        <p:nvSpPr>
          <p:cNvPr id="103427" name="Rectangle 3"/>
          <p:cNvSpPr>
            <a:spLocks noGrp="1" noChangeArrowheads="1"/>
          </p:cNvSpPr>
          <p:nvPr>
            <p:ph type="body" idx="1"/>
          </p:nvPr>
        </p:nvSpPr>
        <p:spPr/>
        <p:txBody>
          <a:bodyPr/>
          <a:lstStyle/>
          <a:p>
            <a:r>
              <a:rPr lang="en-US" dirty="0" smtClean="0"/>
              <a:t>If r = .8   ,  p=0.2</a:t>
            </a:r>
          </a:p>
          <a:p>
            <a:pPr marL="0" indent="0">
              <a:buNone/>
            </a:pPr>
            <a:endParaRPr lang="en-US" dirty="0" smtClean="0"/>
          </a:p>
          <a:p>
            <a:r>
              <a:rPr lang="en-US" dirty="0" smtClean="0"/>
              <a:t>probably r not equal 0.8 ,, then what   0.7? 0.75 ? </a:t>
            </a:r>
            <a:br>
              <a:rPr lang="en-US" dirty="0" smtClean="0"/>
            </a:br>
            <a:r>
              <a:rPr lang="en-US" dirty="0" smtClean="0"/>
              <a:t/>
            </a:r>
            <a:br>
              <a:rPr lang="en-US" dirty="0" smtClean="0"/>
            </a:br>
            <a:r>
              <a:rPr lang="en-US" dirty="0" smtClean="0"/>
              <a:t>P  for hypothesis  …..    Yes/No</a:t>
            </a:r>
          </a:p>
          <a:p>
            <a:pPr marL="0" indent="0">
              <a:buNone/>
            </a:pPr>
            <a:r>
              <a:rPr lang="en-US" dirty="0" smtClean="0"/>
              <a:t>   P  for correlation  …..     0,0.1,0.2,…1</a:t>
            </a:r>
            <a:r>
              <a:rPr lang="en-US" dirty="0"/>
              <a:t>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6270415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62000" y="1417638"/>
            <a:ext cx="8153400" cy="5153025"/>
          </a:xfrm>
          <a:prstGeom prst="rect">
            <a:avLst/>
          </a:prstGeom>
        </p:spPr>
      </p:pic>
    </p:spTree>
    <p:extLst>
      <p:ext uri="{BB962C8B-B14F-4D97-AF65-F5344CB8AC3E}">
        <p14:creationId xmlns:p14="http://schemas.microsoft.com/office/powerpoint/2010/main" val="12089777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rrowheads="1"/>
          </p:cNvSpPr>
          <p:nvPr>
            <p:ph type="title"/>
          </p:nvPr>
        </p:nvSpPr>
        <p:spPr/>
        <p:txBody>
          <a:bodyPr/>
          <a:lstStyle/>
          <a:p>
            <a:r>
              <a:rPr lang="en-US"/>
              <a:t>Comparing correlations</a:t>
            </a:r>
          </a:p>
        </p:txBody>
      </p:sp>
      <p:sp>
        <p:nvSpPr>
          <p:cNvPr id="55299" name="Rectangle 3"/>
          <p:cNvSpPr>
            <a:spLocks noGrp="1" noChangeArrowheads="1"/>
          </p:cNvSpPr>
          <p:nvPr>
            <p:ph type="body" idx="1"/>
          </p:nvPr>
        </p:nvSpPr>
        <p:spPr/>
        <p:txBody>
          <a:bodyPr/>
          <a:lstStyle/>
          <a:p>
            <a:endParaRPr lang="en-US" dirty="0"/>
          </a:p>
          <a:p>
            <a:endParaRPr lang="en-US" dirty="0"/>
          </a:p>
          <a:p>
            <a:endParaRPr lang="en-US" dirty="0"/>
          </a:p>
          <a:p>
            <a:pPr marL="0" indent="0">
              <a:buNone/>
            </a:pPr>
            <a:endParaRPr lang="en-US" dirty="0"/>
          </a:p>
          <a:p>
            <a:endParaRPr lang="en-US" dirty="0"/>
          </a:p>
          <a:p>
            <a:endParaRPr lang="en-US" dirty="0"/>
          </a:p>
        </p:txBody>
      </p:sp>
      <p:sp>
        <p:nvSpPr>
          <p:cNvPr id="55303" name="AutoShape 7" descr="Image result for cat"/>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pic>
        <p:nvPicPr>
          <p:cNvPr id="55304" name="Picture 8" descr="download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067843"/>
            <a:ext cx="3352800" cy="2570957"/>
          </a:xfrm>
          <a:prstGeom prst="rect">
            <a:avLst/>
          </a:prstGeom>
          <a:noFill/>
          <a:extLst>
            <a:ext uri="{909E8E84-426E-40DD-AFC4-6F175D3DCCD1}">
              <a14:hiddenFill xmlns:a14="http://schemas.microsoft.com/office/drawing/2010/main">
                <a:solidFill>
                  <a:srgbClr val="FFFFFF"/>
                </a:solidFill>
              </a14:hiddenFill>
            </a:ext>
          </a:extLst>
        </p:spPr>
      </p:pic>
      <p:pic>
        <p:nvPicPr>
          <p:cNvPr id="55305" name="Picture 9" descr="download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3053555"/>
            <a:ext cx="3086100" cy="25852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rrowheads="1"/>
          </p:cNvSpPr>
          <p:nvPr>
            <p:ph type="title"/>
          </p:nvPr>
        </p:nvSpPr>
        <p:spPr/>
        <p:txBody>
          <a:bodyPr/>
          <a:lstStyle/>
          <a:p>
            <a:r>
              <a:rPr lang="en-US"/>
              <a:t>Calculating the effect size</a:t>
            </a:r>
          </a:p>
        </p:txBody>
      </p:sp>
      <p:sp>
        <p:nvSpPr>
          <p:cNvPr id="58371" name="Rectangle 3"/>
          <p:cNvSpPr>
            <a:spLocks noGrp="1" noChangeArrowheads="1"/>
          </p:cNvSpPr>
          <p:nvPr>
            <p:ph type="body" idx="1"/>
          </p:nvPr>
        </p:nvSpPr>
        <p:spPr/>
        <p:txBody>
          <a:bodyPr/>
          <a:lstStyle/>
          <a:p>
            <a:pPr marL="0" indent="0">
              <a:buNone/>
            </a:pPr>
            <a:r>
              <a:rPr lang="en-US" dirty="0" smtClean="0"/>
              <a:t>Is it ok to compare r from different methods ?</a:t>
            </a:r>
          </a:p>
          <a:p>
            <a:pPr marL="0" indent="0">
              <a:buNone/>
            </a:pPr>
            <a:endParaRPr lang="en-US" dirty="0"/>
          </a:p>
          <a:p>
            <a:r>
              <a:rPr lang="en-US" dirty="0" smtClean="0"/>
              <a:t>Pearson’s</a:t>
            </a:r>
            <a:endParaRPr lang="en-US" dirty="0"/>
          </a:p>
          <a:p>
            <a:r>
              <a:rPr lang="en-US" dirty="0"/>
              <a:t>Spearman’s </a:t>
            </a:r>
            <a:r>
              <a:rPr lang="en-US" i="1" dirty="0" err="1"/>
              <a:t>r</a:t>
            </a:r>
            <a:r>
              <a:rPr lang="en-US" dirty="0" err="1"/>
              <a:t>s</a:t>
            </a:r>
            <a:r>
              <a:rPr lang="en-US" dirty="0"/>
              <a:t>    same equation ?</a:t>
            </a:r>
          </a:p>
          <a:p>
            <a:pPr marL="0" indent="0">
              <a:buNone/>
            </a:pPr>
            <a:endParaRPr lang="en-US" dirty="0" smtClean="0"/>
          </a:p>
          <a:p>
            <a:pPr marL="0" indent="0">
              <a:buNone/>
            </a:pPr>
            <a:endParaRPr lang="en-US" dirty="0"/>
          </a:p>
        </p:txBody>
      </p:sp>
      <p:sp>
        <p:nvSpPr>
          <p:cNvPr id="58373" name="AutoShape 5" descr="Image result for near normal distribution"/>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p:cNvSpPr>
          <p:nvPr>
            <p:ph type="title"/>
          </p:nvPr>
        </p:nvSpPr>
        <p:spPr/>
        <p:txBody>
          <a:bodyPr/>
          <a:lstStyle/>
          <a:p>
            <a:r>
              <a:rPr lang="en-US"/>
              <a:t>Kendall Tau</a:t>
            </a:r>
          </a:p>
        </p:txBody>
      </p:sp>
      <p:sp>
        <p:nvSpPr>
          <p:cNvPr id="59395" name="Rectangle 3"/>
          <p:cNvSpPr>
            <a:spLocks noGrp="1" noChangeArrowheads="1"/>
          </p:cNvSpPr>
          <p:nvPr>
            <p:ph type="body" idx="1"/>
          </p:nvPr>
        </p:nvSpPr>
        <p:spPr/>
        <p:txBody>
          <a:bodyPr/>
          <a:lstStyle/>
          <a:p>
            <a:r>
              <a:rPr lang="en-US"/>
              <a:t>Diff equations </a:t>
            </a:r>
          </a:p>
        </p:txBody>
      </p:sp>
      <p:sp>
        <p:nvSpPr>
          <p:cNvPr id="59397" name="AutoShape 5" descr="Image result for can't speak"/>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pic>
        <p:nvPicPr>
          <p:cNvPr id="59398" name="Picture 6" descr="download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676400"/>
            <a:ext cx="4610100" cy="3657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p:txBody>
          <a:bodyPr/>
          <a:lstStyle/>
          <a:p>
            <a:r>
              <a:rPr lang="en-US"/>
              <a:t>Problem 2 </a:t>
            </a:r>
          </a:p>
        </p:txBody>
      </p:sp>
      <p:sp>
        <p:nvSpPr>
          <p:cNvPr id="60419" name="Rectangle 3"/>
          <p:cNvSpPr>
            <a:spLocks noGrp="1" noChangeArrowheads="1"/>
          </p:cNvSpPr>
          <p:nvPr>
            <p:ph type="body" idx="1"/>
          </p:nvPr>
        </p:nvSpPr>
        <p:spPr/>
        <p:txBody>
          <a:bodyPr/>
          <a:lstStyle/>
          <a:p>
            <a:endParaRPr lang="en-US" dirty="0"/>
          </a:p>
          <a:p>
            <a:endParaRPr lang="en-US" dirty="0"/>
          </a:p>
          <a:p>
            <a:r>
              <a:rPr lang="en-US" dirty="0"/>
              <a:t>Tau 66–75% smaller</a:t>
            </a:r>
          </a:p>
          <a:p>
            <a:r>
              <a:rPr lang="en-US" dirty="0"/>
              <a:t>Don’t compare </a:t>
            </a:r>
          </a:p>
          <a:p>
            <a:r>
              <a:rPr lang="en-US" dirty="0"/>
              <a:t>Don’t square </a:t>
            </a:r>
          </a:p>
        </p:txBody>
      </p:sp>
      <p:sp>
        <p:nvSpPr>
          <p:cNvPr id="60421" name="AutoShape 5" descr="Image result for tallest man"/>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pic>
        <p:nvPicPr>
          <p:cNvPr id="60422" name="Picture 6" descr="download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981200"/>
            <a:ext cx="3962400"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5848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https://istats.shinyapps.io/Association_Quantitative/</a:t>
            </a:r>
          </a:p>
        </p:txBody>
      </p:sp>
    </p:spTree>
    <p:extLst>
      <p:ext uri="{BB962C8B-B14F-4D97-AF65-F5344CB8AC3E}">
        <p14:creationId xmlns:p14="http://schemas.microsoft.com/office/powerpoint/2010/main" val="16632112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r>
              <a:rPr lang="en-US" altLang="en-US" sz="4000"/>
              <a:t>Biserial correlations</a:t>
            </a:r>
          </a:p>
        </p:txBody>
      </p:sp>
      <p:sp>
        <p:nvSpPr>
          <p:cNvPr id="44037" name="AutoShape 5" descr="Image result for 2 halves"/>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pic>
        <p:nvPicPr>
          <p:cNvPr id="44038" name="Picture 6" descr="download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900" y="2057400"/>
            <a:ext cx="4953000" cy="3657600"/>
          </a:xfrm>
          <a:prstGeom prst="rect">
            <a:avLst/>
          </a:prstGeom>
          <a:noFill/>
          <a:extLst>
            <a:ext uri="{909E8E84-426E-40DD-AFC4-6F175D3DCCD1}">
              <a14:hiddenFill xmlns:a14="http://schemas.microsoft.com/office/drawing/2010/main">
                <a:solidFill>
                  <a:srgbClr val="FFFFFF"/>
                </a:solidFill>
              </a14:hiddenFill>
            </a:ext>
          </a:extLst>
        </p:spPr>
      </p:pic>
      <p:sp>
        <p:nvSpPr>
          <p:cNvPr id="44040" name="AutoShape 8" descr="Image result for calculation"/>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42736380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rrowheads="1"/>
          </p:cNvSpPr>
          <p:nvPr>
            <p:ph type="title"/>
          </p:nvPr>
        </p:nvSpPr>
        <p:spPr/>
        <p:txBody>
          <a:bodyPr/>
          <a:lstStyle/>
          <a:p>
            <a:r>
              <a:rPr lang="en-US"/>
              <a:t>Visualize data</a:t>
            </a:r>
          </a:p>
        </p:txBody>
      </p:sp>
      <p:pic>
        <p:nvPicPr>
          <p:cNvPr id="76803"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457200" y="1447800"/>
            <a:ext cx="8229600" cy="1382713"/>
          </a:xfrm>
          <a:noFill/>
          <a:ln/>
        </p:spPr>
      </p:pic>
      <p:pic>
        <p:nvPicPr>
          <p:cNvPr id="7680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895600"/>
            <a:ext cx="9144000" cy="360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p:txBody>
          <a:bodyPr/>
          <a:lstStyle/>
          <a:p>
            <a:r>
              <a:rPr lang="en-US" altLang="en-US" sz="4000"/>
              <a:t>Biserial and point-biserial correlations</a:t>
            </a:r>
          </a:p>
        </p:txBody>
      </p:sp>
      <p:sp>
        <p:nvSpPr>
          <p:cNvPr id="47107" name="Rectangle 3"/>
          <p:cNvSpPr>
            <a:spLocks noGrp="1" noChangeArrowheads="1"/>
          </p:cNvSpPr>
          <p:nvPr>
            <p:ph type="body" idx="1"/>
          </p:nvPr>
        </p:nvSpPr>
        <p:spPr/>
        <p:txBody>
          <a:bodyPr/>
          <a:lstStyle/>
          <a:p>
            <a:pPr>
              <a:lnSpc>
                <a:spcPct val="90000"/>
              </a:lnSpc>
            </a:pPr>
            <a:endParaRPr lang="en-US" altLang="en-US" sz="2800" dirty="0"/>
          </a:p>
          <a:p>
            <a:pPr>
              <a:lnSpc>
                <a:spcPct val="90000"/>
              </a:lnSpc>
            </a:pPr>
            <a:endParaRPr lang="en-US" altLang="en-US" sz="2800" dirty="0"/>
          </a:p>
          <a:p>
            <a:pPr>
              <a:lnSpc>
                <a:spcPct val="90000"/>
              </a:lnSpc>
            </a:pPr>
            <a:endParaRPr lang="en-US" altLang="en-US" sz="2800" dirty="0"/>
          </a:p>
          <a:p>
            <a:pPr>
              <a:lnSpc>
                <a:spcPct val="90000"/>
              </a:lnSpc>
            </a:pPr>
            <a:endParaRPr lang="en-US" altLang="en-US" sz="2800" dirty="0"/>
          </a:p>
          <a:p>
            <a:pPr>
              <a:lnSpc>
                <a:spcPct val="90000"/>
              </a:lnSpc>
            </a:pPr>
            <a:endParaRPr lang="en-US" altLang="en-US" sz="2800" dirty="0"/>
          </a:p>
          <a:p>
            <a:pPr>
              <a:lnSpc>
                <a:spcPct val="90000"/>
              </a:lnSpc>
            </a:pPr>
            <a:endParaRPr lang="en-US" altLang="en-US" sz="2800" dirty="0"/>
          </a:p>
          <a:p>
            <a:pPr>
              <a:lnSpc>
                <a:spcPct val="90000"/>
              </a:lnSpc>
            </a:pPr>
            <a:endParaRPr lang="en-US" altLang="en-US" sz="2800" b="1" dirty="0" smtClean="0"/>
          </a:p>
          <a:p>
            <a:pPr>
              <a:lnSpc>
                <a:spcPct val="90000"/>
              </a:lnSpc>
            </a:pPr>
            <a:r>
              <a:rPr lang="en-US" altLang="en-US" sz="2800" b="1" dirty="0" smtClean="0"/>
              <a:t>point-</a:t>
            </a:r>
            <a:r>
              <a:rPr lang="en-US" altLang="en-US" sz="2800" b="1" dirty="0" err="1" smtClean="0"/>
              <a:t>biserial</a:t>
            </a:r>
            <a:r>
              <a:rPr lang="en-US" altLang="en-US" sz="2800" b="1" dirty="0" smtClean="0"/>
              <a:t> </a:t>
            </a:r>
            <a:r>
              <a:rPr lang="en-US" altLang="en-US" sz="2800" b="1" dirty="0"/>
              <a:t>correlation </a:t>
            </a:r>
            <a:r>
              <a:rPr lang="en-US" altLang="en-US" sz="2800" dirty="0"/>
              <a:t>coefficient (</a:t>
            </a:r>
            <a:r>
              <a:rPr lang="en-US" altLang="en-US" sz="2800" i="1" dirty="0" err="1"/>
              <a:t>r</a:t>
            </a:r>
            <a:r>
              <a:rPr lang="en-US" altLang="en-US" sz="2800" dirty="0" err="1"/>
              <a:t>pb</a:t>
            </a:r>
            <a:r>
              <a:rPr lang="en-US" altLang="en-US" sz="2800" dirty="0"/>
              <a:t>)</a:t>
            </a:r>
          </a:p>
          <a:p>
            <a:pPr>
              <a:lnSpc>
                <a:spcPct val="90000"/>
              </a:lnSpc>
            </a:pPr>
            <a:r>
              <a:rPr lang="en-US" altLang="en-US" sz="2800" b="1" dirty="0" err="1"/>
              <a:t>biserial</a:t>
            </a:r>
            <a:r>
              <a:rPr lang="en-US" altLang="en-US" sz="2800" b="1" dirty="0"/>
              <a:t> correlation </a:t>
            </a:r>
            <a:r>
              <a:rPr lang="en-US" altLang="en-US" sz="2800" dirty="0"/>
              <a:t>coefficient (</a:t>
            </a:r>
            <a:r>
              <a:rPr lang="en-US" altLang="en-US" sz="2800" i="1" dirty="0" err="1"/>
              <a:t>r</a:t>
            </a:r>
            <a:r>
              <a:rPr lang="en-US" altLang="en-US" sz="2800" dirty="0" err="1"/>
              <a:t>b</a:t>
            </a:r>
            <a:r>
              <a:rPr lang="en-US" altLang="en-US" sz="2800" dirty="0"/>
              <a:t>)</a:t>
            </a:r>
          </a:p>
          <a:p>
            <a:pPr>
              <a:lnSpc>
                <a:spcPct val="90000"/>
              </a:lnSpc>
            </a:pPr>
            <a:r>
              <a:rPr lang="en-US" altLang="en-US" sz="2800" dirty="0"/>
              <a:t>Huge difference in calculations…!</a:t>
            </a:r>
          </a:p>
          <a:p>
            <a:pPr>
              <a:lnSpc>
                <a:spcPct val="90000"/>
              </a:lnSpc>
            </a:pPr>
            <a:endParaRPr lang="en-US" altLang="en-US" sz="2800" dirty="0"/>
          </a:p>
        </p:txBody>
      </p:sp>
      <p:sp>
        <p:nvSpPr>
          <p:cNvPr id="47109" name="AutoShape 5" descr="Image result for prison"/>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47111" name="AutoShape 7" descr="Image result for prison"/>
          <p:cNvSpPr>
            <a:spLocks noChangeAspect="1" noChangeArrowheads="1"/>
          </p:cNvSpPr>
          <p:nvPr/>
        </p:nvSpPr>
        <p:spPr bwMode="auto">
          <a:xfrm>
            <a:off x="155575" y="46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pic>
        <p:nvPicPr>
          <p:cNvPr id="47112" name="Picture 8" descr="download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76400"/>
            <a:ext cx="34290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47113" name="Picture 9" descr="ima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3048000"/>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9824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p:txBody>
          <a:bodyPr/>
          <a:lstStyle/>
          <a:p>
            <a:r>
              <a:rPr lang="en-US"/>
              <a:t>Sizes not equal</a:t>
            </a:r>
          </a:p>
        </p:txBody>
      </p:sp>
      <p:sp>
        <p:nvSpPr>
          <p:cNvPr id="61443" name="Rectangle 3"/>
          <p:cNvSpPr>
            <a:spLocks noGrp="1" noChangeArrowheads="1"/>
          </p:cNvSpPr>
          <p:nvPr>
            <p:ph type="body" idx="1"/>
          </p:nvPr>
        </p:nvSpPr>
        <p:spPr/>
        <p:txBody>
          <a:bodyPr/>
          <a:lstStyle/>
          <a:p>
            <a:pPr>
              <a:lnSpc>
                <a:spcPct val="80000"/>
              </a:lnSpc>
            </a:pPr>
            <a:r>
              <a:rPr lang="en-US" sz="2800"/>
              <a:t>Biserial &gt; point biserial </a:t>
            </a:r>
          </a:p>
          <a:p>
            <a:pPr>
              <a:lnSpc>
                <a:spcPct val="80000"/>
              </a:lnSpc>
            </a:pPr>
            <a:endParaRPr lang="en-US" sz="2800"/>
          </a:p>
          <a:p>
            <a:pPr>
              <a:lnSpc>
                <a:spcPct val="80000"/>
              </a:lnSpc>
            </a:pPr>
            <a:r>
              <a:rPr lang="en-US" sz="2800"/>
              <a:t>Tau &lt; r and rs  </a:t>
            </a:r>
          </a:p>
          <a:p>
            <a:pPr>
              <a:lnSpc>
                <a:spcPct val="80000"/>
              </a:lnSpc>
            </a:pPr>
            <a:endParaRPr lang="en-US" sz="2800"/>
          </a:p>
          <a:p>
            <a:pPr>
              <a:lnSpc>
                <a:spcPct val="80000"/>
              </a:lnSpc>
            </a:pPr>
            <a:endParaRPr lang="en-US" sz="2800"/>
          </a:p>
        </p:txBody>
      </p:sp>
      <p:pic>
        <p:nvPicPr>
          <p:cNvPr id="61444" name="Picture 4" descr="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1697" y="1454424"/>
            <a:ext cx="3886200" cy="3162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p:nvPr>
        </p:nvSpPr>
        <p:spPr/>
        <p:txBody>
          <a:bodyPr/>
          <a:lstStyle/>
          <a:p>
            <a:r>
              <a:rPr lang="en-US" sz="4000"/>
              <a:t>How to report correlation coefficents</a:t>
            </a:r>
          </a:p>
        </p:txBody>
      </p:sp>
      <p:sp>
        <p:nvSpPr>
          <p:cNvPr id="64515" name="Rectangle 3"/>
          <p:cNvSpPr>
            <a:spLocks noGrp="1" noChangeArrowheads="1"/>
          </p:cNvSpPr>
          <p:nvPr>
            <p:ph type="body" idx="1"/>
          </p:nvPr>
        </p:nvSpPr>
        <p:spPr/>
        <p:txBody>
          <a:bodyPr/>
          <a:lstStyle/>
          <a:p>
            <a:pPr>
              <a:lnSpc>
                <a:spcPct val="90000"/>
              </a:lnSpc>
            </a:pPr>
            <a:r>
              <a:rPr lang="en-US" dirty="0"/>
              <a:t>.02 not 0.02    nothing else before the “.”</a:t>
            </a:r>
          </a:p>
          <a:p>
            <a:pPr>
              <a:lnSpc>
                <a:spcPct val="90000"/>
              </a:lnSpc>
            </a:pPr>
            <a:endParaRPr lang="en-US" dirty="0" smtClean="0"/>
          </a:p>
          <a:p>
            <a:pPr>
              <a:lnSpc>
                <a:spcPct val="90000"/>
              </a:lnSpc>
            </a:pPr>
            <a:r>
              <a:rPr lang="en-US" dirty="0" smtClean="0"/>
              <a:t>coefficients </a:t>
            </a:r>
            <a:r>
              <a:rPr lang="en-US" dirty="0"/>
              <a:t>are reported to 2 decimal places</a:t>
            </a:r>
          </a:p>
          <a:p>
            <a:pPr>
              <a:lnSpc>
                <a:spcPct val="90000"/>
              </a:lnSpc>
            </a:pPr>
            <a:endParaRPr lang="en-US" dirty="0" smtClean="0"/>
          </a:p>
          <a:p>
            <a:pPr>
              <a:lnSpc>
                <a:spcPct val="90000"/>
              </a:lnSpc>
            </a:pPr>
            <a:r>
              <a:rPr lang="en-US" dirty="0" smtClean="0"/>
              <a:t>each </a:t>
            </a:r>
            <a:r>
              <a:rPr lang="en-US" dirty="0"/>
              <a:t>correlation coefficient is represented by a different letter  (</a:t>
            </a:r>
            <a:r>
              <a:rPr lang="en-US" i="1" dirty="0" err="1"/>
              <a:t>rpb</a:t>
            </a:r>
            <a:r>
              <a:rPr lang="en-US" i="1" dirty="0"/>
              <a:t>,, </a:t>
            </a:r>
            <a:r>
              <a:rPr lang="en-US" i="1" dirty="0" err="1"/>
              <a:t>rb</a:t>
            </a:r>
            <a:r>
              <a:rPr lang="en-US" i="1" dirty="0"/>
              <a:t>, </a:t>
            </a:r>
            <a:r>
              <a:rPr lang="en-US" i="1" dirty="0" err="1"/>
              <a:t>rs</a:t>
            </a:r>
            <a:r>
              <a:rPr lang="en-US" i="1" dirty="0"/>
              <a:t>, r, tau</a:t>
            </a:r>
            <a:r>
              <a:rPr lang="en-US" i="1" dirty="0" smtClean="0"/>
              <a:t>)</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pitfalls</a:t>
            </a:r>
            <a:endParaRPr lang="en-US" dirty="0"/>
          </a:p>
        </p:txBody>
      </p:sp>
      <p:sp>
        <p:nvSpPr>
          <p:cNvPr id="3" name="Content Placeholder 2"/>
          <p:cNvSpPr>
            <a:spLocks noGrp="1"/>
          </p:cNvSpPr>
          <p:nvPr>
            <p:ph idx="1"/>
          </p:nvPr>
        </p:nvSpPr>
        <p:spPr/>
        <p:txBody>
          <a:bodyPr/>
          <a:lstStyle/>
          <a:p>
            <a:endParaRPr lang="en-US" dirty="0"/>
          </a:p>
        </p:txBody>
      </p:sp>
      <p:pic>
        <p:nvPicPr>
          <p:cNvPr id="2052" name="Picture 4" descr="نتيجة بحث الصور عن ‪pitfal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981200"/>
            <a:ext cx="48768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1353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en-US" sz="4000"/>
              <a:t>Chocolate and Nobel prize winners!</a:t>
            </a:r>
          </a:p>
        </p:txBody>
      </p:sp>
      <p:pic>
        <p:nvPicPr>
          <p:cNvPr id="1136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17638"/>
            <a:ext cx="8229599" cy="51355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3668" name="AutoShape 4"/>
          <p:cNvSpPr>
            <a:spLocks noChangeArrowheads="1"/>
          </p:cNvSpPr>
          <p:nvPr/>
        </p:nvSpPr>
        <p:spPr bwMode="auto">
          <a:xfrm>
            <a:off x="3598864" y="2851945"/>
            <a:ext cx="5545137" cy="703263"/>
          </a:xfrm>
          <a:custGeom>
            <a:avLst/>
            <a:gdLst>
              <a:gd name="T0" fmla="*/ 5545137 w 21600"/>
              <a:gd name="T1" fmla="*/ 351632 h 21600"/>
              <a:gd name="T2" fmla="*/ 2772569 w 21600"/>
              <a:gd name="T3" fmla="*/ 703263 h 21600"/>
              <a:gd name="T4" fmla="*/ 0 w 21600"/>
              <a:gd name="T5" fmla="*/ 351632 h 21600"/>
              <a:gd name="T6" fmla="*/ 2772569 w 21600"/>
              <a:gd name="T7" fmla="*/ 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a:moveTo>
                  <a:pt x="0" y="0"/>
                </a:moveTo>
                <a:lnTo>
                  <a:pt x="0" y="21600"/>
                </a:lnTo>
                <a:lnTo>
                  <a:pt x="21600" y="21600"/>
                </a:ln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nchorCtr="1"/>
          <a:lstStyle/>
          <a:p>
            <a:endParaRPr lang="en-US"/>
          </a:p>
        </p:txBody>
      </p:sp>
    </p:spTree>
    <p:extLst>
      <p:ext uri="{BB962C8B-B14F-4D97-AF65-F5344CB8AC3E}">
        <p14:creationId xmlns:p14="http://schemas.microsoft.com/office/powerpoint/2010/main" val="35467107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Spurious correlations</a:t>
            </a:r>
            <a:endParaRPr lang="en-US" dirty="0"/>
          </a:p>
        </p:txBody>
      </p:sp>
      <p:sp>
        <p:nvSpPr>
          <p:cNvPr id="3" name="Content Placeholder 2"/>
          <p:cNvSpPr>
            <a:spLocks noGrp="1"/>
          </p:cNvSpPr>
          <p:nvPr>
            <p:ph idx="1"/>
          </p:nvPr>
        </p:nvSpPr>
        <p:spPr/>
        <p:txBody>
          <a:bodyPr/>
          <a:lstStyle/>
          <a:p>
            <a:r>
              <a:rPr lang="en-US" dirty="0"/>
              <a:t>http://www.tylervigen.com/spurious-correlations</a:t>
            </a:r>
          </a:p>
        </p:txBody>
      </p:sp>
    </p:spTree>
    <p:extLst>
      <p:ext uri="{BB962C8B-B14F-4D97-AF65-F5344CB8AC3E}">
        <p14:creationId xmlns:p14="http://schemas.microsoft.com/office/powerpoint/2010/main" val="15702933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ltLang="en-US" sz="4000"/>
              <a:t>Example: between-patient comparison</a:t>
            </a:r>
          </a:p>
        </p:txBody>
      </p:sp>
      <p:sp>
        <p:nvSpPr>
          <p:cNvPr id="125955" name="Rectangle 3"/>
          <p:cNvSpPr>
            <a:spLocks noChangeArrowheads="1"/>
          </p:cNvSpPr>
          <p:nvPr/>
        </p:nvSpPr>
        <p:spPr bwMode="auto">
          <a:xfrm>
            <a:off x="288926" y="1751528"/>
            <a:ext cx="91328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1600" b="1">
                <a:solidFill>
                  <a:schemeClr val="tx1"/>
                </a:solidFill>
                <a:latin typeface="Tahoma" panose="020B0604030504040204" pitchFamily="34" charset="0"/>
              </a:defRPr>
            </a:lvl1pPr>
            <a:lvl2pPr marL="742950" indent="-285750" eaLnBrk="0" hangingPunct="0">
              <a:defRPr sz="1600" b="1">
                <a:solidFill>
                  <a:schemeClr val="tx1"/>
                </a:solidFill>
                <a:latin typeface="Tahoma" panose="020B0604030504040204" pitchFamily="34" charset="0"/>
              </a:defRPr>
            </a:lvl2pPr>
            <a:lvl3pPr marL="1143000" indent="-228600" eaLnBrk="0" hangingPunct="0">
              <a:defRPr sz="1600" b="1">
                <a:solidFill>
                  <a:schemeClr val="tx1"/>
                </a:solidFill>
                <a:latin typeface="Tahoma" panose="020B0604030504040204" pitchFamily="34" charset="0"/>
              </a:defRPr>
            </a:lvl3pPr>
            <a:lvl4pPr marL="1600200" indent="-228600" eaLnBrk="0" hangingPunct="0">
              <a:defRPr sz="1600" b="1">
                <a:solidFill>
                  <a:schemeClr val="tx1"/>
                </a:solidFill>
                <a:latin typeface="Tahoma" panose="020B0604030504040204" pitchFamily="34" charset="0"/>
              </a:defRPr>
            </a:lvl4pPr>
            <a:lvl5pPr marL="2057400" indent="-228600" eaLnBrk="0" hangingPunct="0">
              <a:defRPr sz="1600" b="1">
                <a:solidFill>
                  <a:schemeClr val="tx1"/>
                </a:solidFill>
                <a:latin typeface="Tahoma" panose="020B0604030504040204" pitchFamily="34" charset="0"/>
              </a:defRPr>
            </a:lvl5pPr>
            <a:lvl6pPr marL="2514600" indent="-228600" eaLnBrk="0" fontAlgn="base" hangingPunct="0">
              <a:spcBef>
                <a:spcPct val="0"/>
              </a:spcBef>
              <a:spcAft>
                <a:spcPct val="0"/>
              </a:spcAft>
              <a:defRPr sz="1600" b="1">
                <a:solidFill>
                  <a:schemeClr val="tx1"/>
                </a:solidFill>
                <a:latin typeface="Tahoma" panose="020B0604030504040204" pitchFamily="34" charset="0"/>
              </a:defRPr>
            </a:lvl6pPr>
            <a:lvl7pPr marL="2971800" indent="-228600" eaLnBrk="0" fontAlgn="base" hangingPunct="0">
              <a:spcBef>
                <a:spcPct val="0"/>
              </a:spcBef>
              <a:spcAft>
                <a:spcPct val="0"/>
              </a:spcAft>
              <a:defRPr sz="1600" b="1">
                <a:solidFill>
                  <a:schemeClr val="tx1"/>
                </a:solidFill>
                <a:latin typeface="Tahoma" panose="020B0604030504040204" pitchFamily="34" charset="0"/>
              </a:defRPr>
            </a:lvl7pPr>
            <a:lvl8pPr marL="3429000" indent="-228600" eaLnBrk="0" fontAlgn="base" hangingPunct="0">
              <a:spcBef>
                <a:spcPct val="0"/>
              </a:spcBef>
              <a:spcAft>
                <a:spcPct val="0"/>
              </a:spcAft>
              <a:defRPr sz="1600" b="1">
                <a:solidFill>
                  <a:schemeClr val="tx1"/>
                </a:solidFill>
                <a:latin typeface="Tahoma" panose="020B0604030504040204" pitchFamily="34" charset="0"/>
              </a:defRPr>
            </a:lvl8pPr>
            <a:lvl9pPr marL="3886200" indent="-228600" eaLnBrk="0" fontAlgn="base" hangingPunct="0">
              <a:spcBef>
                <a:spcPct val="0"/>
              </a:spcBef>
              <a:spcAft>
                <a:spcPct val="0"/>
              </a:spcAft>
              <a:defRPr sz="1600" b="1">
                <a:solidFill>
                  <a:schemeClr val="tx1"/>
                </a:solidFill>
                <a:latin typeface="Tahoma" panose="020B0604030504040204" pitchFamily="34" charset="0"/>
              </a:defRPr>
            </a:lvl9pPr>
          </a:lstStyle>
          <a:p>
            <a:r>
              <a:rPr lang="en-US" altLang="en-US" sz="2000" b="0" dirty="0">
                <a:cs typeface="Times New Roman" panose="02020603050405020304" pitchFamily="18" charset="0"/>
              </a:rPr>
              <a:t>Results from a hypothetical trial in which 50 subjects were randomized to receive active drug (n=25) or placebo (n=25) in both eyes. </a:t>
            </a:r>
            <a:endParaRPr lang="en-US" altLang="en-US" sz="2000" b="0" dirty="0"/>
          </a:p>
        </p:txBody>
      </p:sp>
      <p:graphicFrame>
        <p:nvGraphicFramePr>
          <p:cNvPr id="2423845" name="Group 37"/>
          <p:cNvGraphicFramePr>
            <a:graphicFrameLocks noGrp="1"/>
          </p:cNvGraphicFramePr>
          <p:nvPr>
            <p:extLst/>
          </p:nvPr>
        </p:nvGraphicFramePr>
        <p:xfrm>
          <a:off x="1066800" y="2960926"/>
          <a:ext cx="7162800" cy="2194296"/>
        </p:xfrm>
        <a:graphic>
          <a:graphicData uri="http://schemas.openxmlformats.org/drawingml/2006/table">
            <a:tbl>
              <a:tblPr/>
              <a:tblGrid>
                <a:gridCol w="1736493">
                  <a:extLst>
                    <a:ext uri="{9D8B030D-6E8A-4147-A177-3AD203B41FA5}">
                      <a16:colId xmlns:a16="http://schemas.microsoft.com/office/drawing/2014/main" val="20000"/>
                    </a:ext>
                  </a:extLst>
                </a:gridCol>
                <a:gridCol w="1821741">
                  <a:extLst>
                    <a:ext uri="{9D8B030D-6E8A-4147-A177-3AD203B41FA5}">
                      <a16:colId xmlns:a16="http://schemas.microsoft.com/office/drawing/2014/main" val="20001"/>
                    </a:ext>
                  </a:extLst>
                </a:gridCol>
                <a:gridCol w="1823595">
                  <a:extLst>
                    <a:ext uri="{9D8B030D-6E8A-4147-A177-3AD203B41FA5}">
                      <a16:colId xmlns:a16="http://schemas.microsoft.com/office/drawing/2014/main" val="20002"/>
                    </a:ext>
                  </a:extLst>
                </a:gridCol>
                <a:gridCol w="1780971">
                  <a:extLst>
                    <a:ext uri="{9D8B030D-6E8A-4147-A177-3AD203B41FA5}">
                      <a16:colId xmlns:a16="http://schemas.microsoft.com/office/drawing/2014/main" val="20003"/>
                    </a:ext>
                  </a:extLst>
                </a:gridCol>
              </a:tblGrid>
              <a:tr h="73130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cs typeface="Times New Roman" pitchFamily="18" charset="0"/>
                        </a:rPr>
                        <a:t>Analysis</a:t>
                      </a:r>
                      <a:endParaRPr kumimoji="0" lang="en-US" sz="1400" b="0" i="0" u="none" strike="noStrike" cap="none" normalizeH="0" baseline="0" dirty="0" smtClean="0">
                        <a:ln>
                          <a:noFill/>
                        </a:ln>
                        <a:solidFill>
                          <a:schemeClr val="tx1"/>
                        </a:solidFill>
                        <a:effectLst/>
                        <a:latin typeface="Tahoma" pitchFamily="34" charset="0"/>
                      </a:endParaRPr>
                    </a:p>
                  </a:txBody>
                  <a:tcPr marT="45707" marB="45707"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ahoma" pitchFamily="34" charset="0"/>
                          <a:cs typeface="Times New Roman" pitchFamily="18" charset="0"/>
                        </a:rPr>
                        <a:t>N (%) of eyes improving in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ahoma" pitchFamily="34" charset="0"/>
                          <a:cs typeface="Times New Roman" pitchFamily="18" charset="0"/>
                        </a:rPr>
                        <a:t>control group</a:t>
                      </a:r>
                      <a:endParaRPr kumimoji="0" lang="en-US" sz="1400" b="0" i="0" u="none" strike="noStrike" cap="none" normalizeH="0" baseline="0" smtClean="0">
                        <a:ln>
                          <a:noFill/>
                        </a:ln>
                        <a:solidFill>
                          <a:schemeClr val="tx1"/>
                        </a:solidFill>
                        <a:effectLst/>
                        <a:latin typeface="Tahoma" pitchFamily="34" charset="0"/>
                      </a:endParaRPr>
                    </a:p>
                  </a:txBody>
                  <a:tcPr marT="45707" marB="45707"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ahoma" pitchFamily="34" charset="0"/>
                          <a:cs typeface="Times New Roman" pitchFamily="18" charset="0"/>
                        </a:rPr>
                        <a:t>N (%) of eyes improving in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ahoma" pitchFamily="34" charset="0"/>
                          <a:cs typeface="Times New Roman" pitchFamily="18" charset="0"/>
                        </a:rPr>
                        <a:t>treatment group</a:t>
                      </a:r>
                      <a:endParaRPr kumimoji="0" lang="en-US" sz="1400" b="0" i="0" u="none" strike="noStrike" cap="none" normalizeH="0" baseline="0" smtClean="0">
                        <a:ln>
                          <a:noFill/>
                        </a:ln>
                        <a:solidFill>
                          <a:schemeClr val="tx1"/>
                        </a:solidFill>
                        <a:effectLst/>
                        <a:latin typeface="Tahoma" pitchFamily="34" charset="0"/>
                      </a:endParaRPr>
                    </a:p>
                  </a:txBody>
                  <a:tcPr marT="45707" marB="45707"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cs typeface="Times New Roman" pitchFamily="18" charset="0"/>
                        </a:rPr>
                        <a:t>p-value</a:t>
                      </a:r>
                      <a:endParaRPr kumimoji="0" lang="en-US" sz="1400" b="0" i="0" u="none" strike="noStrike" cap="none" normalizeH="0" baseline="0" dirty="0" smtClean="0">
                        <a:ln>
                          <a:noFill/>
                        </a:ln>
                        <a:solidFill>
                          <a:schemeClr val="tx1"/>
                        </a:solidFill>
                        <a:effectLst/>
                        <a:latin typeface="Tahoma" pitchFamily="34" charset="0"/>
                      </a:endParaRPr>
                    </a:p>
                  </a:txBody>
                  <a:tcPr marT="45707" marB="45707"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3130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ahoma" pitchFamily="34" charset="0"/>
                          <a:cs typeface="Times New Roman" pitchFamily="18" charset="0"/>
                        </a:rPr>
                        <a:t>Assuming eyes are independent</a:t>
                      </a:r>
                      <a:r>
                        <a:rPr kumimoji="0" lang="en-US" sz="1400" b="0" i="0" u="none" strike="noStrike" cap="none" normalizeH="0" baseline="30000" smtClean="0">
                          <a:ln>
                            <a:noFill/>
                          </a:ln>
                          <a:solidFill>
                            <a:schemeClr val="tx1"/>
                          </a:solidFill>
                          <a:effectLst/>
                          <a:latin typeface="Tahoma" pitchFamily="34" charset="0"/>
                          <a:cs typeface="Times New Roman" pitchFamily="18" charset="0"/>
                        </a:rPr>
                        <a:t>*</a:t>
                      </a:r>
                      <a:r>
                        <a:rPr kumimoji="0" lang="en-US" sz="1400" b="0" i="0" u="none" strike="noStrike" cap="none" normalizeH="0" baseline="0" smtClean="0">
                          <a:ln>
                            <a:noFill/>
                          </a:ln>
                          <a:solidFill>
                            <a:schemeClr val="tx1"/>
                          </a:solidFill>
                          <a:effectLst/>
                          <a:latin typeface="Tahoma" pitchFamily="34" charset="0"/>
                          <a:cs typeface="Times New Roman" pitchFamily="18" charset="0"/>
                        </a:rPr>
                        <a:t> </a:t>
                      </a:r>
                      <a:endParaRPr kumimoji="0" lang="en-US" sz="1400" b="0" i="0" u="none" strike="noStrike" cap="none" normalizeH="0" baseline="0" smtClean="0">
                        <a:ln>
                          <a:noFill/>
                        </a:ln>
                        <a:solidFill>
                          <a:schemeClr val="tx1"/>
                        </a:solidFill>
                        <a:effectLst/>
                        <a:latin typeface="Tahoma" pitchFamily="34" charset="0"/>
                      </a:endParaRPr>
                    </a:p>
                  </a:txBody>
                  <a:tcPr marT="45707" marB="45707"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ahoma" pitchFamily="34" charset="0"/>
                          <a:cs typeface="Times New Roman" pitchFamily="18" charset="0"/>
                        </a:rPr>
                        <a:t>17/50 (34%)</a:t>
                      </a:r>
                      <a:endParaRPr kumimoji="0" lang="en-US" sz="1400" b="0" i="0" u="none" strike="noStrike" cap="none" normalizeH="0" baseline="0" smtClean="0">
                        <a:ln>
                          <a:noFill/>
                        </a:ln>
                        <a:solidFill>
                          <a:schemeClr val="tx1"/>
                        </a:solidFill>
                        <a:effectLst/>
                        <a:latin typeface="Tahoma" pitchFamily="34" charset="0"/>
                      </a:endParaRPr>
                    </a:p>
                  </a:txBody>
                  <a:tcPr marT="45707" marB="45707"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ahoma" pitchFamily="34" charset="0"/>
                          <a:cs typeface="Times New Roman" pitchFamily="18" charset="0"/>
                        </a:rPr>
                        <a:t>27/50 (54%)</a:t>
                      </a:r>
                      <a:endParaRPr kumimoji="0" lang="en-US" sz="1400" b="0" i="0" u="none" strike="noStrike" cap="none" normalizeH="0" baseline="0" smtClean="0">
                        <a:ln>
                          <a:noFill/>
                        </a:ln>
                        <a:solidFill>
                          <a:schemeClr val="tx1"/>
                        </a:solidFill>
                        <a:effectLst/>
                        <a:latin typeface="Tahoma" pitchFamily="34" charset="0"/>
                      </a:endParaRPr>
                    </a:p>
                  </a:txBody>
                  <a:tcPr marT="45707" marB="45707"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ahoma" pitchFamily="34" charset="0"/>
                          <a:cs typeface="Times New Roman" pitchFamily="18" charset="0"/>
                        </a:rPr>
                        <a:t>.046</a:t>
                      </a:r>
                      <a:endParaRPr kumimoji="0" lang="en-US" sz="1400" b="0" i="0" u="none" strike="noStrike" cap="none" normalizeH="0" baseline="0" smtClean="0">
                        <a:ln>
                          <a:noFill/>
                        </a:ln>
                        <a:solidFill>
                          <a:schemeClr val="tx1"/>
                        </a:solidFill>
                        <a:effectLst/>
                        <a:latin typeface="Tahoma" pitchFamily="34" charset="0"/>
                      </a:endParaRPr>
                    </a:p>
                  </a:txBody>
                  <a:tcPr marT="45707" marB="45707"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1308">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ahoma" pitchFamily="34" charset="0"/>
                          <a:cs typeface="Times New Roman" pitchFamily="18" charset="0"/>
                        </a:rPr>
                        <a:t>Correcting for within-subject correlation</a:t>
                      </a:r>
                      <a:r>
                        <a:rPr kumimoji="0" lang="en-US" sz="1400" b="0" i="0" u="none" strike="noStrike" cap="none" normalizeH="0" baseline="30000" smtClean="0">
                          <a:ln>
                            <a:noFill/>
                          </a:ln>
                          <a:solidFill>
                            <a:schemeClr val="tx1"/>
                          </a:solidFill>
                          <a:effectLst/>
                          <a:latin typeface="Tahoma" pitchFamily="34" charset="0"/>
                          <a:cs typeface="Times New Roman" pitchFamily="18" charset="0"/>
                        </a:rPr>
                        <a:t>**</a:t>
                      </a:r>
                      <a:endParaRPr kumimoji="0" lang="en-US" sz="1400" b="0" i="0" u="none" strike="noStrike" cap="none" normalizeH="0" baseline="0" smtClean="0">
                        <a:ln>
                          <a:noFill/>
                        </a:ln>
                        <a:solidFill>
                          <a:schemeClr val="tx1"/>
                        </a:solidFill>
                        <a:effectLst/>
                        <a:latin typeface="Tahoma" pitchFamily="34" charset="0"/>
                      </a:endParaRPr>
                    </a:p>
                  </a:txBody>
                  <a:tcPr marT="45707" marB="45707"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ahoma" pitchFamily="34" charset="0"/>
                          <a:cs typeface="Times New Roman" pitchFamily="18" charset="0"/>
                        </a:rPr>
                        <a:t>17/50 (34%)</a:t>
                      </a:r>
                      <a:endParaRPr kumimoji="0" lang="en-US" sz="1400" b="0" i="0" u="none" strike="noStrike" cap="none" normalizeH="0" baseline="0" smtClean="0">
                        <a:ln>
                          <a:noFill/>
                        </a:ln>
                        <a:solidFill>
                          <a:schemeClr val="tx1"/>
                        </a:solidFill>
                        <a:effectLst/>
                        <a:latin typeface="Tahoma" pitchFamily="34" charset="0"/>
                      </a:endParaRPr>
                    </a:p>
                  </a:txBody>
                  <a:tcPr marT="45707" marB="45707"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ahoma" pitchFamily="34" charset="0"/>
                          <a:cs typeface="Times New Roman" pitchFamily="18" charset="0"/>
                        </a:rPr>
                        <a:t>27/50 (54%)</a:t>
                      </a:r>
                      <a:endParaRPr kumimoji="0" lang="en-US" sz="1400" b="0" i="0" u="none" strike="noStrike" cap="none" normalizeH="0" baseline="0" smtClean="0">
                        <a:ln>
                          <a:noFill/>
                        </a:ln>
                        <a:solidFill>
                          <a:schemeClr val="tx1"/>
                        </a:solidFill>
                        <a:effectLst/>
                        <a:latin typeface="Tahoma" pitchFamily="34" charset="0"/>
                      </a:endParaRPr>
                    </a:p>
                  </a:txBody>
                  <a:tcPr marT="45707" marB="45707"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cs typeface="Times New Roman" pitchFamily="18" charset="0"/>
                        </a:rPr>
                        <a:t>.11</a:t>
                      </a:r>
                      <a:endParaRPr kumimoji="0" lang="en-US" sz="1400" b="0" i="0" u="none" strike="noStrike" cap="none" normalizeH="0" baseline="0" dirty="0" smtClean="0">
                        <a:ln>
                          <a:noFill/>
                        </a:ln>
                        <a:solidFill>
                          <a:schemeClr val="tx1"/>
                        </a:solidFill>
                        <a:effectLst/>
                        <a:latin typeface="Tahoma" pitchFamily="34" charset="0"/>
                      </a:endParaRPr>
                    </a:p>
                  </a:txBody>
                  <a:tcPr marT="45707" marB="45707"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952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25982" name="Rectangle 30"/>
          <p:cNvSpPr>
            <a:spLocks noChangeArrowheads="1"/>
          </p:cNvSpPr>
          <p:nvPr/>
        </p:nvSpPr>
        <p:spPr bwMode="auto">
          <a:xfrm>
            <a:off x="288926" y="5394604"/>
            <a:ext cx="54697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600" b="1">
                <a:solidFill>
                  <a:schemeClr val="tx1"/>
                </a:solidFill>
                <a:latin typeface="Tahoma" panose="020B0604030504040204" pitchFamily="34" charset="0"/>
              </a:defRPr>
            </a:lvl1pPr>
            <a:lvl2pPr marL="742950" indent="-285750" eaLnBrk="0" hangingPunct="0">
              <a:defRPr sz="1600" b="1">
                <a:solidFill>
                  <a:schemeClr val="tx1"/>
                </a:solidFill>
                <a:latin typeface="Tahoma" panose="020B0604030504040204" pitchFamily="34" charset="0"/>
              </a:defRPr>
            </a:lvl2pPr>
            <a:lvl3pPr marL="1143000" indent="-228600" eaLnBrk="0" hangingPunct="0">
              <a:defRPr sz="1600" b="1">
                <a:solidFill>
                  <a:schemeClr val="tx1"/>
                </a:solidFill>
                <a:latin typeface="Tahoma" panose="020B0604030504040204" pitchFamily="34" charset="0"/>
              </a:defRPr>
            </a:lvl3pPr>
            <a:lvl4pPr marL="1600200" indent="-228600" eaLnBrk="0" hangingPunct="0">
              <a:defRPr sz="1600" b="1">
                <a:solidFill>
                  <a:schemeClr val="tx1"/>
                </a:solidFill>
                <a:latin typeface="Tahoma" panose="020B0604030504040204" pitchFamily="34" charset="0"/>
              </a:defRPr>
            </a:lvl4pPr>
            <a:lvl5pPr marL="2057400" indent="-228600" eaLnBrk="0" hangingPunct="0">
              <a:defRPr sz="1600" b="1">
                <a:solidFill>
                  <a:schemeClr val="tx1"/>
                </a:solidFill>
                <a:latin typeface="Tahoma" panose="020B0604030504040204" pitchFamily="34" charset="0"/>
              </a:defRPr>
            </a:lvl5pPr>
            <a:lvl6pPr marL="2514600" indent="-228600" eaLnBrk="0" fontAlgn="base" hangingPunct="0">
              <a:spcBef>
                <a:spcPct val="0"/>
              </a:spcBef>
              <a:spcAft>
                <a:spcPct val="0"/>
              </a:spcAft>
              <a:defRPr sz="1600" b="1">
                <a:solidFill>
                  <a:schemeClr val="tx1"/>
                </a:solidFill>
                <a:latin typeface="Tahoma" panose="020B0604030504040204" pitchFamily="34" charset="0"/>
              </a:defRPr>
            </a:lvl6pPr>
            <a:lvl7pPr marL="2971800" indent="-228600" eaLnBrk="0" fontAlgn="base" hangingPunct="0">
              <a:spcBef>
                <a:spcPct val="0"/>
              </a:spcBef>
              <a:spcAft>
                <a:spcPct val="0"/>
              </a:spcAft>
              <a:defRPr sz="1600" b="1">
                <a:solidFill>
                  <a:schemeClr val="tx1"/>
                </a:solidFill>
                <a:latin typeface="Tahoma" panose="020B0604030504040204" pitchFamily="34" charset="0"/>
              </a:defRPr>
            </a:lvl7pPr>
            <a:lvl8pPr marL="3429000" indent="-228600" eaLnBrk="0" fontAlgn="base" hangingPunct="0">
              <a:spcBef>
                <a:spcPct val="0"/>
              </a:spcBef>
              <a:spcAft>
                <a:spcPct val="0"/>
              </a:spcAft>
              <a:defRPr sz="1600" b="1">
                <a:solidFill>
                  <a:schemeClr val="tx1"/>
                </a:solidFill>
                <a:latin typeface="Tahoma" panose="020B0604030504040204" pitchFamily="34" charset="0"/>
              </a:defRPr>
            </a:lvl8pPr>
            <a:lvl9pPr marL="3886200" indent="-228600" eaLnBrk="0" fontAlgn="base" hangingPunct="0">
              <a:spcBef>
                <a:spcPct val="0"/>
              </a:spcBef>
              <a:spcAft>
                <a:spcPct val="0"/>
              </a:spcAft>
              <a:defRPr sz="1600" b="1">
                <a:solidFill>
                  <a:schemeClr val="tx1"/>
                </a:solidFill>
                <a:latin typeface="Tahoma" panose="020B0604030504040204" pitchFamily="34" charset="0"/>
              </a:defRPr>
            </a:lvl9pPr>
          </a:lstStyle>
          <a:p>
            <a:r>
              <a:rPr lang="en-US" altLang="en-US" sz="900" b="0" baseline="30000">
                <a:cs typeface="Times New Roman" panose="02020603050405020304" pitchFamily="18" charset="0"/>
              </a:rPr>
              <a:t>*</a:t>
            </a:r>
            <a:r>
              <a:rPr lang="en-US" altLang="en-US" sz="900" b="0">
                <a:cs typeface="Times New Roman" panose="02020603050405020304" pitchFamily="18" charset="0"/>
              </a:rPr>
              <a:t>Data were analyzed with unconditional logistic regression. </a:t>
            </a:r>
            <a:endParaRPr lang="en-US" altLang="en-US" sz="800" b="0"/>
          </a:p>
          <a:p>
            <a:r>
              <a:rPr lang="en-US" altLang="en-US" sz="900" b="0" baseline="30000">
                <a:cs typeface="Times New Roman" panose="02020603050405020304" pitchFamily="18" charset="0"/>
              </a:rPr>
              <a:t>**</a:t>
            </a:r>
            <a:r>
              <a:rPr lang="en-US" altLang="en-US" sz="900" b="0">
                <a:cs typeface="Times New Roman" panose="02020603050405020304" pitchFamily="18" charset="0"/>
              </a:rPr>
              <a:t>Data were analyzed using a generalized estimating equation, correcting for within-subject correlation.</a:t>
            </a:r>
            <a:r>
              <a:rPr lang="en-US" altLang="en-US" sz="900" b="0" baseline="30000">
                <a:cs typeface="Times New Roman" panose="02020603050405020304" pitchFamily="18" charset="0"/>
              </a:rPr>
              <a:t> </a:t>
            </a:r>
            <a:endParaRPr lang="en-US" altLang="en-US" sz="3600" b="0"/>
          </a:p>
        </p:txBody>
      </p:sp>
      <p:sp>
        <p:nvSpPr>
          <p:cNvPr id="125983" name="Rectangle 31"/>
          <p:cNvSpPr>
            <a:spLocks noChangeArrowheads="1"/>
          </p:cNvSpPr>
          <p:nvPr/>
        </p:nvSpPr>
        <p:spPr bwMode="auto">
          <a:xfrm>
            <a:off x="76200" y="5728494"/>
            <a:ext cx="9067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1600" b="1">
                <a:solidFill>
                  <a:schemeClr val="tx1"/>
                </a:solidFill>
                <a:latin typeface="Tahoma" panose="020B0604030504040204" pitchFamily="34" charset="0"/>
              </a:defRPr>
            </a:lvl1pPr>
            <a:lvl2pPr marL="742950" indent="-285750" eaLnBrk="0" hangingPunct="0">
              <a:defRPr sz="1600" b="1">
                <a:solidFill>
                  <a:schemeClr val="tx1"/>
                </a:solidFill>
                <a:latin typeface="Tahoma" panose="020B0604030504040204" pitchFamily="34" charset="0"/>
              </a:defRPr>
            </a:lvl2pPr>
            <a:lvl3pPr marL="1143000" indent="-228600" eaLnBrk="0" hangingPunct="0">
              <a:defRPr sz="1600" b="1">
                <a:solidFill>
                  <a:schemeClr val="tx1"/>
                </a:solidFill>
                <a:latin typeface="Tahoma" panose="020B0604030504040204" pitchFamily="34" charset="0"/>
              </a:defRPr>
            </a:lvl3pPr>
            <a:lvl4pPr marL="1600200" indent="-228600" eaLnBrk="0" hangingPunct="0">
              <a:defRPr sz="1600" b="1">
                <a:solidFill>
                  <a:schemeClr val="tx1"/>
                </a:solidFill>
                <a:latin typeface="Tahoma" panose="020B0604030504040204" pitchFamily="34" charset="0"/>
              </a:defRPr>
            </a:lvl4pPr>
            <a:lvl5pPr marL="2057400" indent="-228600" eaLnBrk="0" hangingPunct="0">
              <a:defRPr sz="1600" b="1">
                <a:solidFill>
                  <a:schemeClr val="tx1"/>
                </a:solidFill>
                <a:latin typeface="Tahoma" panose="020B0604030504040204" pitchFamily="34" charset="0"/>
              </a:defRPr>
            </a:lvl5pPr>
            <a:lvl6pPr marL="2514600" indent="-228600" eaLnBrk="0" fontAlgn="base" hangingPunct="0">
              <a:spcBef>
                <a:spcPct val="0"/>
              </a:spcBef>
              <a:spcAft>
                <a:spcPct val="0"/>
              </a:spcAft>
              <a:defRPr sz="1600" b="1">
                <a:solidFill>
                  <a:schemeClr val="tx1"/>
                </a:solidFill>
                <a:latin typeface="Tahoma" panose="020B0604030504040204" pitchFamily="34" charset="0"/>
              </a:defRPr>
            </a:lvl6pPr>
            <a:lvl7pPr marL="2971800" indent="-228600" eaLnBrk="0" fontAlgn="base" hangingPunct="0">
              <a:spcBef>
                <a:spcPct val="0"/>
              </a:spcBef>
              <a:spcAft>
                <a:spcPct val="0"/>
              </a:spcAft>
              <a:defRPr sz="1600" b="1">
                <a:solidFill>
                  <a:schemeClr val="tx1"/>
                </a:solidFill>
                <a:latin typeface="Tahoma" panose="020B0604030504040204" pitchFamily="34" charset="0"/>
              </a:defRPr>
            </a:lvl7pPr>
            <a:lvl8pPr marL="3429000" indent="-228600" eaLnBrk="0" fontAlgn="base" hangingPunct="0">
              <a:spcBef>
                <a:spcPct val="0"/>
              </a:spcBef>
              <a:spcAft>
                <a:spcPct val="0"/>
              </a:spcAft>
              <a:defRPr sz="1600" b="1">
                <a:solidFill>
                  <a:schemeClr val="tx1"/>
                </a:solidFill>
                <a:latin typeface="Tahoma" panose="020B0604030504040204" pitchFamily="34" charset="0"/>
              </a:defRPr>
            </a:lvl8pPr>
            <a:lvl9pPr marL="3886200" indent="-228600" eaLnBrk="0" fontAlgn="base" hangingPunct="0">
              <a:spcBef>
                <a:spcPct val="0"/>
              </a:spcBef>
              <a:spcAft>
                <a:spcPct val="0"/>
              </a:spcAft>
              <a:defRPr sz="1600" b="1">
                <a:solidFill>
                  <a:schemeClr val="tx1"/>
                </a:solidFill>
                <a:latin typeface="Tahoma" panose="020B0604030504040204" pitchFamily="34" charset="0"/>
              </a:defRPr>
            </a:lvl9pPr>
          </a:lstStyle>
          <a:p>
            <a:r>
              <a:rPr lang="en-US" altLang="en-US" sz="1200" b="0"/>
              <a:t>Reprinted from Table 3 of: Sainani K. The importance of accounting for correlated observations. </a:t>
            </a:r>
            <a:r>
              <a:rPr lang="en-US" altLang="en-US" sz="1200" b="0" i="1"/>
              <a:t>PM&amp;R</a:t>
            </a:r>
            <a:r>
              <a:rPr lang="en-US" altLang="en-US" sz="1200" b="0"/>
              <a:t> 2010 Sep;2:858-61. </a:t>
            </a:r>
          </a:p>
        </p:txBody>
      </p:sp>
    </p:spTree>
    <p:extLst>
      <p:ext uri="{BB962C8B-B14F-4D97-AF65-F5344CB8AC3E}">
        <p14:creationId xmlns:p14="http://schemas.microsoft.com/office/powerpoint/2010/main" val="6591445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Correlation coefficient (r)</a:t>
            </a:r>
          </a:p>
          <a:p>
            <a:r>
              <a:rPr lang="en-US" dirty="0"/>
              <a:t>Coefficient of determination (R</a:t>
            </a:r>
            <a:r>
              <a:rPr lang="en-US" baseline="30000" dirty="0"/>
              <a:t>2</a:t>
            </a:r>
            <a:r>
              <a:rPr lang="en-US" dirty="0"/>
              <a:t>)</a:t>
            </a:r>
          </a:p>
          <a:p>
            <a:r>
              <a:rPr lang="en-US" dirty="0"/>
              <a:t>Correlation </a:t>
            </a:r>
            <a:r>
              <a:rPr lang="en-US" dirty="0" err="1"/>
              <a:t>vs</a:t>
            </a:r>
            <a:r>
              <a:rPr lang="en-US" dirty="0"/>
              <a:t> </a:t>
            </a:r>
            <a:r>
              <a:rPr lang="en-US" dirty="0" smtClean="0"/>
              <a:t>causality</a:t>
            </a:r>
          </a:p>
          <a:p>
            <a:r>
              <a:rPr lang="en-US" dirty="0" smtClean="0"/>
              <a:t>Types of correlation coefficients</a:t>
            </a:r>
          </a:p>
          <a:p>
            <a:r>
              <a:rPr lang="en-US" dirty="0" smtClean="0"/>
              <a:t>Sample size dilemma </a:t>
            </a:r>
          </a:p>
          <a:p>
            <a:r>
              <a:rPr lang="en-US" dirty="0" smtClean="0"/>
              <a:t>How to report?</a:t>
            </a:r>
          </a:p>
          <a:p>
            <a:r>
              <a:rPr lang="en-US" dirty="0"/>
              <a:t>P</a:t>
            </a:r>
            <a:r>
              <a:rPr lang="en-US" dirty="0" smtClean="0"/>
              <a:t>itfalls</a:t>
            </a:r>
            <a:endParaRPr lang="en-US" dirty="0"/>
          </a:p>
          <a:p>
            <a:pPr marL="0" indent="0">
              <a:buNone/>
            </a:pPr>
            <a:endParaRPr lang="en-US" dirty="0"/>
          </a:p>
        </p:txBody>
      </p:sp>
    </p:spTree>
    <p:extLst>
      <p:ext uri="{BB962C8B-B14F-4D97-AF65-F5344CB8AC3E}">
        <p14:creationId xmlns:p14="http://schemas.microsoft.com/office/powerpoint/2010/main" val="31959538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rrowheads="1"/>
          </p:cNvSpPr>
          <p:nvPr>
            <p:ph type="title"/>
          </p:nvPr>
        </p:nvSpPr>
        <p:spPr/>
        <p:txBody>
          <a:bodyPr/>
          <a:lstStyle/>
          <a:p>
            <a:endParaRPr lang="en-US"/>
          </a:p>
        </p:txBody>
      </p:sp>
      <p:sp>
        <p:nvSpPr>
          <p:cNvPr id="95235" name="Rectangle 3"/>
          <p:cNvSpPr>
            <a:spLocks noGrp="1" noChangeArrowheads="1"/>
          </p:cNvSpPr>
          <p:nvPr>
            <p:ph type="body" idx="1"/>
          </p:nvPr>
        </p:nvSpPr>
        <p:spPr/>
        <p:txBody>
          <a:bodyPr/>
          <a:lstStyle/>
          <a:p>
            <a:endParaRPr lang="en-US"/>
          </a:p>
        </p:txBody>
      </p:sp>
      <p:pic>
        <p:nvPicPr>
          <p:cNvPr id="952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Content Placeholder 2"/>
          <p:cNvSpPr>
            <a:spLocks noGrp="1"/>
          </p:cNvSpPr>
          <p:nvPr>
            <p:ph idx="1"/>
          </p:nvPr>
        </p:nvSpPr>
        <p:spPr/>
        <p:txBody>
          <a:bodyPr/>
          <a:lstStyle/>
          <a:p>
            <a:r>
              <a:rPr lang="en-US" dirty="0" smtClean="0"/>
              <a:t>Fuel efficiency and sales</a:t>
            </a:r>
            <a:endParaRPr lang="en-US" dirty="0"/>
          </a:p>
        </p:txBody>
      </p:sp>
      <p:pic>
        <p:nvPicPr>
          <p:cNvPr id="4" name="Picture 3"/>
          <p:cNvPicPr>
            <a:picLocks noChangeAspect="1"/>
          </p:cNvPicPr>
          <p:nvPr/>
        </p:nvPicPr>
        <p:blipFill>
          <a:blip r:embed="rId2"/>
          <a:stretch>
            <a:fillRect/>
          </a:stretch>
        </p:blipFill>
        <p:spPr>
          <a:xfrm>
            <a:off x="78145" y="2551849"/>
            <a:ext cx="8987709" cy="3756876"/>
          </a:xfrm>
          <a:prstGeom prst="rect">
            <a:avLst/>
          </a:prstGeom>
        </p:spPr>
      </p:pic>
    </p:spTree>
    <p:extLst>
      <p:ext uri="{BB962C8B-B14F-4D97-AF65-F5344CB8AC3E}">
        <p14:creationId xmlns:p14="http://schemas.microsoft.com/office/powerpoint/2010/main" val="11827840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lstStyle/>
          <a:p>
            <a:endParaRPr lang="en-US" dirty="0"/>
          </a:p>
        </p:txBody>
      </p:sp>
      <p:sp>
        <p:nvSpPr>
          <p:cNvPr id="7171" name="Rectangle 3"/>
          <p:cNvSpPr>
            <a:spLocks noGrp="1" noChangeArrowheads="1"/>
          </p:cNvSpPr>
          <p:nvPr>
            <p:ph type="body" idx="1"/>
          </p:nvPr>
        </p:nvSpPr>
        <p:spPr>
          <a:xfrm>
            <a:off x="533400" y="304800"/>
            <a:ext cx="8229600" cy="4525963"/>
          </a:xfrm>
        </p:spPr>
        <p:txBody>
          <a:bodyPr/>
          <a:lstStyle/>
          <a:p>
            <a:pPr>
              <a:buFont typeface="Wingdings" pitchFamily="2" charset="2"/>
              <a:buNone/>
            </a:pPr>
            <a:endParaRPr lang="en-US" dirty="0"/>
          </a:p>
          <a:p>
            <a:r>
              <a:rPr lang="en-US" b="1" dirty="0"/>
              <a:t>If constantly on same side, +</a:t>
            </a:r>
            <a:r>
              <a:rPr lang="en-US" b="1" dirty="0" err="1"/>
              <a:t>ve</a:t>
            </a:r>
            <a:endParaRPr lang="en-US" b="1" dirty="0"/>
          </a:p>
          <a:p>
            <a:r>
              <a:rPr lang="en-US" b="1" dirty="0"/>
              <a:t>If constantly on opposite side   -</a:t>
            </a:r>
            <a:r>
              <a:rPr lang="en-US" b="1" dirty="0" err="1"/>
              <a:t>ve</a:t>
            </a:r>
            <a:r>
              <a:rPr lang="en-US" b="1" dirty="0"/>
              <a:t> </a:t>
            </a:r>
          </a:p>
          <a:p>
            <a:r>
              <a:rPr lang="en-US" b="1" dirty="0"/>
              <a:t>Otherwise .. </a:t>
            </a:r>
            <a:r>
              <a:rPr lang="en-US" b="1" dirty="0" smtClean="0"/>
              <a:t>NULL </a:t>
            </a:r>
            <a:endParaRPr lang="en-US" b="1" dirty="0"/>
          </a:p>
        </p:txBody>
      </p:sp>
      <p:sp>
        <p:nvSpPr>
          <p:cNvPr id="7172" name="AutoShape 4" descr="Image result for biceps animation"/>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pic>
        <p:nvPicPr>
          <p:cNvPr id="7173" name="Picture 5" descr="download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3606800"/>
            <a:ext cx="4038600" cy="29194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90600" y="342470"/>
            <a:ext cx="7696200" cy="6069003"/>
          </a:xfrm>
          <a:prstGeom prst="rect">
            <a:avLst/>
          </a:prstGeom>
        </p:spPr>
      </p:pic>
    </p:spTree>
    <p:extLst>
      <p:ext uri="{BB962C8B-B14F-4D97-AF65-F5344CB8AC3E}">
        <p14:creationId xmlns:p14="http://schemas.microsoft.com/office/powerpoint/2010/main" val="1191438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79347"/>
            <a:ext cx="7411009" cy="6450053"/>
          </a:xfrm>
          <a:prstGeom prst="rect">
            <a:avLst/>
          </a:prstGeom>
        </p:spPr>
      </p:pic>
    </p:spTree>
    <p:extLst>
      <p:ext uri="{BB962C8B-B14F-4D97-AF65-F5344CB8AC3E}">
        <p14:creationId xmlns:p14="http://schemas.microsoft.com/office/powerpoint/2010/main" val="18603991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1755" y="1143000"/>
            <a:ext cx="8575045" cy="4419600"/>
          </a:xfrm>
          <a:prstGeom prst="rect">
            <a:avLst/>
          </a:prstGeom>
        </p:spPr>
      </p:pic>
    </p:spTree>
    <p:extLst>
      <p:ext uri="{BB962C8B-B14F-4D97-AF65-F5344CB8AC3E}">
        <p14:creationId xmlns:p14="http://schemas.microsoft.com/office/powerpoint/2010/main" val="2378580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50245" y="152400"/>
            <a:ext cx="8147655" cy="6477000"/>
          </a:xfrm>
          <a:prstGeom prst="rect">
            <a:avLst/>
          </a:prstGeom>
        </p:spPr>
      </p:pic>
    </p:spTree>
    <p:extLst>
      <p:ext uri="{BB962C8B-B14F-4D97-AF65-F5344CB8AC3E}">
        <p14:creationId xmlns:p14="http://schemas.microsoft.com/office/powerpoint/2010/main" val="41223811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57200" y="251926"/>
            <a:ext cx="8062430" cy="6225074"/>
          </a:xfrm>
          <a:prstGeom prst="rect">
            <a:avLst/>
          </a:prstGeom>
        </p:spPr>
      </p:pic>
    </p:spTree>
    <p:extLst>
      <p:ext uri="{BB962C8B-B14F-4D97-AF65-F5344CB8AC3E}">
        <p14:creationId xmlns:p14="http://schemas.microsoft.com/office/powerpoint/2010/main" val="12787594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51516" y="1752600"/>
            <a:ext cx="8632807" cy="3429000"/>
          </a:xfrm>
          <a:prstGeom prst="rect">
            <a:avLst/>
          </a:prstGeom>
        </p:spPr>
      </p:pic>
    </p:spTree>
    <p:extLst>
      <p:ext uri="{BB962C8B-B14F-4D97-AF65-F5344CB8AC3E}">
        <p14:creationId xmlns:p14="http://schemas.microsoft.com/office/powerpoint/2010/main" val="31793547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44295"/>
            <a:ext cx="7162800" cy="6493107"/>
          </a:xfrm>
          <a:prstGeom prst="rect">
            <a:avLst/>
          </a:prstGeom>
        </p:spPr>
      </p:pic>
    </p:spTree>
    <p:extLst>
      <p:ext uri="{BB962C8B-B14F-4D97-AF65-F5344CB8AC3E}">
        <p14:creationId xmlns:p14="http://schemas.microsoft.com/office/powerpoint/2010/main" val="16309771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1710" y="914400"/>
            <a:ext cx="8417514" cy="4724400"/>
          </a:xfrm>
          <a:prstGeom prst="rect">
            <a:avLst/>
          </a:prstGeom>
        </p:spPr>
      </p:pic>
    </p:spTree>
    <p:extLst>
      <p:ext uri="{BB962C8B-B14F-4D97-AF65-F5344CB8AC3E}">
        <p14:creationId xmlns:p14="http://schemas.microsoft.com/office/powerpoint/2010/main" val="9478721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references</a:t>
            </a:r>
            <a:endParaRPr lang="en-US" dirty="0"/>
          </a:p>
        </p:txBody>
      </p:sp>
      <p:sp>
        <p:nvSpPr>
          <p:cNvPr id="3" name="Content Placeholder 2"/>
          <p:cNvSpPr>
            <a:spLocks noGrp="1"/>
          </p:cNvSpPr>
          <p:nvPr>
            <p:ph idx="1"/>
          </p:nvPr>
        </p:nvSpPr>
        <p:spPr/>
        <p:txBody>
          <a:bodyPr/>
          <a:lstStyle/>
          <a:p>
            <a:r>
              <a:rPr lang="en-US" dirty="0"/>
              <a:t>Andy Field, Jeremy Miles, Zoë Field-Discovering Statistics Using R-SAGE Publications Ltd (2012</a:t>
            </a:r>
            <a:r>
              <a:rPr lang="en-US" dirty="0" smtClean="0"/>
              <a:t>)</a:t>
            </a:r>
          </a:p>
          <a:p>
            <a:r>
              <a:rPr lang="en-US" altLang="en-US" dirty="0">
                <a:cs typeface="Times New Roman" panose="02020603050405020304" pitchFamily="18" charset="0"/>
              </a:rPr>
              <a:t>Statistics in </a:t>
            </a:r>
            <a:r>
              <a:rPr lang="en-US" altLang="en-US" dirty="0" smtClean="0">
                <a:cs typeface="Times New Roman" panose="02020603050405020304" pitchFamily="18" charset="0"/>
              </a:rPr>
              <a:t>Medicine, Stanford online course</a:t>
            </a:r>
          </a:p>
          <a:p>
            <a:r>
              <a:rPr lang="en-US" dirty="0" smtClean="0"/>
              <a:t>Biostatistics and Epidemiology Sylvia </a:t>
            </a:r>
            <a:r>
              <a:rPr lang="en-US" dirty="0" err="1" smtClean="0"/>
              <a:t>Wassertheil-Smoller</a:t>
            </a:r>
            <a:r>
              <a:rPr lang="en-US" dirty="0"/>
              <a:t> </a:t>
            </a:r>
            <a:r>
              <a:rPr lang="en-US" dirty="0" smtClean="0"/>
              <a:t>Jordan </a:t>
            </a:r>
            <a:r>
              <a:rPr lang="en-US" dirty="0" err="1" smtClean="0"/>
              <a:t>Smoller</a:t>
            </a:r>
            <a:r>
              <a:rPr lang="en-US" dirty="0"/>
              <a:t> </a:t>
            </a:r>
            <a:r>
              <a:rPr lang="en-US" dirty="0" smtClean="0"/>
              <a:t>A </a:t>
            </a:r>
            <a:r>
              <a:rPr lang="en-US" dirty="0"/>
              <a:t>Primer for </a:t>
            </a:r>
            <a:r>
              <a:rPr lang="en-US" dirty="0" smtClean="0"/>
              <a:t>Health and </a:t>
            </a:r>
            <a:r>
              <a:rPr lang="en-US" dirty="0"/>
              <a:t>Biomedical </a:t>
            </a:r>
            <a:r>
              <a:rPr lang="en-US" dirty="0" smtClean="0"/>
              <a:t>Professionals </a:t>
            </a:r>
            <a:r>
              <a:rPr lang="en-US" i="1" dirty="0" smtClean="0"/>
              <a:t>Fourth </a:t>
            </a:r>
            <a:r>
              <a:rPr lang="en-US" i="1" dirty="0"/>
              <a:t>Edition</a:t>
            </a:r>
            <a:endParaRPr lang="en-US" dirty="0"/>
          </a:p>
        </p:txBody>
      </p:sp>
    </p:spTree>
    <p:extLst>
      <p:ext uri="{BB962C8B-B14F-4D97-AF65-F5344CB8AC3E}">
        <p14:creationId xmlns:p14="http://schemas.microsoft.com/office/powerpoint/2010/main" val="40158865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r>
              <a:rPr lang="en-US" dirty="0" smtClean="0"/>
              <a:t>Logical quantification</a:t>
            </a:r>
            <a:endParaRPr lang="en-US" dirty="0"/>
          </a:p>
        </p:txBody>
      </p:sp>
      <p:sp>
        <p:nvSpPr>
          <p:cNvPr id="11267" name="Rectangle 3"/>
          <p:cNvSpPr>
            <a:spLocks noGrp="1" noChangeArrowheads="1"/>
          </p:cNvSpPr>
          <p:nvPr>
            <p:ph type="body" idx="1"/>
          </p:nvPr>
        </p:nvSpPr>
        <p:spPr/>
        <p:txBody>
          <a:bodyPr/>
          <a:lstStyle/>
          <a:p>
            <a:pPr marL="0" indent="0">
              <a:lnSpc>
                <a:spcPct val="90000"/>
              </a:lnSpc>
              <a:buNone/>
            </a:pPr>
            <a:endParaRPr lang="en-US" dirty="0"/>
          </a:p>
          <a:p>
            <a:pPr marL="0" indent="0">
              <a:lnSpc>
                <a:spcPct val="90000"/>
              </a:lnSpc>
              <a:buNone/>
            </a:pPr>
            <a:endParaRPr lang="en-US" dirty="0"/>
          </a:p>
          <a:p>
            <a:pPr>
              <a:lnSpc>
                <a:spcPct val="90000"/>
              </a:lnSpc>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25631357"/>
              </p:ext>
            </p:extLst>
          </p:nvPr>
        </p:nvGraphicFramePr>
        <p:xfrm>
          <a:off x="1600200" y="2514600"/>
          <a:ext cx="6477000" cy="2667000"/>
        </p:xfrm>
        <a:graphic>
          <a:graphicData uri="http://schemas.openxmlformats.org/drawingml/2006/table">
            <a:tbl>
              <a:tblPr firstRow="1" bandRow="1">
                <a:tableStyleId>{5C22544A-7EE6-4342-B048-85BDC9FD1C3A}</a:tableStyleId>
              </a:tblPr>
              <a:tblGrid>
                <a:gridCol w="2159000">
                  <a:extLst>
                    <a:ext uri="{9D8B030D-6E8A-4147-A177-3AD203B41FA5}">
                      <a16:colId xmlns:a16="http://schemas.microsoft.com/office/drawing/2014/main" val="20000"/>
                    </a:ext>
                  </a:extLst>
                </a:gridCol>
                <a:gridCol w="2159000">
                  <a:extLst>
                    <a:ext uri="{9D8B030D-6E8A-4147-A177-3AD203B41FA5}">
                      <a16:colId xmlns:a16="http://schemas.microsoft.com/office/drawing/2014/main" val="20001"/>
                    </a:ext>
                  </a:extLst>
                </a:gridCol>
                <a:gridCol w="2159000">
                  <a:extLst>
                    <a:ext uri="{9D8B030D-6E8A-4147-A177-3AD203B41FA5}">
                      <a16:colId xmlns:a16="http://schemas.microsoft.com/office/drawing/2014/main" val="20002"/>
                    </a:ext>
                  </a:extLst>
                </a:gridCol>
              </a:tblGrid>
              <a:tr h="666750">
                <a:tc>
                  <a:txBody>
                    <a:bodyPr/>
                    <a:lstStyle/>
                    <a:p>
                      <a:r>
                        <a:rPr lang="en-US" dirty="0" smtClean="0"/>
                        <a:t>Variance 1</a:t>
                      </a:r>
                      <a:endParaRPr lang="en-US" dirty="0"/>
                    </a:p>
                  </a:txBody>
                  <a:tcPr/>
                </a:tc>
                <a:tc>
                  <a:txBody>
                    <a:bodyPr/>
                    <a:lstStyle/>
                    <a:p>
                      <a:r>
                        <a:rPr lang="en-US" dirty="0" smtClean="0"/>
                        <a:t>Variance 2 </a:t>
                      </a:r>
                      <a:endParaRPr lang="en-US" dirty="0"/>
                    </a:p>
                  </a:txBody>
                  <a:tcPr/>
                </a:tc>
                <a:tc>
                  <a:txBody>
                    <a:bodyPr/>
                    <a:lstStyle/>
                    <a:p>
                      <a:r>
                        <a:rPr lang="en-US" dirty="0" smtClean="0"/>
                        <a:t>Output</a:t>
                      </a:r>
                      <a:endParaRPr lang="en-US" dirty="0"/>
                    </a:p>
                  </a:txBody>
                  <a:tcPr/>
                </a:tc>
                <a:extLst>
                  <a:ext uri="{0D108BD9-81ED-4DB2-BD59-A6C34878D82A}">
                    <a16:rowId xmlns:a16="http://schemas.microsoft.com/office/drawing/2014/main" val="10000"/>
                  </a:ext>
                </a:extLst>
              </a:tr>
              <a:tr h="666750">
                <a:tc>
                  <a:txBody>
                    <a:bodyPr/>
                    <a:lstStyle/>
                    <a:p>
                      <a:r>
                        <a:rPr lang="en-US" dirty="0" smtClean="0"/>
                        <a:t>+</a:t>
                      </a:r>
                      <a:r>
                        <a:rPr lang="en-US" dirty="0" err="1" smtClean="0"/>
                        <a:t>ve</a:t>
                      </a:r>
                      <a:endParaRPr lang="en-US" dirty="0"/>
                    </a:p>
                  </a:txBody>
                  <a:tcPr/>
                </a:tc>
                <a:tc>
                  <a:txBody>
                    <a:bodyPr/>
                    <a:lstStyle/>
                    <a:p>
                      <a:r>
                        <a:rPr lang="en-US" dirty="0" smtClean="0"/>
                        <a:t>+</a:t>
                      </a:r>
                      <a:r>
                        <a:rPr lang="en-US" dirty="0" err="1" smtClean="0"/>
                        <a:t>ve</a:t>
                      </a:r>
                      <a:endParaRPr lang="en-US" dirty="0"/>
                    </a:p>
                  </a:txBody>
                  <a:tcPr/>
                </a:tc>
                <a:tc>
                  <a:txBody>
                    <a:bodyPr/>
                    <a:lstStyle/>
                    <a:p>
                      <a:r>
                        <a:rPr lang="en-US" dirty="0" smtClean="0"/>
                        <a:t>+</a:t>
                      </a:r>
                      <a:r>
                        <a:rPr lang="en-US" dirty="0" err="1" smtClean="0"/>
                        <a:t>ve</a:t>
                      </a:r>
                      <a:endParaRPr lang="en-US" dirty="0"/>
                    </a:p>
                  </a:txBody>
                  <a:tcPr/>
                </a:tc>
                <a:extLst>
                  <a:ext uri="{0D108BD9-81ED-4DB2-BD59-A6C34878D82A}">
                    <a16:rowId xmlns:a16="http://schemas.microsoft.com/office/drawing/2014/main" val="10001"/>
                  </a:ext>
                </a:extLst>
              </a:tr>
              <a:tr h="666750">
                <a:tc>
                  <a:txBody>
                    <a:bodyPr/>
                    <a:lstStyle/>
                    <a:p>
                      <a:r>
                        <a:rPr lang="en-US" dirty="0" smtClean="0"/>
                        <a:t>-</a:t>
                      </a:r>
                      <a:r>
                        <a:rPr lang="en-US" dirty="0" err="1" smtClean="0"/>
                        <a:t>ve</a:t>
                      </a:r>
                      <a:r>
                        <a:rPr lang="en-US" dirty="0" smtClean="0"/>
                        <a:t> </a:t>
                      </a:r>
                      <a:endParaRPr lang="en-US" dirty="0"/>
                    </a:p>
                  </a:txBody>
                  <a:tcPr/>
                </a:tc>
                <a:tc>
                  <a:txBody>
                    <a:bodyPr/>
                    <a:lstStyle/>
                    <a:p>
                      <a:r>
                        <a:rPr lang="en-US" dirty="0" smtClean="0"/>
                        <a:t>-</a:t>
                      </a:r>
                      <a:r>
                        <a:rPr lang="en-US" dirty="0" err="1" smtClean="0"/>
                        <a:t>ve</a:t>
                      </a:r>
                      <a:endParaRPr lang="en-US" dirty="0"/>
                    </a:p>
                  </a:txBody>
                  <a:tcPr/>
                </a:tc>
                <a:tc>
                  <a:txBody>
                    <a:bodyPr/>
                    <a:lstStyle/>
                    <a:p>
                      <a:r>
                        <a:rPr lang="en-US" dirty="0" smtClean="0"/>
                        <a:t>+</a:t>
                      </a:r>
                      <a:r>
                        <a:rPr lang="en-US" dirty="0" err="1" smtClean="0"/>
                        <a:t>ve</a:t>
                      </a:r>
                      <a:endParaRPr lang="en-US" dirty="0"/>
                    </a:p>
                  </a:txBody>
                  <a:tcPr/>
                </a:tc>
                <a:extLst>
                  <a:ext uri="{0D108BD9-81ED-4DB2-BD59-A6C34878D82A}">
                    <a16:rowId xmlns:a16="http://schemas.microsoft.com/office/drawing/2014/main" val="10002"/>
                  </a:ext>
                </a:extLst>
              </a:tr>
              <a:tr h="666750">
                <a:tc>
                  <a:txBody>
                    <a:bodyPr/>
                    <a:lstStyle/>
                    <a:p>
                      <a:r>
                        <a:rPr lang="en-US" dirty="0" smtClean="0"/>
                        <a:t>+</a:t>
                      </a:r>
                      <a:r>
                        <a:rPr lang="en-US" dirty="0" err="1" smtClean="0"/>
                        <a:t>ve</a:t>
                      </a:r>
                      <a:endParaRPr lang="en-US" dirty="0"/>
                    </a:p>
                  </a:txBody>
                  <a:tcPr/>
                </a:tc>
                <a:tc>
                  <a:txBody>
                    <a:bodyPr/>
                    <a:lstStyle/>
                    <a:p>
                      <a:r>
                        <a:rPr lang="en-US" dirty="0" smtClean="0"/>
                        <a:t>-</a:t>
                      </a:r>
                      <a:r>
                        <a:rPr lang="en-US" dirty="0" err="1" smtClean="0"/>
                        <a:t>ve</a:t>
                      </a:r>
                      <a:endParaRPr lang="en-US" dirty="0"/>
                    </a:p>
                  </a:txBody>
                  <a:tcPr/>
                </a:tc>
                <a:tc>
                  <a:txBody>
                    <a:bodyPr/>
                    <a:lstStyle/>
                    <a:p>
                      <a:r>
                        <a:rPr lang="en-US" dirty="0" smtClean="0"/>
                        <a:t>-</a:t>
                      </a:r>
                      <a:r>
                        <a:rPr lang="en-US" dirty="0" err="1" smtClean="0"/>
                        <a:t>ve</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r>
              <a:rPr lang="de-DE" dirty="0" smtClean="0"/>
              <a:t>Pearson correlation</a:t>
            </a:r>
            <a:endParaRPr lang="en-US" dirty="0"/>
          </a:p>
        </p:txBody>
      </p:sp>
      <p:sp>
        <p:nvSpPr>
          <p:cNvPr id="16387" name="Rectangle 3"/>
          <p:cNvSpPr>
            <a:spLocks noGrp="1" noChangeArrowheads="1"/>
          </p:cNvSpPr>
          <p:nvPr>
            <p:ph type="body" idx="1"/>
          </p:nvPr>
        </p:nvSpPr>
        <p:spPr/>
        <p:txBody>
          <a:bodyPr/>
          <a:lstStyle/>
          <a:p>
            <a:pPr>
              <a:lnSpc>
                <a:spcPct val="90000"/>
              </a:lnSpc>
            </a:pPr>
            <a:endParaRPr lang="en-US" dirty="0"/>
          </a:p>
          <a:p>
            <a:pPr>
              <a:lnSpc>
                <a:spcPct val="90000"/>
              </a:lnSpc>
              <a:buFont typeface="Wingdings" pitchFamily="2" charset="2"/>
              <a:buNone/>
            </a:pPr>
            <a:endParaRPr lang="en-US" dirty="0"/>
          </a:p>
          <a:p>
            <a:pPr>
              <a:lnSpc>
                <a:spcPct val="90000"/>
              </a:lnSpc>
              <a:buFont typeface="Wingdings" pitchFamily="2" charset="2"/>
              <a:buNone/>
            </a:pPr>
            <a:endParaRPr lang="en-US" dirty="0"/>
          </a:p>
          <a:p>
            <a:pPr>
              <a:lnSpc>
                <a:spcPct val="90000"/>
              </a:lnSpc>
              <a:buFont typeface="Wingdings" pitchFamily="2" charset="2"/>
              <a:buNone/>
            </a:pPr>
            <a:endParaRPr lang="en-US" dirty="0"/>
          </a:p>
          <a:p>
            <a:pPr>
              <a:lnSpc>
                <a:spcPct val="90000"/>
              </a:lnSpc>
            </a:pPr>
            <a:endParaRPr lang="en-US" dirty="0" smtClean="0"/>
          </a:p>
          <a:p>
            <a:pPr>
              <a:lnSpc>
                <a:spcPct val="90000"/>
              </a:lnSpc>
            </a:pPr>
            <a:endParaRPr lang="en-US" dirty="0"/>
          </a:p>
          <a:p>
            <a:pPr>
              <a:lnSpc>
                <a:spcPct val="90000"/>
              </a:lnSpc>
            </a:pPr>
            <a:r>
              <a:rPr lang="en-US" dirty="0" smtClean="0"/>
              <a:t>±.</a:t>
            </a:r>
            <a:r>
              <a:rPr lang="en-US" dirty="0"/>
              <a:t>1    small effect</a:t>
            </a:r>
          </a:p>
          <a:p>
            <a:pPr>
              <a:lnSpc>
                <a:spcPct val="90000"/>
              </a:lnSpc>
            </a:pPr>
            <a:r>
              <a:rPr lang="en-US" dirty="0"/>
              <a:t>±.3    medium effect </a:t>
            </a:r>
          </a:p>
          <a:p>
            <a:pPr>
              <a:lnSpc>
                <a:spcPct val="90000"/>
              </a:lnSpc>
            </a:pPr>
            <a:r>
              <a:rPr lang="en-US" dirty="0"/>
              <a:t>±.5   large effect</a:t>
            </a:r>
            <a:br>
              <a:rPr lang="en-US" dirty="0"/>
            </a:br>
            <a:r>
              <a:rPr lang="en-US" dirty="0"/>
              <a:t>revisit literature !</a:t>
            </a:r>
          </a:p>
          <a:p>
            <a:pPr>
              <a:lnSpc>
                <a:spcPct val="90000"/>
              </a:lnSpc>
            </a:pPr>
            <a:endParaRPr lang="en-US" dirty="0"/>
          </a:p>
        </p:txBody>
      </p:sp>
      <p:sp>
        <p:nvSpPr>
          <p:cNvPr id="16389" name="AutoShape 5" descr="Image result for positive correlation"/>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pic>
        <p:nvPicPr>
          <p:cNvPr id="16390" name="Picture 6" descr="download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05000"/>
            <a:ext cx="7315200" cy="274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Visualize the correlation</a:t>
            </a:r>
            <a:endParaRPr lang="en-US" dirty="0"/>
          </a:p>
        </p:txBody>
      </p:sp>
      <p:sp>
        <p:nvSpPr>
          <p:cNvPr id="3" name="Content Placeholder 2"/>
          <p:cNvSpPr>
            <a:spLocks noGrp="1"/>
          </p:cNvSpPr>
          <p:nvPr>
            <p:ph idx="1"/>
          </p:nvPr>
        </p:nvSpPr>
        <p:spPr/>
        <p:txBody>
          <a:bodyPr/>
          <a:lstStyle/>
          <a:p>
            <a:r>
              <a:rPr lang="en-US" dirty="0"/>
              <a:t>https://statistics.calpoly.edu/shiny</a:t>
            </a:r>
          </a:p>
        </p:txBody>
      </p:sp>
    </p:spTree>
    <p:extLst>
      <p:ext uri="{BB962C8B-B14F-4D97-AF65-F5344CB8AC3E}">
        <p14:creationId xmlns:p14="http://schemas.microsoft.com/office/powerpoint/2010/main" val="33476717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Teaser...</a:t>
            </a:r>
            <a:endParaRPr lang="en-US" dirty="0"/>
          </a:p>
        </p:txBody>
      </p:sp>
      <p:sp>
        <p:nvSpPr>
          <p:cNvPr id="3" name="Content Placeholder 2"/>
          <p:cNvSpPr>
            <a:spLocks noGrp="1"/>
          </p:cNvSpPr>
          <p:nvPr>
            <p:ph idx="1"/>
          </p:nvPr>
        </p:nvSpPr>
        <p:spPr/>
        <p:txBody>
          <a:bodyPr/>
          <a:lstStyle/>
          <a:p>
            <a:endParaRPr lang="en-US" dirty="0"/>
          </a:p>
        </p:txBody>
      </p:sp>
      <p:pic>
        <p:nvPicPr>
          <p:cNvPr id="4" name="Picture 6" descr="C:\Users\hamza\Desktop\11151384-Background-Zippo-and-cigarettes-Stock-Phot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1981200"/>
            <a:ext cx="4419600" cy="360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271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Storks Deliver Babies (p  0.008)</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96075" y="5380038"/>
            <a:ext cx="2295525" cy="1477962"/>
          </a:xfrm>
        </p:spPr>
      </p:pic>
      <p:pic>
        <p:nvPicPr>
          <p:cNvPr id="5" name="Picture 4"/>
          <p:cNvPicPr>
            <a:picLocks noChangeAspect="1"/>
          </p:cNvPicPr>
          <p:nvPr/>
        </p:nvPicPr>
        <p:blipFill>
          <a:blip r:embed="rId4"/>
          <a:stretch>
            <a:fillRect/>
          </a:stretch>
        </p:blipFill>
        <p:spPr>
          <a:xfrm>
            <a:off x="428297" y="1417638"/>
            <a:ext cx="8534400" cy="3962400"/>
          </a:xfrm>
          <a:prstGeom prst="rect">
            <a:avLst/>
          </a:prstGeom>
        </p:spPr>
      </p:pic>
      <p:sp>
        <p:nvSpPr>
          <p:cNvPr id="7" name="TextBox 6"/>
          <p:cNvSpPr txBox="1"/>
          <p:nvPr/>
        </p:nvSpPr>
        <p:spPr>
          <a:xfrm>
            <a:off x="1447800" y="5791200"/>
            <a:ext cx="1752600" cy="369332"/>
          </a:xfrm>
          <a:prstGeom prst="rect">
            <a:avLst/>
          </a:prstGeom>
          <a:noFill/>
        </p:spPr>
        <p:txBody>
          <a:bodyPr wrap="square" rtlCol="0">
            <a:spAutoFit/>
          </a:bodyPr>
          <a:lstStyle/>
          <a:p>
            <a:r>
              <a:rPr lang="en-US" dirty="0" smtClean="0"/>
              <a:t> </a:t>
            </a:r>
            <a:r>
              <a:rPr lang="en-US" b="1" dirty="0" smtClean="0"/>
              <a:t>r = 0.62</a:t>
            </a:r>
            <a:endParaRPr lang="en-US" b="1" dirty="0"/>
          </a:p>
        </p:txBody>
      </p:sp>
    </p:spTree>
    <p:extLst>
      <p:ext uri="{BB962C8B-B14F-4D97-AF65-F5344CB8AC3E}">
        <p14:creationId xmlns:p14="http://schemas.microsoft.com/office/powerpoint/2010/main" val="1378212298"/>
      </p:ext>
    </p:extLst>
  </p:cSld>
  <p:clrMapOvr>
    <a:masterClrMapping/>
  </p:clrMapOvr>
  <p:timing>
    <p:tnLst>
      <p:par>
        <p:cTn id="1" dur="indefinite" restart="never" nodeType="tmRoot"/>
      </p:par>
    </p:tnLst>
  </p:timing>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
        <a:cs typeface="Arial"/>
      </a:majorFont>
      <a:minorFont>
        <a:latin typeface="Garamond"/>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Template>
  <TotalTime>4542</TotalTime>
  <Words>1175</Words>
  <Application>Microsoft Office PowerPoint</Application>
  <PresentationFormat>On-screen Show (4:3)</PresentationFormat>
  <Paragraphs>255</Paragraphs>
  <Slides>48</Slides>
  <Notes>22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6" baseType="lpstr">
      <vt:lpstr>Arial</vt:lpstr>
      <vt:lpstr>Calibri</vt:lpstr>
      <vt:lpstr>Garamond</vt:lpstr>
      <vt:lpstr>Tahoma</vt:lpstr>
      <vt:lpstr>Times New Roman</vt:lpstr>
      <vt:lpstr>Wingdings</vt:lpstr>
      <vt:lpstr>Stream</vt:lpstr>
      <vt:lpstr>Equation</vt:lpstr>
      <vt:lpstr>Correlation</vt:lpstr>
      <vt:lpstr>PowerPoint Presentation</vt:lpstr>
      <vt:lpstr>Visualize data</vt:lpstr>
      <vt:lpstr>PowerPoint Presentation</vt:lpstr>
      <vt:lpstr>Logical quantification</vt:lpstr>
      <vt:lpstr>Pearson correlation</vt:lpstr>
      <vt:lpstr>Visualize the correlation</vt:lpstr>
      <vt:lpstr>Teaser...</vt:lpstr>
      <vt:lpstr>Storks Deliver Babies (p  0.008)</vt:lpstr>
      <vt:lpstr>Correlation vs causality </vt:lpstr>
      <vt:lpstr>Bivariate vs partial</vt:lpstr>
      <vt:lpstr>Coefficient of determination R2</vt:lpstr>
      <vt:lpstr>PowerPoint Presentation</vt:lpstr>
      <vt:lpstr>pitfall</vt:lpstr>
      <vt:lpstr>What we have covered?</vt:lpstr>
      <vt:lpstr>PowerPoint Presentation</vt:lpstr>
      <vt:lpstr>PowerPoint Presentation</vt:lpstr>
      <vt:lpstr>spearmen</vt:lpstr>
      <vt:lpstr>Kendall tau</vt:lpstr>
      <vt:lpstr>How to choose??</vt:lpstr>
      <vt:lpstr>Sample size and statistical significance, correlation coefficient</vt:lpstr>
      <vt:lpstr>Food for thought</vt:lpstr>
      <vt:lpstr>Exercise</vt:lpstr>
      <vt:lpstr>Comparing correlations</vt:lpstr>
      <vt:lpstr>Calculating the effect size</vt:lpstr>
      <vt:lpstr>Kendall Tau</vt:lpstr>
      <vt:lpstr>Problem 2 </vt:lpstr>
      <vt:lpstr>PowerPoint Presentation</vt:lpstr>
      <vt:lpstr>Biserial correlations</vt:lpstr>
      <vt:lpstr>Biserial and point-biserial correlations</vt:lpstr>
      <vt:lpstr>Sizes not equal</vt:lpstr>
      <vt:lpstr>How to report correlation coefficents</vt:lpstr>
      <vt:lpstr>pitfalls</vt:lpstr>
      <vt:lpstr>Chocolate and Nobel prize winners!</vt:lpstr>
      <vt:lpstr>Spurious correlations</vt:lpstr>
      <vt:lpstr>Example: between-patient comparison</vt:lpstr>
      <vt:lpstr>summary</vt:lpstr>
      <vt:lpstr>PowerPoint Presentation</vt:lpstr>
      <vt:lpstr>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hamza</dc:creator>
  <cp:lastModifiedBy>santarabantoosoo</cp:lastModifiedBy>
  <cp:revision>127</cp:revision>
  <cp:lastPrinted>1601-01-01T00:00:00Z</cp:lastPrinted>
  <dcterms:created xsi:type="dcterms:W3CDTF">2017-06-18T10:38:01Z</dcterms:created>
  <dcterms:modified xsi:type="dcterms:W3CDTF">2020-07-16T01:26:44Z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