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0"/>
  </p:notesMasterIdLst>
  <p:sldIdLst>
    <p:sldId id="309" r:id="rId5"/>
    <p:sldId id="363" r:id="rId6"/>
    <p:sldId id="386" r:id="rId7"/>
    <p:sldId id="385" r:id="rId8"/>
    <p:sldId id="387" r:id="rId9"/>
    <p:sldId id="388" r:id="rId10"/>
    <p:sldId id="389" r:id="rId11"/>
    <p:sldId id="391" r:id="rId12"/>
    <p:sldId id="392" r:id="rId13"/>
    <p:sldId id="394" r:id="rId14"/>
    <p:sldId id="395" r:id="rId15"/>
    <p:sldId id="393" r:id="rId16"/>
    <p:sldId id="384" r:id="rId17"/>
    <p:sldId id="374" r:id="rId18"/>
    <p:sldId id="31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61680" autoAdjust="0"/>
  </p:normalViewPr>
  <p:slideViewPr>
    <p:cSldViewPr>
      <p:cViewPr varScale="1">
        <p:scale>
          <a:sx n="72" d="100"/>
          <a:sy n="72" d="100"/>
        </p:scale>
        <p:origin x="2346" y="54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0" y="2000252"/>
            <a:ext cx="7010400" cy="914400"/>
          </a:xfrm>
        </p:spPr>
        <p:txBody>
          <a:bodyPr/>
          <a:lstStyle/>
          <a:p>
            <a:pPr algn="ctr"/>
            <a:r>
              <a:rPr lang="en-US" b="1" dirty="0" smtClean="0"/>
              <a:t>Behavior Driven Development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05" y="761999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+mn-lt"/>
              </a:rPr>
              <a:t>Requirement: </a:t>
            </a:r>
            <a:r>
              <a:rPr lang="hu-HU" sz="2400" dirty="0">
                <a:latin typeface="+mn-lt"/>
              </a:rPr>
              <a:t>create and test a calculator which is able to add two numbers and print out the </a:t>
            </a:r>
            <a:r>
              <a:rPr lang="hu-HU" sz="2400" dirty="0" smtClean="0">
                <a:latin typeface="+mn-lt"/>
              </a:rPr>
              <a:t>result</a:t>
            </a:r>
            <a:r>
              <a:rPr lang="en-US" sz="2400" dirty="0" smtClean="0">
                <a:latin typeface="+mn-lt"/>
              </a:rPr>
              <a:t>.</a:t>
            </a:r>
            <a:endParaRPr lang="hu-HU" sz="24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9955" y="2743200"/>
            <a:ext cx="480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Add two numbers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input 2+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en-US" sz="2400" dirty="0">
              <a:solidFill>
                <a:srgbClr val="002C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calculator is run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output should be 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altLang="en-US" sz="2400" dirty="0">
              <a:solidFill>
                <a:srgbClr val="002C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>
              <a:solidFill>
                <a:srgbClr val="002C7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133600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hu-HU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Outline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Add two numbers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input </a:t>
            </a:r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calculator is run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output should be </a:t>
            </a:r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&lt;result&gt;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Examples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en-US" altLang="en-US" sz="2400" dirty="0" err="1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input|result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2+2 |  4   |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3+4 |  7  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505" y="761999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+mn-lt"/>
              </a:rPr>
              <a:t>Requirement: </a:t>
            </a:r>
            <a:r>
              <a:rPr lang="hu-HU" sz="2400" dirty="0">
                <a:latin typeface="+mn-lt"/>
              </a:rPr>
              <a:t>create and test a calculator which is able to add two numbers and print out the </a:t>
            </a:r>
            <a:r>
              <a:rPr lang="hu-HU" sz="2400" dirty="0" smtClean="0">
                <a:latin typeface="+mn-lt"/>
              </a:rPr>
              <a:t>result</a:t>
            </a:r>
            <a:r>
              <a:rPr lang="en-US" sz="2400" dirty="0" smtClean="0">
                <a:latin typeface="+mn-lt"/>
              </a:rPr>
              <a:t>.</a:t>
            </a:r>
            <a:endParaRPr lang="hu-HU" sz="24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0" y="1295400"/>
            <a:ext cx="820976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326289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Specflow</a:t>
            </a:r>
            <a:r>
              <a:rPr lang="en-US" dirty="0" smtClean="0"/>
              <a:t>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Behavior Driven Development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development</a:t>
            </a:r>
            <a:endParaRPr lang="en-US" dirty="0"/>
          </a:p>
        </p:txBody>
      </p:sp>
      <p:pic>
        <p:nvPicPr>
          <p:cNvPr id="9" name="Picture 2" descr="C:\Users\Andras_Fuge\Desktop\requirements_accav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5" y="6858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8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In software engineering, </a:t>
            </a:r>
            <a:r>
              <a:rPr lang="en-US" sz="2600" b="1" dirty="0">
                <a:latin typeface="+mj-lt"/>
              </a:rPr>
              <a:t>behavior-driven development (abbreviated BDD) </a:t>
            </a:r>
            <a:r>
              <a:rPr lang="en-US" sz="2600" dirty="0">
                <a:latin typeface="+mj-lt"/>
              </a:rPr>
              <a:t>is a software development process based on </a:t>
            </a:r>
            <a:r>
              <a:rPr lang="en-US" sz="2600" b="1" dirty="0">
                <a:latin typeface="+mj-lt"/>
              </a:rPr>
              <a:t>test-driven development (TDD</a:t>
            </a:r>
            <a:r>
              <a:rPr lang="en-US" sz="2600" b="1" dirty="0" smtClean="0">
                <a:latin typeface="+mj-lt"/>
              </a:rPr>
              <a:t>).</a:t>
            </a:r>
            <a:r>
              <a:rPr lang="en-US" sz="2600" dirty="0">
                <a:latin typeface="+mj-lt"/>
              </a:rPr>
              <a:t> Behavior-driven development combines the general techniques and principles of TDD with ideas from </a:t>
            </a:r>
            <a:r>
              <a:rPr lang="en-US" sz="2600" b="1" dirty="0">
                <a:latin typeface="+mj-lt"/>
              </a:rPr>
              <a:t>domain-driven design and object-oriented analysis </a:t>
            </a:r>
            <a:r>
              <a:rPr lang="en-US" sz="2600" dirty="0">
                <a:latin typeface="+mj-lt"/>
              </a:rPr>
              <a:t>and design to provide software development and management teams with shared tools and a shared process to collaborate on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974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What is BDD?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Behavior Driven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Agile software development technique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common language between developers, QA and BA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What advantages has it got?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Facilitates communication between team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Uses very specific (and small) common vocabulary to minimize miscommunication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Focuses on the behavioral aspects rather than testing and implementation:</a:t>
            </a:r>
          </a:p>
          <a:p>
            <a:pPr lvl="2"/>
            <a:r>
              <a:rPr lang="hu-HU" b="1" dirty="0" smtClean="0"/>
              <a:t>Unit </a:t>
            </a:r>
            <a:r>
              <a:rPr lang="hu-HU" b="1" dirty="0"/>
              <a:t>test</a:t>
            </a:r>
            <a:r>
              <a:rPr lang="hu-HU" dirty="0"/>
              <a:t>: „Build the thing right</a:t>
            </a:r>
            <a:r>
              <a:rPr lang="hu-HU" dirty="0" smtClean="0"/>
              <a:t>.”</a:t>
            </a:r>
            <a:endParaRPr lang="en-US" dirty="0" smtClean="0"/>
          </a:p>
          <a:p>
            <a:pPr lvl="2"/>
            <a:r>
              <a:rPr lang="hu-HU" b="1" dirty="0" smtClean="0"/>
              <a:t>Acceptance </a:t>
            </a:r>
            <a:r>
              <a:rPr lang="hu-HU" b="1" dirty="0"/>
              <a:t>test</a:t>
            </a:r>
            <a:r>
              <a:rPr lang="hu-HU" dirty="0"/>
              <a:t>: „Build the right thing</a:t>
            </a:r>
            <a:r>
              <a:rPr lang="hu-HU" dirty="0" smtClean="0"/>
              <a:t>.”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easily maintained</a:t>
            </a:r>
          </a:p>
        </p:txBody>
      </p:sp>
    </p:spTree>
    <p:extLst>
      <p:ext uri="{BB962C8B-B14F-4D97-AF65-F5344CB8AC3E}">
        <p14:creationId xmlns:p14="http://schemas.microsoft.com/office/powerpoint/2010/main" val="14309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</a:t>
            </a:r>
            <a:r>
              <a:rPr lang="en-US" dirty="0"/>
              <a:t>Driven Development practices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Establishing the </a:t>
            </a:r>
            <a:r>
              <a:rPr lang="en-US" sz="2600" b="1" dirty="0"/>
              <a:t>goals of different stakeholders </a:t>
            </a:r>
            <a:r>
              <a:rPr lang="en-US" sz="2600" dirty="0"/>
              <a:t>required for a vision to be </a:t>
            </a:r>
            <a:r>
              <a:rPr lang="en-US" sz="2600" dirty="0" smtClean="0"/>
              <a:t>implemented</a:t>
            </a:r>
            <a:endParaRPr lang="en-US" sz="2600" dirty="0"/>
          </a:p>
          <a:p>
            <a:r>
              <a:rPr lang="en-US" sz="2600" b="1" dirty="0"/>
              <a:t>Drawing out features </a:t>
            </a:r>
            <a:r>
              <a:rPr lang="en-US" sz="2600" dirty="0"/>
              <a:t>which will achieve those goals using feature </a:t>
            </a:r>
            <a:r>
              <a:rPr lang="en-US" sz="2600" dirty="0" smtClean="0"/>
              <a:t>injection</a:t>
            </a:r>
            <a:endParaRPr lang="en-US" sz="2600" dirty="0"/>
          </a:p>
          <a:p>
            <a:r>
              <a:rPr lang="en-US" sz="2600" b="1" dirty="0"/>
              <a:t>Involving stakeholders </a:t>
            </a:r>
            <a:r>
              <a:rPr lang="en-US" sz="2600" dirty="0"/>
              <a:t>in the implementation process(acceptance criteria, features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/>
              <a:t>Using </a:t>
            </a:r>
            <a:r>
              <a:rPr lang="en-US" sz="2600" b="1" dirty="0"/>
              <a:t>examples</a:t>
            </a:r>
            <a:r>
              <a:rPr lang="en-US" sz="2600" dirty="0"/>
              <a:t> to describe the </a:t>
            </a:r>
            <a:r>
              <a:rPr lang="en-US" sz="2600" dirty="0" smtClean="0"/>
              <a:t>behavior </a:t>
            </a:r>
            <a:r>
              <a:rPr lang="en-US" sz="2600" dirty="0"/>
              <a:t>of the application, or of units of </a:t>
            </a:r>
            <a:r>
              <a:rPr lang="en-US" sz="2600" dirty="0" smtClean="0"/>
              <a:t>code</a:t>
            </a:r>
            <a:endParaRPr lang="en-US" sz="2600" dirty="0"/>
          </a:p>
          <a:p>
            <a:r>
              <a:rPr lang="en-US" sz="2600" dirty="0"/>
              <a:t>Automating those examples to provide </a:t>
            </a:r>
            <a:r>
              <a:rPr lang="en-US" sz="2600" b="1" dirty="0"/>
              <a:t>quick feedback </a:t>
            </a:r>
            <a:r>
              <a:rPr lang="en-US" sz="2600" dirty="0"/>
              <a:t>and regression testing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pic>
        <p:nvPicPr>
          <p:cNvPr id="4" name="Picture 2" descr="http://www.deliveron.com/blog/image.axd?picture=image_60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431445" cy="280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952" y="761999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600" b="1" dirty="0">
                <a:latin typeface="+mn-lt"/>
              </a:rPr>
              <a:t>Given-When-Then</a:t>
            </a:r>
            <a:r>
              <a:rPr lang="en-GB" altLang="en-US" sz="2600" dirty="0">
                <a:latin typeface="+mn-lt"/>
              </a:rPr>
              <a:t> format is popular because</a:t>
            </a:r>
            <a:r>
              <a:rPr lang="en-GB" altLang="en-US" sz="2600" dirty="0" smtClean="0">
                <a:latin typeface="+mn-lt"/>
              </a:rPr>
              <a:t>:</a:t>
            </a:r>
            <a:endParaRPr lang="en-GB" altLang="en-US" sz="2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600" dirty="0">
                <a:latin typeface="+mn-lt"/>
              </a:rPr>
              <a:t>it enables us to express our requirements in plain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600" dirty="0">
                <a:latin typeface="+mn-lt"/>
              </a:rPr>
              <a:t>it forces us to express each scenario clearly in terms of interactions with the system</a:t>
            </a:r>
            <a:r>
              <a:rPr lang="en-GB" altLang="en-US" dirty="0">
                <a:solidFill>
                  <a:srgbClr val="002C78"/>
                </a:solidFill>
              </a:rPr>
              <a:t/>
            </a:r>
            <a:br>
              <a:rPr lang="en-GB" altLang="en-US" dirty="0">
                <a:solidFill>
                  <a:srgbClr val="002C78"/>
                </a:solidFill>
              </a:rPr>
            </a:br>
            <a:endParaRPr lang="en-GB" altLang="en-US" dirty="0">
              <a:solidFill>
                <a:srgbClr val="002C7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cutting the fancy </a:t>
            </a:r>
            <a:r>
              <a:rPr lang="en-US" dirty="0" err="1" smtClean="0"/>
              <a:t>bullsh</a:t>
            </a:r>
            <a:r>
              <a:rPr lang="en-US" dirty="0" smtClean="0"/>
              <a:t>*t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3447" y="775446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Inadequate acceptance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doesn’t care about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Dozens of differently worded yet the same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Implementation might require additional and/or reworded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split the </a:t>
            </a:r>
            <a:r>
              <a:rPr lang="en-US" sz="2600" dirty="0" err="1">
                <a:latin typeface="+mn-lt"/>
              </a:rPr>
              <a:t>mergeable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merge the separate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good BDD looks like?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1" y="793375"/>
            <a:ext cx="91059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naming is detailed and precise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steps are thorough and describing clearly (Where? What? How?)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steps are parameterized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Givens are merged into one step, if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Doesn’t want to test too many different outcomes in one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Doesn’t chain When-</a:t>
            </a:r>
            <a:r>
              <a:rPr lang="en-US" sz="2600" dirty="0" err="1">
                <a:latin typeface="+mn-lt"/>
              </a:rPr>
              <a:t>Thens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Uses examples instead of scenario duplication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Uses the right amount of examples</a:t>
            </a:r>
          </a:p>
        </p:txBody>
      </p:sp>
    </p:spTree>
    <p:extLst>
      <p:ext uri="{BB962C8B-B14F-4D97-AF65-F5344CB8AC3E}">
        <p14:creationId xmlns:p14="http://schemas.microsoft.com/office/powerpoint/2010/main" val="40974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BDD implementation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1" y="793375"/>
            <a:ext cx="91059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Revise business BDD’s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Keep control on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Write reusable Givens and </a:t>
            </a:r>
            <a:r>
              <a:rPr lang="en-US" sz="2600" dirty="0" err="1">
                <a:latin typeface="+mn-lt"/>
              </a:rPr>
              <a:t>Whens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</a:t>
            </a:r>
            <a:r>
              <a:rPr lang="en-US" sz="2600" dirty="0" err="1">
                <a:latin typeface="+mn-lt"/>
              </a:rPr>
              <a:t>enums</a:t>
            </a:r>
            <a:r>
              <a:rPr lang="en-US" sz="2600" dirty="0">
                <a:latin typeface="+mn-lt"/>
              </a:rPr>
              <a:t> instead of string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custom classes instead of Table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Create methods for atomic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Build Givens and </a:t>
            </a:r>
            <a:r>
              <a:rPr lang="en-US" sz="2600" dirty="0" err="1">
                <a:latin typeface="+mn-lt"/>
              </a:rPr>
              <a:t>Whens</a:t>
            </a:r>
            <a:r>
              <a:rPr lang="en-US" sz="2600" dirty="0">
                <a:latin typeface="+mn-lt"/>
              </a:rPr>
              <a:t> from atomic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 not use Assert in Givens and </a:t>
            </a:r>
            <a:r>
              <a:rPr lang="en-US" sz="2600" dirty="0" err="1">
                <a:latin typeface="+mn-lt"/>
              </a:rPr>
              <a:t>Whens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</a:t>
            </a:r>
            <a:r>
              <a:rPr lang="en-US" sz="2600" dirty="0" err="1">
                <a:latin typeface="+mn-lt"/>
              </a:rPr>
              <a:t>ScenarioContext</a:t>
            </a:r>
            <a:r>
              <a:rPr lang="en-US" sz="2600" dirty="0">
                <a:latin typeface="+mn-lt"/>
              </a:rPr>
              <a:t> to pass data between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Write proper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1615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17309</TotalTime>
  <Words>471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Helvetica LT Std</vt:lpstr>
      <vt:lpstr>HelveticaLTStd-Roman</vt:lpstr>
      <vt:lpstr>Wingdings</vt:lpstr>
      <vt:lpstr>Presentation_Template_Aug_2008_blue_line_automated</vt:lpstr>
      <vt:lpstr>Behavior Driven Development</vt:lpstr>
      <vt:lpstr>Real life development</vt:lpstr>
      <vt:lpstr>Definition</vt:lpstr>
      <vt:lpstr>Basics</vt:lpstr>
      <vt:lpstr>Behavior Driven Development practices</vt:lpstr>
      <vt:lpstr>Gherkin</vt:lpstr>
      <vt:lpstr>After cutting the fancy bullsh*t </vt:lpstr>
      <vt:lpstr>How a good BDD looks like?  </vt:lpstr>
      <vt:lpstr>Principles of BDD implementation   </vt:lpstr>
      <vt:lpstr>Practical example</vt:lpstr>
      <vt:lpstr>Practical example</vt:lpstr>
      <vt:lpstr>Specflow   </vt:lpstr>
      <vt:lpstr>Demo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Sánta Tamás</cp:lastModifiedBy>
  <cp:revision>899</cp:revision>
  <dcterms:created xsi:type="dcterms:W3CDTF">2008-09-08T12:48:20Z</dcterms:created>
  <dcterms:modified xsi:type="dcterms:W3CDTF">2014-10-16T19:36:11Z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