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0"/>
  </p:notesMasterIdLst>
  <p:sldIdLst>
    <p:sldId id="309" r:id="rId5"/>
    <p:sldId id="363" r:id="rId6"/>
    <p:sldId id="386" r:id="rId7"/>
    <p:sldId id="385" r:id="rId8"/>
    <p:sldId id="387" r:id="rId9"/>
    <p:sldId id="388" r:id="rId10"/>
    <p:sldId id="389" r:id="rId11"/>
    <p:sldId id="391" r:id="rId12"/>
    <p:sldId id="392" r:id="rId13"/>
    <p:sldId id="394" r:id="rId14"/>
    <p:sldId id="395" r:id="rId15"/>
    <p:sldId id="393" r:id="rId16"/>
    <p:sldId id="384" r:id="rId17"/>
    <p:sldId id="374" r:id="rId18"/>
    <p:sldId id="31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61680" autoAdjust="0"/>
  </p:normalViewPr>
  <p:slideViewPr>
    <p:cSldViewPr>
      <p:cViewPr varScale="1">
        <p:scale>
          <a:sx n="71" d="100"/>
          <a:sy n="71" d="100"/>
        </p:scale>
        <p:origin x="132" y="72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A016272-E0D7-4940-9D33-00923AEE0E7D}" type="datetimeFigureOut">
              <a:rPr lang="en-US"/>
              <a:pPr>
                <a:defRPr/>
              </a:pPr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2DF81F-EF48-4A08-8CA6-56186D2CAA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6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t>2010 © EPAM Systems</a:t>
            </a:r>
          </a:p>
        </p:txBody>
      </p:sp>
    </p:spTree>
    <p:extLst>
      <p:ext uri="{BB962C8B-B14F-4D97-AF65-F5344CB8AC3E}">
        <p14:creationId xmlns:p14="http://schemas.microsoft.com/office/powerpoint/2010/main" val="375780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871538"/>
            <a:ext cx="9144001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48013" y="6488113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898989"/>
                </a:solidFill>
                <a:latin typeface="Calibri" pitchFamily="32" charset="0"/>
              </a:rPr>
              <a:t>2014 © EPAM Systems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806465F-7B03-4E50-A428-301DD6244B2B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2"/>
            <a:ext cx="8726607" cy="58265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8610600" cy="5029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small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363"/>
            <a:ext cx="91440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148013" y="6488113"/>
            <a:ext cx="1604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smtClean="0">
                <a:solidFill>
                  <a:srgbClr val="898989"/>
                </a:solidFill>
                <a:latin typeface="Calibri" pitchFamily="32" charset="0"/>
              </a:rPr>
              <a:t>2010 © EPAM Systems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945313" y="6496050"/>
            <a:ext cx="1935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844CD32-D167-41CC-9200-B280E761D708}" type="slidenum">
              <a:rPr lang="en-US" altLang="en-US" sz="1200" b="1">
                <a:solidFill>
                  <a:srgbClr val="2750AB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1200" b="1">
              <a:solidFill>
                <a:srgbClr val="2750AB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1" y="179342"/>
            <a:ext cx="8653523" cy="4667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57200" y="710972"/>
            <a:ext cx="2403475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1447800"/>
            <a:ext cx="8616950" cy="45735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>
                <a:latin typeface="Helvetica LT St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9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polosa_big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r>
              <a:rPr lang="en-US" dirty="0" smtClean="0"/>
              <a:t>EPAM Systems</a:t>
            </a:r>
          </a:p>
          <a:p>
            <a:r>
              <a:rPr lang="en-US" dirty="0" smtClean="0"/>
              <a:t>41 University Drive, Suite 202 | Newtown, PA 18940</a:t>
            </a:r>
          </a:p>
          <a:p>
            <a:r>
              <a:rPr lang="pl-PL" dirty="0" smtClean="0"/>
              <a:t>p: +1 267</a:t>
            </a:r>
            <a:r>
              <a:rPr lang="en-US" dirty="0" smtClean="0"/>
              <a:t> </a:t>
            </a:r>
            <a:r>
              <a:rPr lang="pl-PL" dirty="0" smtClean="0"/>
              <a:t>759</a:t>
            </a:r>
            <a:r>
              <a:rPr lang="en-US" dirty="0" smtClean="0"/>
              <a:t> </a:t>
            </a:r>
            <a:r>
              <a:rPr lang="pl-PL" dirty="0" smtClean="0"/>
              <a:t>9000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f: +1</a:t>
            </a:r>
            <a:r>
              <a:rPr lang="en-US" dirty="0" smtClean="0"/>
              <a:t> +1 267 759 8989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r>
              <a:rPr lang="pl-PL" dirty="0" smtClean="0"/>
              <a:t>| e: info@epam.com </a:t>
            </a:r>
            <a:r>
              <a:rPr lang="en-US" dirty="0" smtClean="0"/>
              <a:t> </a:t>
            </a:r>
            <a:r>
              <a:rPr lang="pl-PL" dirty="0" smtClean="0"/>
              <a:t>| </a:t>
            </a:r>
            <a:r>
              <a:rPr lang="en-US" dirty="0" smtClean="0"/>
              <a:t> </a:t>
            </a:r>
            <a:r>
              <a:rPr lang="pl-PL" dirty="0" smtClean="0"/>
              <a:t>w: </a:t>
            </a:r>
            <a:r>
              <a:rPr lang="pl-PL" dirty="0" smtClean="0">
                <a:hlinkClick r:id="rId3"/>
              </a:rPr>
              <a:t>www.epam.com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2010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21438F"/>
                </a:solidFill>
                <a:latin typeface="Calibri" panose="020F0502020204030204" pitchFamily="34" charset="0"/>
              </a:defRPr>
            </a:lvl1pPr>
          </a:lstStyle>
          <a:p>
            <a:fld id="{97D57C3D-6425-4311-A907-34B368A9A0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46410" y="3276601"/>
            <a:ext cx="4267200" cy="137160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sz="2800" dirty="0"/>
              <a:t> </a:t>
            </a:r>
            <a:r>
              <a:rPr lang="en-US" sz="3200" dirty="0" err="1" smtClean="0"/>
              <a:t>Tamas</a:t>
            </a:r>
            <a:r>
              <a:rPr lang="en-US" sz="3200" dirty="0" smtClean="0"/>
              <a:t> Santa</a:t>
            </a:r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hu-HU" sz="1800" i="1" dirty="0" smtClean="0"/>
              <a:t>Software Engineer</a:t>
            </a:r>
            <a:endParaRPr lang="en-US" sz="1800" i="1" dirty="0" smtClean="0"/>
          </a:p>
          <a:p>
            <a:pPr algn="ctr" eaLnBrk="1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en-US" sz="1800" dirty="0" smtClean="0"/>
              <a:t>  tamas_santa@epam.com</a:t>
            </a:r>
            <a:r>
              <a:rPr lang="hu-HU" dirty="0"/>
              <a:t>	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2014 © EPAM Systems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10" y="2000252"/>
            <a:ext cx="7010400" cy="914400"/>
          </a:xfrm>
        </p:spPr>
        <p:txBody>
          <a:bodyPr/>
          <a:lstStyle/>
          <a:p>
            <a:pPr algn="ctr"/>
            <a:r>
              <a:rPr lang="en-US" b="1" dirty="0" smtClean="0"/>
              <a:t>Behavior Driven Development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505" y="761999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latin typeface="+mn-lt"/>
              </a:rPr>
              <a:t>Requirement: </a:t>
            </a:r>
            <a:r>
              <a:rPr lang="hu-HU" sz="2400" dirty="0">
                <a:latin typeface="+mn-lt"/>
              </a:rPr>
              <a:t>create and test a calculator which is able to add two numbers and print out the </a:t>
            </a:r>
            <a:r>
              <a:rPr lang="hu-HU" sz="2400" dirty="0" smtClean="0">
                <a:latin typeface="+mn-lt"/>
              </a:rPr>
              <a:t>result</a:t>
            </a:r>
            <a:r>
              <a:rPr lang="en-US" sz="2400" dirty="0" smtClean="0">
                <a:latin typeface="+mn-lt"/>
              </a:rPr>
              <a:t>.</a:t>
            </a:r>
            <a:endParaRPr lang="hu-HU" sz="2400" dirty="0">
              <a:latin typeface="+mn-lt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9955" y="2743200"/>
            <a:ext cx="4800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Scenario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Add two numbers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</a:t>
            </a:r>
            <a:r>
              <a:rPr lang="en-US" altLang="en-US" sz="2400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input 2+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en-US" sz="2400" dirty="0">
              <a:solidFill>
                <a:srgbClr val="002C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en-US" sz="2400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calculator is run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en-US" sz="2400" dirty="0" smtClean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output should be 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altLang="en-US" sz="2400" dirty="0">
              <a:solidFill>
                <a:srgbClr val="002C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dirty="0">
              <a:solidFill>
                <a:srgbClr val="002C7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133600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Scenario</a:t>
            </a:r>
            <a:r>
              <a:rPr lang="hu-HU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Outline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Add two numbers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input </a:t>
            </a:r>
            <a:r>
              <a:rPr lang="en-US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&lt;input&gt;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calculator is run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output should be </a:t>
            </a:r>
            <a:r>
              <a:rPr lang="en-US" altLang="en-US" sz="2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&lt;result&gt;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Examples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en-US" altLang="en-US" sz="2400" dirty="0" err="1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input|result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b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2+2 |  4   |</a:t>
            </a:r>
          </a:p>
          <a:p>
            <a:pPr eaLnBrk="1" hangingPunct="1"/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  <a:r>
              <a:rPr lang="hu-HU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2C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3+4 |  7   |</a:t>
            </a:r>
            <a:endParaRPr lang="en-US" altLang="en-US" sz="2400" dirty="0">
              <a:solidFill>
                <a:srgbClr val="002C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05" y="761999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latin typeface="+mn-lt"/>
              </a:rPr>
              <a:t>Requirement: </a:t>
            </a:r>
            <a:r>
              <a:rPr lang="hu-HU" sz="2400" dirty="0">
                <a:latin typeface="+mn-lt"/>
              </a:rPr>
              <a:t>create and test a calculator which is able to add two numbers and print out the </a:t>
            </a:r>
            <a:r>
              <a:rPr lang="hu-HU" sz="2400" dirty="0" smtClean="0">
                <a:latin typeface="+mn-lt"/>
              </a:rPr>
              <a:t>result</a:t>
            </a:r>
            <a:r>
              <a:rPr lang="en-US" sz="2400" dirty="0" smtClean="0">
                <a:latin typeface="+mn-lt"/>
              </a:rPr>
              <a:t>.</a:t>
            </a:r>
            <a:endParaRPr lang="hu-HU" sz="24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3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0" y="1295400"/>
            <a:ext cx="820976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696200" cy="1574828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Helvetica LT Std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326289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Specflow</a:t>
            </a:r>
            <a:r>
              <a:rPr lang="en-US" dirty="0" smtClean="0"/>
              <a:t> </a:t>
            </a:r>
            <a:r>
              <a:rPr lang="en-US" dirty="0" smtClean="0"/>
              <a:t>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3124200" y="2057400"/>
            <a:ext cx="4876800" cy="1574828"/>
          </a:xfrm>
        </p:spPr>
        <p:txBody>
          <a:bodyPr/>
          <a:lstStyle/>
          <a:p>
            <a:r>
              <a:rPr lang="hu-HU" altLang="en-US" dirty="0" smtClean="0">
                <a:latin typeface="Helvetica LT Std" charset="0"/>
              </a:rPr>
              <a:t>Questions</a:t>
            </a:r>
            <a:r>
              <a:rPr lang="en-US" altLang="en-US" dirty="0" smtClean="0">
                <a:latin typeface="Helvetica LT Std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31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6400" y="2175669"/>
            <a:ext cx="6096000" cy="12223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Helvetica LT Std" pitchFamily="34" charset="0"/>
              </a:rPr>
              <a:t>Thanks </a:t>
            </a:r>
            <a:r>
              <a:rPr lang="en-US" smtClean="0">
                <a:latin typeface="Helvetica LT Std" pitchFamily="34" charset="0"/>
              </a:rPr>
              <a:t>for Your attention!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94935" y="3375390"/>
            <a:ext cx="5749925" cy="1350962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 smtClean="0">
                <a:latin typeface="Helvetica LT Std" pitchFamily="34" charset="0"/>
              </a:rPr>
              <a:t>EPAM Systems — </a:t>
            </a:r>
            <a:r>
              <a:rPr lang="en-US" sz="1600" dirty="0" smtClean="0">
                <a:latin typeface="Helvetica LT Std" pitchFamily="34" charset="0"/>
              </a:rPr>
              <a:t>Behavior Driven Development</a:t>
            </a:r>
            <a:endParaRPr lang="en-US" sz="1600" dirty="0" smtClean="0">
              <a:latin typeface="Helvetica LT Std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dirty="0">
                <a:latin typeface="Helvetica LT Std" pitchFamily="34" charset="0"/>
              </a:rPr>
              <a:t>By </a:t>
            </a:r>
            <a:r>
              <a:rPr lang="en-US" sz="1600" dirty="0" err="1">
                <a:latin typeface="Helvetica LT Std" pitchFamily="34" charset="0"/>
              </a:rPr>
              <a:t>Tamas</a:t>
            </a:r>
            <a:r>
              <a:rPr lang="en-US" sz="1600" dirty="0">
                <a:latin typeface="Helvetica LT Std" pitchFamily="34" charset="0"/>
              </a:rPr>
              <a:t> Santa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i="1" dirty="0">
                <a:latin typeface="Helvetica LT Std" pitchFamily="34" charset="0"/>
              </a:rPr>
              <a:t>Software Engineer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094413"/>
            <a:ext cx="4929188" cy="65722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dirty="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l-PL" sz="1000" b="1" dirty="0" smtClean="0">
                <a:latin typeface="Helvetica LT Std" pitchFamily="34" charset="0"/>
              </a:rPr>
              <a:t>p:</a:t>
            </a:r>
            <a:r>
              <a:rPr lang="pl-PL" sz="1000" dirty="0" smtClean="0">
                <a:latin typeface="Helvetica LT Std" pitchFamily="34" charset="0"/>
              </a:rPr>
              <a:t> +1 267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759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9000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f:</a:t>
            </a:r>
            <a:r>
              <a:rPr lang="pl-PL" sz="1000" dirty="0" smtClean="0">
                <a:latin typeface="Helvetica LT Std" pitchFamily="34" charset="0"/>
              </a:rPr>
              <a:t> +1</a:t>
            </a:r>
            <a:r>
              <a:rPr lang="en-US" sz="1000" dirty="0" smtClean="0">
                <a:latin typeface="Helvetica LT Std" pitchFamily="34" charset="0"/>
              </a:rPr>
              <a:t> +1 267 759 8989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pl-PL" sz="1000" b="1" dirty="0" smtClean="0">
                <a:latin typeface="Helvetica LT Std" pitchFamily="34" charset="0"/>
              </a:rPr>
              <a:t>e:</a:t>
            </a:r>
            <a:r>
              <a:rPr lang="pl-PL" sz="1000" dirty="0" smtClean="0">
                <a:latin typeface="Helvetica LT Std" pitchFamily="34" charset="0"/>
              </a:rPr>
              <a:t> info@epam.com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</a:rPr>
              <a:t>| </a:t>
            </a:r>
            <a:r>
              <a:rPr lang="en-US" sz="1000" dirty="0" smtClean="0">
                <a:latin typeface="Helvetica LT Std" pitchFamily="34" charset="0"/>
              </a:rPr>
              <a:t> </a:t>
            </a:r>
            <a:r>
              <a:rPr lang="pl-PL" sz="1000" b="1" dirty="0" smtClean="0">
                <a:latin typeface="Helvetica LT Std" pitchFamily="34" charset="0"/>
              </a:rPr>
              <a:t>w:</a:t>
            </a:r>
            <a:r>
              <a:rPr lang="pl-PL" sz="1000" dirty="0" smtClean="0">
                <a:latin typeface="Helvetica LT Std" pitchFamily="34" charset="0"/>
              </a:rPr>
              <a:t> </a:t>
            </a:r>
            <a:r>
              <a:rPr lang="pl-PL" sz="1000" dirty="0" smtClean="0">
                <a:latin typeface="Helvetica LT Std" pitchFamily="34" charset="0"/>
                <a:hlinkClick r:id="rId2"/>
              </a:rPr>
              <a:t>www.epam.com</a:t>
            </a:r>
            <a:endParaRPr lang="en-US" sz="10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0" dirty="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development</a:t>
            </a:r>
            <a:endParaRPr lang="en-US" dirty="0"/>
          </a:p>
        </p:txBody>
      </p:sp>
      <p:pic>
        <p:nvPicPr>
          <p:cNvPr id="9" name="Picture 2" descr="C:\Users\Andras_Fuge\Desktop\requirements_accavd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55" y="685800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8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In software engineering, </a:t>
            </a:r>
            <a:r>
              <a:rPr lang="en-US" sz="2600" b="1" dirty="0">
                <a:latin typeface="+mj-lt"/>
              </a:rPr>
              <a:t>behavior-driven development (abbreviated BDD) </a:t>
            </a:r>
            <a:r>
              <a:rPr lang="en-US" sz="2600" dirty="0">
                <a:latin typeface="+mj-lt"/>
              </a:rPr>
              <a:t>is a software development process based on </a:t>
            </a:r>
            <a:r>
              <a:rPr lang="en-US" sz="2600" b="1" dirty="0">
                <a:latin typeface="+mj-lt"/>
              </a:rPr>
              <a:t>test-driven development (TDD</a:t>
            </a:r>
            <a:r>
              <a:rPr lang="en-US" sz="2600" b="1" dirty="0" smtClean="0">
                <a:latin typeface="+mj-lt"/>
              </a:rPr>
              <a:t>).</a:t>
            </a:r>
            <a:r>
              <a:rPr lang="en-US" sz="2600" dirty="0">
                <a:latin typeface="+mj-lt"/>
              </a:rPr>
              <a:t> </a:t>
            </a:r>
            <a:r>
              <a:rPr lang="en-US" sz="2600" dirty="0">
                <a:latin typeface="+mj-lt"/>
              </a:rPr>
              <a:t>Behavior-driven development combines the general techniques and principles of TDD with ideas from </a:t>
            </a:r>
            <a:r>
              <a:rPr lang="en-US" sz="2600" b="1" dirty="0">
                <a:latin typeface="+mj-lt"/>
              </a:rPr>
              <a:t>domain-driven design and object-oriented analysis </a:t>
            </a:r>
            <a:r>
              <a:rPr lang="en-US" sz="2600" dirty="0">
                <a:latin typeface="+mj-lt"/>
              </a:rPr>
              <a:t>and design to provide software development and management teams with shared tools and a shared process to collaborate on software development.</a:t>
            </a: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74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What is </a:t>
            </a:r>
            <a:r>
              <a:rPr lang="en-US" sz="3000" b="1" dirty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BDD</a:t>
            </a:r>
            <a:r>
              <a:rPr lang="en-US" sz="3000" b="1" dirty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Behavior Driven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Agile software development technique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common language between developers, QA and BA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What advantages has it got?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Facilitates communication between team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Uses very specific (and small</a:t>
            </a:r>
            <a:r>
              <a:rPr lang="en-US" dirty="0" smtClean="0"/>
              <a:t>) common </a:t>
            </a:r>
            <a:r>
              <a:rPr lang="en-US" dirty="0" smtClean="0"/>
              <a:t>vocabulary to minimize miscommunication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Focuses on the behavioral aspects rather than testing and </a:t>
            </a:r>
            <a:r>
              <a:rPr lang="en-US" dirty="0" smtClean="0"/>
              <a:t>implementation:</a:t>
            </a:r>
          </a:p>
          <a:p>
            <a:pPr lvl="2"/>
            <a:r>
              <a:rPr lang="hu-HU" b="1" dirty="0" smtClean="0"/>
              <a:t>Unit </a:t>
            </a:r>
            <a:r>
              <a:rPr lang="hu-HU" b="1" dirty="0"/>
              <a:t>test</a:t>
            </a:r>
            <a:r>
              <a:rPr lang="hu-HU" dirty="0"/>
              <a:t>: „Build the thing right</a:t>
            </a:r>
            <a:r>
              <a:rPr lang="hu-HU" dirty="0" smtClean="0"/>
              <a:t>.”</a:t>
            </a:r>
            <a:endParaRPr lang="en-US" dirty="0" smtClean="0"/>
          </a:p>
          <a:p>
            <a:pPr lvl="2"/>
            <a:r>
              <a:rPr lang="hu-HU" b="1" dirty="0" smtClean="0"/>
              <a:t>Acceptance </a:t>
            </a:r>
            <a:r>
              <a:rPr lang="hu-HU" b="1" dirty="0"/>
              <a:t>test</a:t>
            </a:r>
            <a:r>
              <a:rPr lang="hu-HU" dirty="0"/>
              <a:t>: „Build the right thing</a:t>
            </a:r>
            <a:r>
              <a:rPr lang="hu-HU" dirty="0" smtClean="0"/>
              <a:t>.”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be easily maintained</a:t>
            </a:r>
          </a:p>
        </p:txBody>
      </p:sp>
    </p:spTree>
    <p:extLst>
      <p:ext uri="{BB962C8B-B14F-4D97-AF65-F5344CB8AC3E}">
        <p14:creationId xmlns:p14="http://schemas.microsoft.com/office/powerpoint/2010/main" val="14309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/>
              <a:t>Driven Development practices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5760" y="914400"/>
            <a:ext cx="841248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/>
              <a:t>Establishing the </a:t>
            </a:r>
            <a:r>
              <a:rPr lang="en-US" sz="2600" b="1" dirty="0"/>
              <a:t>goals of different stakeholders </a:t>
            </a:r>
            <a:r>
              <a:rPr lang="en-US" sz="2600" dirty="0"/>
              <a:t>required for a vision to be </a:t>
            </a:r>
            <a:r>
              <a:rPr lang="en-US" sz="2600" dirty="0" smtClean="0"/>
              <a:t>implemented</a:t>
            </a:r>
            <a:endParaRPr lang="en-US" sz="2600" dirty="0"/>
          </a:p>
          <a:p>
            <a:r>
              <a:rPr lang="en-US" sz="2600" b="1" dirty="0"/>
              <a:t>Drawing out features </a:t>
            </a:r>
            <a:r>
              <a:rPr lang="en-US" sz="2600" dirty="0"/>
              <a:t>which will achieve those goals using feature </a:t>
            </a:r>
            <a:r>
              <a:rPr lang="en-US" sz="2600" dirty="0" smtClean="0"/>
              <a:t>injection</a:t>
            </a:r>
            <a:endParaRPr lang="en-US" sz="2600" dirty="0"/>
          </a:p>
          <a:p>
            <a:r>
              <a:rPr lang="en-US" sz="2600" b="1" dirty="0"/>
              <a:t>Involving stakeholders </a:t>
            </a:r>
            <a:r>
              <a:rPr lang="en-US" sz="2600" dirty="0"/>
              <a:t>in the implementation process(acceptance criteria, features</a:t>
            </a:r>
            <a:r>
              <a:rPr lang="en-US" sz="2600" dirty="0" smtClean="0"/>
              <a:t>)</a:t>
            </a:r>
            <a:endParaRPr lang="en-US" sz="2600" dirty="0"/>
          </a:p>
          <a:p>
            <a:r>
              <a:rPr lang="en-US" sz="2600" dirty="0"/>
              <a:t>Using </a:t>
            </a:r>
            <a:r>
              <a:rPr lang="en-US" sz="2600" b="1" dirty="0"/>
              <a:t>examples</a:t>
            </a:r>
            <a:r>
              <a:rPr lang="en-US" sz="2600" dirty="0"/>
              <a:t> to describe the </a:t>
            </a:r>
            <a:r>
              <a:rPr lang="en-US" sz="2600" dirty="0" err="1"/>
              <a:t>behaviour</a:t>
            </a:r>
            <a:r>
              <a:rPr lang="en-US" sz="2600" dirty="0"/>
              <a:t> of the application, or of units of </a:t>
            </a:r>
            <a:r>
              <a:rPr lang="en-US" sz="2600" dirty="0" smtClean="0"/>
              <a:t>code</a:t>
            </a:r>
            <a:endParaRPr lang="en-US" sz="2600" dirty="0"/>
          </a:p>
          <a:p>
            <a:r>
              <a:rPr lang="en-US" sz="2600" dirty="0"/>
              <a:t>Automating those examples to provide </a:t>
            </a:r>
            <a:r>
              <a:rPr lang="en-US" sz="2600" b="1" dirty="0"/>
              <a:t>quick feedback </a:t>
            </a:r>
            <a:r>
              <a:rPr lang="en-US" sz="2600" dirty="0"/>
              <a:t>and regression testing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44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  <a:endParaRPr lang="en-US" dirty="0"/>
          </a:p>
        </p:txBody>
      </p:sp>
      <p:pic>
        <p:nvPicPr>
          <p:cNvPr id="4" name="Picture 2" descr="http://www.deliveron.com/blog/image.axd?picture=image_60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5431445" cy="280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952" y="761999"/>
            <a:ext cx="7772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600" b="1" dirty="0">
                <a:latin typeface="+mn-lt"/>
              </a:rPr>
              <a:t>Given-When-Then</a:t>
            </a:r>
            <a:r>
              <a:rPr lang="en-GB" altLang="en-US" sz="2600" dirty="0">
                <a:latin typeface="+mn-lt"/>
              </a:rPr>
              <a:t> format is popular because</a:t>
            </a:r>
            <a:r>
              <a:rPr lang="en-GB" altLang="en-US" sz="2600" dirty="0" smtClean="0">
                <a:latin typeface="+mn-lt"/>
              </a:rPr>
              <a:t>:</a:t>
            </a:r>
            <a:endParaRPr lang="en-GB" altLang="en-US" sz="2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600" dirty="0">
                <a:latin typeface="+mn-lt"/>
              </a:rPr>
              <a:t>it enables us to express our requirements in plain English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600" dirty="0">
                <a:latin typeface="+mn-lt"/>
              </a:rPr>
              <a:t>it forces us to express each scenario clearly in terms of interactions with the system</a:t>
            </a:r>
            <a:r>
              <a:rPr lang="en-GB" altLang="en-US" dirty="0">
                <a:solidFill>
                  <a:srgbClr val="002C78"/>
                </a:solidFill>
              </a:rPr>
              <a:t/>
            </a:r>
            <a:br>
              <a:rPr lang="en-GB" altLang="en-US" dirty="0">
                <a:solidFill>
                  <a:srgbClr val="002C78"/>
                </a:solidFill>
              </a:rPr>
            </a:br>
            <a:endParaRPr lang="en-GB" altLang="en-US" dirty="0">
              <a:solidFill>
                <a:srgbClr val="002C78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cutting the fancy </a:t>
            </a:r>
            <a:r>
              <a:rPr lang="en-US" dirty="0" err="1" smtClean="0"/>
              <a:t>bullsh</a:t>
            </a:r>
            <a:r>
              <a:rPr lang="en-US" dirty="0" smtClean="0"/>
              <a:t>*t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3447" y="775446"/>
            <a:ext cx="830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Inadequate acceptance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Business doesn’t care about reusability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Dozens of differently worded yet the same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Implementation might require additional and/or reworded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Business split the </a:t>
            </a:r>
            <a:r>
              <a:rPr lang="en-US" sz="2600" dirty="0" err="1">
                <a:latin typeface="+mn-lt"/>
              </a:rPr>
              <a:t>mergeable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Business merge the separate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good BDD looks like?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1" y="793375"/>
            <a:ext cx="91059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naming is detailed and precise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steps are thorough and describing clearly (Where? What? How?)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steps are parameterized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The Givens are merged into one step, if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Doesn’t want to test too many different outcomes in one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Doesn’t chain When-</a:t>
            </a:r>
            <a:r>
              <a:rPr lang="en-US" sz="2600" dirty="0" err="1">
                <a:latin typeface="+mn-lt"/>
              </a:rPr>
              <a:t>Thens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Uses examples instead of scenario duplication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Uses the right amount of examples</a:t>
            </a:r>
          </a:p>
        </p:txBody>
      </p:sp>
    </p:spTree>
    <p:extLst>
      <p:ext uri="{BB962C8B-B14F-4D97-AF65-F5344CB8AC3E}">
        <p14:creationId xmlns:p14="http://schemas.microsoft.com/office/powerpoint/2010/main" val="40974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BDD implementation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1" y="793375"/>
            <a:ext cx="91059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Revise business BDD’s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Keep control on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Write reusable Givens and </a:t>
            </a:r>
            <a:r>
              <a:rPr lang="en-US" sz="2600" dirty="0" err="1">
                <a:latin typeface="+mn-lt"/>
              </a:rPr>
              <a:t>Whens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 </a:t>
            </a:r>
            <a:r>
              <a:rPr lang="en-US" sz="2600" dirty="0" err="1">
                <a:latin typeface="+mn-lt"/>
              </a:rPr>
              <a:t>enums</a:t>
            </a:r>
            <a:r>
              <a:rPr lang="en-US" sz="2600" dirty="0">
                <a:latin typeface="+mn-lt"/>
              </a:rPr>
              <a:t> instead of string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 custom classes instead of Table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Create methods for atomic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Build Givens and </a:t>
            </a:r>
            <a:r>
              <a:rPr lang="en-US" sz="2600" dirty="0" err="1">
                <a:latin typeface="+mn-lt"/>
              </a:rPr>
              <a:t>Whens</a:t>
            </a:r>
            <a:r>
              <a:rPr lang="en-US" sz="2600" dirty="0">
                <a:latin typeface="+mn-lt"/>
              </a:rPr>
              <a:t> from atomic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Do not use Assert in Givens and </a:t>
            </a:r>
            <a:r>
              <a:rPr lang="en-US" sz="2600" dirty="0" err="1">
                <a:latin typeface="+mn-lt"/>
              </a:rPr>
              <a:t>Whens</a:t>
            </a:r>
            <a:endParaRPr lang="en-US" sz="26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Use </a:t>
            </a:r>
            <a:r>
              <a:rPr lang="en-US" sz="2600" dirty="0" err="1">
                <a:latin typeface="+mn-lt"/>
              </a:rPr>
              <a:t>ScenarioContext</a:t>
            </a:r>
            <a:r>
              <a:rPr lang="en-US" sz="2600" dirty="0">
                <a:latin typeface="+mn-lt"/>
              </a:rPr>
              <a:t> to pass data between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+mn-lt"/>
              </a:rPr>
              <a:t>Write proper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1615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3EB75D5-C806-4261-A678-C908D537A081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17301</TotalTime>
  <Words>471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Helvetica LT Std</vt:lpstr>
      <vt:lpstr>HelveticaLTStd-Roman</vt:lpstr>
      <vt:lpstr>Wingdings</vt:lpstr>
      <vt:lpstr>Presentation_Template_Aug_2008_blue_line_automated</vt:lpstr>
      <vt:lpstr>Behavior Driven Development</vt:lpstr>
      <vt:lpstr>Real life development</vt:lpstr>
      <vt:lpstr>Definition</vt:lpstr>
      <vt:lpstr>Basics</vt:lpstr>
      <vt:lpstr>Behaviour Driven Development practices</vt:lpstr>
      <vt:lpstr>Gherkin</vt:lpstr>
      <vt:lpstr>After cutting the fancy bullsh*t </vt:lpstr>
      <vt:lpstr>How a good BDD looks like?  </vt:lpstr>
      <vt:lpstr>Principles of BDD implementation   </vt:lpstr>
      <vt:lpstr>Practical example</vt:lpstr>
      <vt:lpstr>Practical example</vt:lpstr>
      <vt:lpstr>Specflow   </vt:lpstr>
      <vt:lpstr>Demo</vt:lpstr>
      <vt:lpstr>Questions?</vt:lpstr>
      <vt:lpstr>Thanks for Your attention!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Sánta Tamás</cp:lastModifiedBy>
  <cp:revision>898</cp:revision>
  <dcterms:created xsi:type="dcterms:W3CDTF">2008-09-08T12:48:20Z</dcterms:created>
  <dcterms:modified xsi:type="dcterms:W3CDTF">2014-10-13T22:16:36Z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