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09" r:id="rId5"/>
    <p:sldId id="389" r:id="rId6"/>
    <p:sldId id="353" r:id="rId7"/>
    <p:sldId id="390" r:id="rId8"/>
    <p:sldId id="398" r:id="rId9"/>
    <p:sldId id="391" r:id="rId10"/>
    <p:sldId id="400" r:id="rId11"/>
    <p:sldId id="392" r:id="rId12"/>
    <p:sldId id="403" r:id="rId13"/>
    <p:sldId id="394" r:id="rId14"/>
    <p:sldId id="395" r:id="rId15"/>
    <p:sldId id="396" r:id="rId16"/>
    <p:sldId id="397" r:id="rId17"/>
    <p:sldId id="401" r:id="rId18"/>
    <p:sldId id="387" r:id="rId19"/>
    <p:sldId id="350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5949" autoAdjust="0"/>
  </p:normalViewPr>
  <p:slideViewPr>
    <p:cSldViewPr>
      <p:cViewPr varScale="1">
        <p:scale>
          <a:sx n="88" d="100"/>
          <a:sy n="88" d="100"/>
        </p:scale>
        <p:origin x="1230" y="90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82444-DAFA-42C1-8E7F-FC093C351D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4C216-9D8F-4AE6-832D-EE6F0A83F1C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Version Control System</a:t>
          </a:r>
          <a:endParaRPr lang="en-US" dirty="0"/>
        </a:p>
      </dgm:t>
    </dgm:pt>
    <dgm:pt modelId="{30C2C6CD-BDDF-42D5-9671-C732745D76E4}" type="parTrans" cxnId="{BD7DFC3E-F8E0-4507-B5FB-43F19F860292}">
      <dgm:prSet/>
      <dgm:spPr/>
      <dgm:t>
        <a:bodyPr/>
        <a:lstStyle/>
        <a:p>
          <a:endParaRPr lang="en-US"/>
        </a:p>
      </dgm:t>
    </dgm:pt>
    <dgm:pt modelId="{E32A4634-B836-4416-9797-2C591AEEF72B}" type="sibTrans" cxnId="{BD7DFC3E-F8E0-4507-B5FB-43F19F860292}">
      <dgm:prSet/>
      <dgm:spPr/>
      <dgm:t>
        <a:bodyPr/>
        <a:lstStyle/>
        <a:p>
          <a:endParaRPr lang="en-US"/>
        </a:p>
      </dgm:t>
    </dgm:pt>
    <dgm:pt modelId="{523542C3-5160-488C-83D9-B14C3CC7652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Build System</a:t>
          </a:r>
          <a:endParaRPr lang="en-US" dirty="0"/>
        </a:p>
      </dgm:t>
    </dgm:pt>
    <dgm:pt modelId="{6D625A46-01AE-4531-A409-F0AEBD0CC4A8}" type="parTrans" cxnId="{550AF302-B13B-4C59-BAA3-0B66B8343DA1}">
      <dgm:prSet/>
      <dgm:spPr/>
      <dgm:t>
        <a:bodyPr/>
        <a:lstStyle/>
        <a:p>
          <a:endParaRPr lang="en-US"/>
        </a:p>
      </dgm:t>
    </dgm:pt>
    <dgm:pt modelId="{F712374B-1BD7-4E15-91BA-A61FF85158DD}" type="sibTrans" cxnId="{550AF302-B13B-4C59-BAA3-0B66B8343DA1}">
      <dgm:prSet/>
      <dgm:spPr/>
      <dgm:t>
        <a:bodyPr/>
        <a:lstStyle/>
        <a:p>
          <a:endParaRPr lang="en-US"/>
        </a:p>
      </dgm:t>
    </dgm:pt>
    <dgm:pt modelId="{05464E75-A335-4A0E-A22B-E170873B20A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Automated Deployment</a:t>
          </a:r>
          <a:endParaRPr lang="en-US" dirty="0"/>
        </a:p>
      </dgm:t>
    </dgm:pt>
    <dgm:pt modelId="{D555C3A8-ABDC-4C96-A3F6-70558DF76155}" type="parTrans" cxnId="{02DD8E6C-EEB6-4139-BD4C-CA9A48EDBE78}">
      <dgm:prSet/>
      <dgm:spPr/>
      <dgm:t>
        <a:bodyPr/>
        <a:lstStyle/>
        <a:p>
          <a:endParaRPr lang="en-US"/>
        </a:p>
      </dgm:t>
    </dgm:pt>
    <dgm:pt modelId="{FE2D0DE3-595A-4E6B-9583-BF049B5919F4}" type="sibTrans" cxnId="{02DD8E6C-EEB6-4139-BD4C-CA9A48EDBE78}">
      <dgm:prSet/>
      <dgm:spPr/>
      <dgm:t>
        <a:bodyPr/>
        <a:lstStyle/>
        <a:p>
          <a:endParaRPr lang="en-US"/>
        </a:p>
      </dgm:t>
    </dgm:pt>
    <dgm:pt modelId="{92F10553-487F-4453-AE07-5BE6937194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Hosting and Status check</a:t>
          </a:r>
          <a:endParaRPr lang="en-US" dirty="0"/>
        </a:p>
      </dgm:t>
    </dgm:pt>
    <dgm:pt modelId="{1011295C-BB71-4E22-BDA9-E890E100B712}" type="parTrans" cxnId="{B29CA6D6-75DE-4533-822F-EFDF078479EC}">
      <dgm:prSet/>
      <dgm:spPr/>
      <dgm:t>
        <a:bodyPr/>
        <a:lstStyle/>
        <a:p>
          <a:endParaRPr lang="en-US"/>
        </a:p>
      </dgm:t>
    </dgm:pt>
    <dgm:pt modelId="{82C37379-30DC-4ECE-9E90-376365AF100D}" type="sibTrans" cxnId="{B29CA6D6-75DE-4533-822F-EFDF078479EC}">
      <dgm:prSet/>
      <dgm:spPr/>
      <dgm:t>
        <a:bodyPr/>
        <a:lstStyle/>
        <a:p>
          <a:endParaRPr lang="en-US"/>
        </a:p>
      </dgm:t>
    </dgm:pt>
    <dgm:pt modelId="{6920B684-BC1D-49DB-B06E-EFEBBA732DBB}" type="pres">
      <dgm:prSet presAssocID="{EC382444-DAFA-42C1-8E7F-FC093C351D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BA9D4-3C15-43F9-83F9-8E02EF1ACDB2}" type="pres">
      <dgm:prSet presAssocID="{EC382444-DAFA-42C1-8E7F-FC093C351DF3}" presName="dummyMaxCanvas" presStyleCnt="0">
        <dgm:presLayoutVars/>
      </dgm:prSet>
      <dgm:spPr/>
    </dgm:pt>
    <dgm:pt modelId="{504BBB64-891B-4EE9-BFA3-FC8988116EA6}" type="pres">
      <dgm:prSet presAssocID="{EC382444-DAFA-42C1-8E7F-FC093C351DF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D3B4-E0CE-42DA-A7A4-3A930E43900C}" type="pres">
      <dgm:prSet presAssocID="{EC382444-DAFA-42C1-8E7F-FC093C351DF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AFEA-626C-4846-B661-B76AC3504B99}" type="pres">
      <dgm:prSet presAssocID="{EC382444-DAFA-42C1-8E7F-FC093C351DF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9B242-3887-4829-AE58-285F771844A2}" type="pres">
      <dgm:prSet presAssocID="{EC382444-DAFA-42C1-8E7F-FC093C351DF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7880-44CF-4676-A8CB-3C95F40D5FC7}" type="pres">
      <dgm:prSet presAssocID="{EC382444-DAFA-42C1-8E7F-FC093C351DF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75C16-4441-4525-A95B-6F29C6337AA8}" type="pres">
      <dgm:prSet presAssocID="{EC382444-DAFA-42C1-8E7F-FC093C351DF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AAB0A-154D-4EAD-A84E-256CE4BF38C2}" type="pres">
      <dgm:prSet presAssocID="{EC382444-DAFA-42C1-8E7F-FC093C351DF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0884A-BB4E-4834-A5AC-5818BA227B11}" type="pres">
      <dgm:prSet presAssocID="{EC382444-DAFA-42C1-8E7F-FC093C351DF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5F588-71B3-4392-9390-5A4275C3B574}" type="pres">
      <dgm:prSet presAssocID="{EC382444-DAFA-42C1-8E7F-FC093C351DF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BB203-FB35-4F39-994A-3EF47FA43C7D}" type="pres">
      <dgm:prSet presAssocID="{EC382444-DAFA-42C1-8E7F-FC093C351DF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AE4B1-317E-4EC7-A75C-DF2C7017CB81}" type="pres">
      <dgm:prSet presAssocID="{EC382444-DAFA-42C1-8E7F-FC093C351DF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09D14-37B6-4B91-82B1-1237FE60D067}" type="presOf" srcId="{F712374B-1BD7-4E15-91BA-A61FF85158DD}" destId="{9E475C16-4441-4525-A95B-6F29C6337AA8}" srcOrd="0" destOrd="0" presId="urn:microsoft.com/office/officeart/2005/8/layout/vProcess5"/>
    <dgm:cxn modelId="{400FFFB6-19E8-4C5C-8592-0A766AD54C70}" type="presOf" srcId="{92F10553-487F-4453-AE07-5BE6937194DC}" destId="{9B79B242-3887-4829-AE58-285F771844A2}" srcOrd="0" destOrd="0" presId="urn:microsoft.com/office/officeart/2005/8/layout/vProcess5"/>
    <dgm:cxn modelId="{40EBCCC4-6199-446D-8243-870710BB4387}" type="presOf" srcId="{523542C3-5160-488C-83D9-B14C3CC7652B}" destId="{2D65F588-71B3-4392-9390-5A4275C3B574}" srcOrd="1" destOrd="0" presId="urn:microsoft.com/office/officeart/2005/8/layout/vProcess5"/>
    <dgm:cxn modelId="{B29CA6D6-75DE-4533-822F-EFDF078479EC}" srcId="{EC382444-DAFA-42C1-8E7F-FC093C351DF3}" destId="{92F10553-487F-4453-AE07-5BE6937194DC}" srcOrd="3" destOrd="0" parTransId="{1011295C-BB71-4E22-BDA9-E890E100B712}" sibTransId="{82C37379-30DC-4ECE-9E90-376365AF100D}"/>
    <dgm:cxn modelId="{021DC48A-A88C-4978-808A-C14B81677B95}" type="presOf" srcId="{FE2D0DE3-595A-4E6B-9583-BF049B5919F4}" destId="{461AAB0A-154D-4EAD-A84E-256CE4BF38C2}" srcOrd="0" destOrd="0" presId="urn:microsoft.com/office/officeart/2005/8/layout/vProcess5"/>
    <dgm:cxn modelId="{A3390BCE-4BF3-422C-B4F6-F47F0A96E54D}" type="presOf" srcId="{05464E75-A335-4A0E-A22B-E170873B20AB}" destId="{BBFBAFEA-626C-4846-B661-B76AC3504B99}" srcOrd="0" destOrd="0" presId="urn:microsoft.com/office/officeart/2005/8/layout/vProcess5"/>
    <dgm:cxn modelId="{B9497918-6C7F-401A-931A-0AAA43CA493A}" type="presOf" srcId="{2C84C216-9D8F-4AE6-832D-EE6F0A83F1C1}" destId="{0670884A-BB4E-4834-A5AC-5818BA227B11}" srcOrd="1" destOrd="0" presId="urn:microsoft.com/office/officeart/2005/8/layout/vProcess5"/>
    <dgm:cxn modelId="{C76F8415-578F-41D0-AF48-62FE3DC5B9A3}" type="presOf" srcId="{E32A4634-B836-4416-9797-2C591AEEF72B}" destId="{B36C7880-44CF-4676-A8CB-3C95F40D5FC7}" srcOrd="0" destOrd="0" presId="urn:microsoft.com/office/officeart/2005/8/layout/vProcess5"/>
    <dgm:cxn modelId="{6703980F-E0F2-49FE-B523-67AB0411C73C}" type="presOf" srcId="{523542C3-5160-488C-83D9-B14C3CC7652B}" destId="{8BEBD3B4-E0CE-42DA-A7A4-3A930E43900C}" srcOrd="0" destOrd="0" presId="urn:microsoft.com/office/officeart/2005/8/layout/vProcess5"/>
    <dgm:cxn modelId="{1AB81E0C-2AF7-4B43-B691-435F4FA7C1AB}" type="presOf" srcId="{05464E75-A335-4A0E-A22B-E170873B20AB}" destId="{B31BB203-FB35-4F39-994A-3EF47FA43C7D}" srcOrd="1" destOrd="0" presId="urn:microsoft.com/office/officeart/2005/8/layout/vProcess5"/>
    <dgm:cxn modelId="{CF8EC982-9FEF-448B-B88D-00A604432683}" type="presOf" srcId="{2C84C216-9D8F-4AE6-832D-EE6F0A83F1C1}" destId="{504BBB64-891B-4EE9-BFA3-FC8988116EA6}" srcOrd="0" destOrd="0" presId="urn:microsoft.com/office/officeart/2005/8/layout/vProcess5"/>
    <dgm:cxn modelId="{02DD8E6C-EEB6-4139-BD4C-CA9A48EDBE78}" srcId="{EC382444-DAFA-42C1-8E7F-FC093C351DF3}" destId="{05464E75-A335-4A0E-A22B-E170873B20AB}" srcOrd="2" destOrd="0" parTransId="{D555C3A8-ABDC-4C96-A3F6-70558DF76155}" sibTransId="{FE2D0DE3-595A-4E6B-9583-BF049B5919F4}"/>
    <dgm:cxn modelId="{BD7DFC3E-F8E0-4507-B5FB-43F19F860292}" srcId="{EC382444-DAFA-42C1-8E7F-FC093C351DF3}" destId="{2C84C216-9D8F-4AE6-832D-EE6F0A83F1C1}" srcOrd="0" destOrd="0" parTransId="{30C2C6CD-BDDF-42D5-9671-C732745D76E4}" sibTransId="{E32A4634-B836-4416-9797-2C591AEEF72B}"/>
    <dgm:cxn modelId="{550AF302-B13B-4C59-BAA3-0B66B8343DA1}" srcId="{EC382444-DAFA-42C1-8E7F-FC093C351DF3}" destId="{523542C3-5160-488C-83D9-B14C3CC7652B}" srcOrd="1" destOrd="0" parTransId="{6D625A46-01AE-4531-A409-F0AEBD0CC4A8}" sibTransId="{F712374B-1BD7-4E15-91BA-A61FF85158DD}"/>
    <dgm:cxn modelId="{25FBE22A-4873-4F38-BE63-2152079E85DF}" type="presOf" srcId="{92F10553-487F-4453-AE07-5BE6937194DC}" destId="{A9CAE4B1-317E-4EC7-A75C-DF2C7017CB81}" srcOrd="1" destOrd="0" presId="urn:microsoft.com/office/officeart/2005/8/layout/vProcess5"/>
    <dgm:cxn modelId="{B6D816B6-B935-47B2-9C68-EC62CF7AB65D}" type="presOf" srcId="{EC382444-DAFA-42C1-8E7F-FC093C351DF3}" destId="{6920B684-BC1D-49DB-B06E-EFEBBA732DBB}" srcOrd="0" destOrd="0" presId="urn:microsoft.com/office/officeart/2005/8/layout/vProcess5"/>
    <dgm:cxn modelId="{1ED71413-B0FE-4D6D-AC28-1B778EB1B843}" type="presParOf" srcId="{6920B684-BC1D-49DB-B06E-EFEBBA732DBB}" destId="{D10BA9D4-3C15-43F9-83F9-8E02EF1ACDB2}" srcOrd="0" destOrd="0" presId="urn:microsoft.com/office/officeart/2005/8/layout/vProcess5"/>
    <dgm:cxn modelId="{170C50AF-FEC4-4ED6-AE84-23E11DC49A46}" type="presParOf" srcId="{6920B684-BC1D-49DB-B06E-EFEBBA732DBB}" destId="{504BBB64-891B-4EE9-BFA3-FC8988116EA6}" srcOrd="1" destOrd="0" presId="urn:microsoft.com/office/officeart/2005/8/layout/vProcess5"/>
    <dgm:cxn modelId="{38979DE4-3C7D-4CC1-8CD9-AA63051E5567}" type="presParOf" srcId="{6920B684-BC1D-49DB-B06E-EFEBBA732DBB}" destId="{8BEBD3B4-E0CE-42DA-A7A4-3A930E43900C}" srcOrd="2" destOrd="0" presId="urn:microsoft.com/office/officeart/2005/8/layout/vProcess5"/>
    <dgm:cxn modelId="{F3D943C4-796C-4CA7-ACE5-C27504553A6C}" type="presParOf" srcId="{6920B684-BC1D-49DB-B06E-EFEBBA732DBB}" destId="{BBFBAFEA-626C-4846-B661-B76AC3504B99}" srcOrd="3" destOrd="0" presId="urn:microsoft.com/office/officeart/2005/8/layout/vProcess5"/>
    <dgm:cxn modelId="{668CD994-66A3-4392-8CD2-6266DB0231DF}" type="presParOf" srcId="{6920B684-BC1D-49DB-B06E-EFEBBA732DBB}" destId="{9B79B242-3887-4829-AE58-285F771844A2}" srcOrd="4" destOrd="0" presId="urn:microsoft.com/office/officeart/2005/8/layout/vProcess5"/>
    <dgm:cxn modelId="{07071945-E266-46A4-81E1-69F3268536D8}" type="presParOf" srcId="{6920B684-BC1D-49DB-B06E-EFEBBA732DBB}" destId="{B36C7880-44CF-4676-A8CB-3C95F40D5FC7}" srcOrd="5" destOrd="0" presId="urn:microsoft.com/office/officeart/2005/8/layout/vProcess5"/>
    <dgm:cxn modelId="{B9AB0A39-E695-4BD3-AE7B-A9A1EDCD836A}" type="presParOf" srcId="{6920B684-BC1D-49DB-B06E-EFEBBA732DBB}" destId="{9E475C16-4441-4525-A95B-6F29C6337AA8}" srcOrd="6" destOrd="0" presId="urn:microsoft.com/office/officeart/2005/8/layout/vProcess5"/>
    <dgm:cxn modelId="{63889C72-48EB-4529-BF2D-C2787C99627B}" type="presParOf" srcId="{6920B684-BC1D-49DB-B06E-EFEBBA732DBB}" destId="{461AAB0A-154D-4EAD-A84E-256CE4BF38C2}" srcOrd="7" destOrd="0" presId="urn:microsoft.com/office/officeart/2005/8/layout/vProcess5"/>
    <dgm:cxn modelId="{558254B6-79A5-4EB6-8BEF-6D5F44C1BC1B}" type="presParOf" srcId="{6920B684-BC1D-49DB-B06E-EFEBBA732DBB}" destId="{0670884A-BB4E-4834-A5AC-5818BA227B11}" srcOrd="8" destOrd="0" presId="urn:microsoft.com/office/officeart/2005/8/layout/vProcess5"/>
    <dgm:cxn modelId="{65A65430-953A-4FB9-A0A3-F746F96328DA}" type="presParOf" srcId="{6920B684-BC1D-49DB-B06E-EFEBBA732DBB}" destId="{2D65F588-71B3-4392-9390-5A4275C3B574}" srcOrd="9" destOrd="0" presId="urn:microsoft.com/office/officeart/2005/8/layout/vProcess5"/>
    <dgm:cxn modelId="{14C33F02-2357-412C-82D4-1B82652DE4B6}" type="presParOf" srcId="{6920B684-BC1D-49DB-B06E-EFEBBA732DBB}" destId="{B31BB203-FB35-4F39-994A-3EF47FA43C7D}" srcOrd="10" destOrd="0" presId="urn:microsoft.com/office/officeart/2005/8/layout/vProcess5"/>
    <dgm:cxn modelId="{67F43080-5C10-4686-87D4-C435B30D2DA3}" type="presParOf" srcId="{6920B684-BC1D-49DB-B06E-EFEBBA732DBB}" destId="{A9CAE4B1-317E-4EC7-A75C-DF2C7017CB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BB64-891B-4EE9-BFA3-FC8988116EA6}">
      <dsp:nvSpPr>
        <dsp:cNvPr id="0" name=""/>
        <dsp:cNvSpPr/>
      </dsp:nvSpPr>
      <dsp:spPr>
        <a:xfrm>
          <a:off x="0" y="0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Version Control System</a:t>
          </a:r>
          <a:endParaRPr lang="en-US" sz="4000" kern="1200" dirty="0"/>
        </a:p>
      </dsp:txBody>
      <dsp:txXfrm>
        <a:off x="32406" y="32406"/>
        <a:ext cx="5601069" cy="1041612"/>
      </dsp:txXfrm>
    </dsp:sp>
    <dsp:sp modelId="{8BEBD3B4-E0CE-42DA-A7A4-3A930E43900C}">
      <dsp:nvSpPr>
        <dsp:cNvPr id="0" name=""/>
        <dsp:cNvSpPr/>
      </dsp:nvSpPr>
      <dsp:spPr>
        <a:xfrm>
          <a:off x="576910" y="1307592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Build System</a:t>
          </a:r>
          <a:endParaRPr lang="en-US" sz="4000" kern="1200" dirty="0"/>
        </a:p>
      </dsp:txBody>
      <dsp:txXfrm>
        <a:off x="609316" y="1339998"/>
        <a:ext cx="5527582" cy="1041611"/>
      </dsp:txXfrm>
    </dsp:sp>
    <dsp:sp modelId="{BBFBAFEA-626C-4846-B661-B76AC3504B99}">
      <dsp:nvSpPr>
        <dsp:cNvPr id="0" name=""/>
        <dsp:cNvSpPr/>
      </dsp:nvSpPr>
      <dsp:spPr>
        <a:xfrm>
          <a:off x="1145209" y="2615184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Automated Deployment</a:t>
          </a:r>
          <a:endParaRPr lang="en-US" sz="4000" kern="1200" dirty="0"/>
        </a:p>
      </dsp:txBody>
      <dsp:txXfrm>
        <a:off x="1177615" y="2647590"/>
        <a:ext cx="5536192" cy="1041612"/>
      </dsp:txXfrm>
    </dsp:sp>
    <dsp:sp modelId="{9B79B242-3887-4829-AE58-285F771844A2}">
      <dsp:nvSpPr>
        <dsp:cNvPr id="0" name=""/>
        <dsp:cNvSpPr/>
      </dsp:nvSpPr>
      <dsp:spPr>
        <a:xfrm>
          <a:off x="1722119" y="3922775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Hosting and Status check</a:t>
          </a:r>
          <a:endParaRPr lang="en-US" sz="4000" kern="1200" dirty="0"/>
        </a:p>
      </dsp:txBody>
      <dsp:txXfrm>
        <a:off x="1754525" y="3955181"/>
        <a:ext cx="5527582" cy="1041612"/>
      </dsp:txXfrm>
    </dsp:sp>
    <dsp:sp modelId="{B36C7880-44CF-4676-A8CB-3C95F40D5FC7}">
      <dsp:nvSpPr>
        <dsp:cNvPr id="0" name=""/>
        <dsp:cNvSpPr/>
      </dsp:nvSpPr>
      <dsp:spPr>
        <a:xfrm>
          <a:off x="616930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331118" y="847420"/>
        <a:ext cx="395547" cy="541179"/>
      </dsp:txXfrm>
    </dsp:sp>
    <dsp:sp modelId="{9E475C16-4441-4525-A95B-6F29C6337AA8}">
      <dsp:nvSpPr>
        <dsp:cNvPr id="0" name=""/>
        <dsp:cNvSpPr/>
      </dsp:nvSpPr>
      <dsp:spPr>
        <a:xfrm>
          <a:off x="6746214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908028" y="2155012"/>
        <a:ext cx="395547" cy="541179"/>
      </dsp:txXfrm>
    </dsp:sp>
    <dsp:sp modelId="{461AAB0A-154D-4EAD-A84E-256CE4BF38C2}">
      <dsp:nvSpPr>
        <dsp:cNvPr id="0" name=""/>
        <dsp:cNvSpPr/>
      </dsp:nvSpPr>
      <dsp:spPr>
        <a:xfrm>
          <a:off x="7314514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476328" y="3462604"/>
        <a:ext cx="395547" cy="54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perces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beszelgetes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kozvelemenykutatast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szeretnek</a:t>
            </a:r>
            <a:r>
              <a:rPr lang="en-US" baseline="0" dirty="0" smtClean="0"/>
              <a:t>. Ki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szuksegesek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Felmerni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nagyjabol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kozonseg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tapasztalatat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hasznalt</a:t>
            </a:r>
            <a:r>
              <a:rPr lang="en-US" baseline="0" dirty="0" smtClean="0"/>
              <a:t>-e </a:t>
            </a:r>
            <a:r>
              <a:rPr lang="en-US" baseline="0" dirty="0" err="1" smtClean="0"/>
              <a:t>teszteket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munkahelyen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stb</a:t>
            </a:r>
            <a:r>
              <a:rPr lang="en-US" baseline="0" dirty="0" smtClean="0"/>
              <a:t>. Ha </a:t>
            </a:r>
            <a:r>
              <a:rPr lang="en-US" baseline="0" dirty="0" err="1" smtClean="0"/>
              <a:t>igen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veluk</a:t>
            </a:r>
            <a:r>
              <a:rPr lang="en-US" baseline="0" dirty="0" smtClean="0"/>
              <a:t>,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elmagyarazni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ravezetni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diakokat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miert</a:t>
            </a:r>
            <a:r>
              <a:rPr lang="en-US" baseline="0" dirty="0" smtClean="0"/>
              <a:t> is jo ha a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jo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hozni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eletszeru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okozott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volt </a:t>
            </a:r>
            <a:r>
              <a:rPr lang="en-US" baseline="0" dirty="0" err="1" smtClean="0"/>
              <a:t>megfelelo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teszt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lefedettseg</a:t>
            </a:r>
            <a:r>
              <a:rPr lang="en-US" baseline="0" dirty="0" smtClean="0"/>
              <a:t> (regression, </a:t>
            </a:r>
            <a:r>
              <a:rPr lang="en-US" baseline="0" dirty="0" err="1" smtClean="0"/>
              <a:t>egyebek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ismerkedos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szakasz</a:t>
            </a:r>
            <a:r>
              <a:rPr lang="en-US" baseline="0" dirty="0" smtClean="0"/>
              <a:t> is.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tobb</a:t>
            </a:r>
            <a:r>
              <a:rPr lang="en-US" baseline="0" dirty="0" smtClean="0"/>
              <a:t>, mint 5-10 </a:t>
            </a:r>
            <a:r>
              <a:rPr lang="en-US" baseline="0" dirty="0" err="1" smtClean="0"/>
              <a:t>perc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autifulbuil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visualstudio.com/en-us/get-start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710" y="2177108"/>
            <a:ext cx="7086600" cy="914400"/>
          </a:xfrm>
        </p:spPr>
        <p:txBody>
          <a:bodyPr/>
          <a:lstStyle/>
          <a:p>
            <a:pPr algn="ctr"/>
            <a:r>
              <a:rPr lang="en-US" b="1" dirty="0" smtClean="0"/>
              <a:t>Continuous Integration</a:t>
            </a:r>
            <a:br>
              <a:rPr lang="en-US" b="1" dirty="0" smtClean="0"/>
            </a:br>
            <a:r>
              <a:rPr lang="en-US" sz="3200" b="1" dirty="0" smtClean="0"/>
              <a:t>…</a:t>
            </a:r>
            <a:r>
              <a:rPr lang="en-US" sz="3200" b="1" dirty="0" smtClean="0"/>
              <a:t>and delivery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Automated Deployment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92629" cy="3733800"/>
          </a:xfrm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392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http://msdn.microsoft.com/en-us/library/hh191495.aspx</a:t>
            </a:r>
          </a:p>
        </p:txBody>
      </p:sp>
    </p:spTree>
    <p:extLst>
      <p:ext uri="{BB962C8B-B14F-4D97-AF65-F5344CB8AC3E}">
        <p14:creationId xmlns:p14="http://schemas.microsoft.com/office/powerpoint/2010/main" val="1122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Continuous status checking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2885"/>
            <a:ext cx="3753040" cy="5029200"/>
          </a:xfrm>
        </p:spPr>
      </p:pic>
      <p:sp>
        <p:nvSpPr>
          <p:cNvPr id="5" name="TextBox 4"/>
          <p:cNvSpPr txBox="1"/>
          <p:nvPr/>
        </p:nvSpPr>
        <p:spPr>
          <a:xfrm>
            <a:off x="304800" y="1066800"/>
            <a:ext cx="4285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Configurable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E-mail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SMS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lights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Live </a:t>
            </a:r>
            <a:r>
              <a:rPr lang="en-US" b="1" u="sng" dirty="0" smtClean="0"/>
              <a:t>state</a:t>
            </a:r>
            <a:r>
              <a:rPr lang="en-US" b="1" dirty="0" smtClean="0"/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rules (code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5541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943600" cy="4107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Walking Skeleton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tiny </a:t>
            </a:r>
            <a:r>
              <a:rPr lang="en-US" b="1" dirty="0"/>
              <a:t>implementation </a:t>
            </a:r>
            <a:r>
              <a:rPr lang="en-US" dirty="0"/>
              <a:t>of the system that performs a small </a:t>
            </a:r>
            <a:r>
              <a:rPr lang="en-US" b="1" dirty="0"/>
              <a:t>end-to-end function</a:t>
            </a:r>
            <a:r>
              <a:rPr lang="en-US" dirty="0"/>
              <a:t>. It need not use the final architecture, but it should </a:t>
            </a:r>
            <a:r>
              <a:rPr lang="en-US" b="1" dirty="0"/>
              <a:t>link together the main architectural components</a:t>
            </a:r>
            <a:r>
              <a:rPr lang="en-US" dirty="0"/>
              <a:t>. The architecture and the functionality can then evolve in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Benefits:</a:t>
            </a:r>
          </a:p>
          <a:p>
            <a:r>
              <a:rPr lang="en-US" dirty="0" smtClean="0"/>
              <a:t>Integration </a:t>
            </a:r>
            <a:r>
              <a:rPr lang="en-US" dirty="0"/>
              <a:t>bugs are detected early and are easy to track down due to small change sets. This saves both time and money over the lifespan of a project.</a:t>
            </a:r>
          </a:p>
          <a:p>
            <a:r>
              <a:rPr lang="en-US" dirty="0"/>
              <a:t>Avoids last-minute chaos at release dates, when everyone tries to check in their slightly incompatible versions</a:t>
            </a:r>
          </a:p>
          <a:p>
            <a:r>
              <a:rPr lang="en-US" dirty="0" smtClean="0"/>
              <a:t>Easy to revert codebase in case of committed bugs or failures</a:t>
            </a:r>
            <a:endParaRPr lang="en-US" dirty="0"/>
          </a:p>
          <a:p>
            <a:r>
              <a:rPr lang="en-US" dirty="0"/>
              <a:t>Constant availability of a "current" build for testing, demo, or release purposes</a:t>
            </a:r>
          </a:p>
          <a:p>
            <a:r>
              <a:rPr lang="en-US" dirty="0"/>
              <a:t>Frequent code check-in pushes developers to </a:t>
            </a:r>
            <a:r>
              <a:rPr lang="en-US" dirty="0" smtClean="0"/>
              <a:t>create </a:t>
            </a:r>
            <a:r>
              <a:rPr lang="en-US" dirty="0"/>
              <a:t>less complex </a:t>
            </a:r>
            <a:r>
              <a:rPr lang="en-US" dirty="0" smtClean="0"/>
              <a:t>code</a:t>
            </a:r>
            <a:r>
              <a:rPr lang="en-US" baseline="30000" dirty="0" smtClean="0"/>
              <a:t>.</a:t>
            </a:r>
          </a:p>
          <a:p>
            <a:r>
              <a:rPr lang="en-US" dirty="0" smtClean="0"/>
              <a:t>Enforces </a:t>
            </a:r>
            <a:r>
              <a:rPr lang="en-US" dirty="0"/>
              <a:t>discipline of frequent automated testing</a:t>
            </a:r>
          </a:p>
          <a:p>
            <a:r>
              <a:rPr lang="en-US" dirty="0"/>
              <a:t>Immediate feedback on system-wide impact of local changes</a:t>
            </a:r>
          </a:p>
          <a:p>
            <a:r>
              <a:rPr lang="en-US" dirty="0"/>
              <a:t>Metrics generated from automated testing and CI </a:t>
            </a:r>
            <a:r>
              <a:rPr lang="en-US" dirty="0" smtClean="0"/>
              <a:t>focus </a:t>
            </a:r>
            <a:r>
              <a:rPr lang="en-US" dirty="0"/>
              <a:t>developers on developing functional, quality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Costs:</a:t>
            </a:r>
          </a:p>
          <a:p>
            <a:r>
              <a:rPr lang="en-US" dirty="0" smtClean="0"/>
              <a:t>Can be enormous if introduced late in the project’s lifetime</a:t>
            </a:r>
            <a:r>
              <a:rPr lang="en-US" dirty="0"/>
              <a:t> </a:t>
            </a:r>
            <a:r>
              <a:rPr lang="en-US" dirty="0" smtClean="0"/>
              <a:t>-&gt; Walking skeleton!</a:t>
            </a:r>
          </a:p>
          <a:p>
            <a:r>
              <a:rPr lang="en-US" dirty="0" smtClean="0"/>
              <a:t>Constructing and maintaining an automated test suite requires a considerable amount of work</a:t>
            </a:r>
          </a:p>
          <a:p>
            <a:r>
              <a:rPr lang="en-US" dirty="0" smtClean="0"/>
              <a:t>There are off-the-shelf CI software solutions which can be used (both proprietary and open-source)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952" y="5805100"/>
            <a:ext cx="5347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http://en.wikipedia.org/wiki/Comparison_of_continuous_integration_software</a:t>
            </a:r>
          </a:p>
        </p:txBody>
      </p:sp>
    </p:spTree>
    <p:extLst>
      <p:ext uri="{BB962C8B-B14F-4D97-AF65-F5344CB8AC3E}">
        <p14:creationId xmlns:p14="http://schemas.microsoft.com/office/powerpoint/2010/main" val="1847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05200" y="2279958"/>
            <a:ext cx="1941610" cy="1270028"/>
          </a:xfrm>
        </p:spPr>
        <p:txBody>
          <a:bodyPr/>
          <a:lstStyle/>
          <a:p>
            <a:r>
              <a:rPr lang="en-US" dirty="0" smtClean="0"/>
              <a:t>Demo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42405" y="3092786"/>
            <a:ext cx="4267200" cy="914400"/>
          </a:xfrm>
        </p:spPr>
        <p:txBody>
          <a:bodyPr/>
          <a:lstStyle/>
          <a:p>
            <a:pPr algn="ctr"/>
            <a:r>
              <a:rPr lang="en-US" dirty="0" smtClean="0"/>
              <a:t>Using Visual Studio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>
                <a:latin typeface="Helvetica LT Std" pitchFamily="34" charset="0"/>
              </a:rPr>
              <a:t>Continuous Integration and delivery</a:t>
            </a:r>
            <a:endParaRPr lang="en-US" sz="1600" dirty="0" smtClean="0">
              <a:latin typeface="Helvetica LT Std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course materials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6" y="527626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http://www.beautifulbuilds.com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2839212" cy="3999422"/>
          </a:xfrm>
        </p:spPr>
      </p:pic>
      <p:sp>
        <p:nvSpPr>
          <p:cNvPr id="3" name="Rectangle 2"/>
          <p:cNvSpPr/>
          <p:nvPr/>
        </p:nvSpPr>
        <p:spPr>
          <a:xfrm>
            <a:off x="4876800" y="527626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http://www.visualstudio.com/en-us/get-started/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47208"/>
            <a:ext cx="2785351" cy="10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229600" cy="1574828"/>
          </a:xfrm>
        </p:spPr>
        <p:txBody>
          <a:bodyPr/>
          <a:lstStyle/>
          <a:p>
            <a:pPr algn="ctr"/>
            <a:r>
              <a:rPr lang="en-US" dirty="0"/>
              <a:t>Why do we need CI and CD?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" y="914400"/>
            <a:ext cx="7924800" cy="5067369"/>
          </a:xfrm>
        </p:spPr>
      </p:pic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http://www.greenlinesystems.com/agile-software-development/</a:t>
            </a:r>
          </a:p>
        </p:txBody>
      </p:sp>
    </p:spTree>
    <p:extLst>
      <p:ext uri="{BB962C8B-B14F-4D97-AF65-F5344CB8AC3E}">
        <p14:creationId xmlns:p14="http://schemas.microsoft.com/office/powerpoint/2010/main" val="3616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http://www.venveo.com/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15359" cy="3903768"/>
          </a:xfrm>
        </p:spPr>
      </p:pic>
    </p:spTree>
    <p:extLst>
      <p:ext uri="{BB962C8B-B14F-4D97-AF65-F5344CB8AC3E}">
        <p14:creationId xmlns:p14="http://schemas.microsoft.com/office/powerpoint/2010/main" val="31966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of Continuous Integration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r>
              <a:rPr lang="en-US" b="1" dirty="0"/>
              <a:t>Continuous integration</a:t>
            </a:r>
            <a:r>
              <a:rPr lang="en-US" dirty="0"/>
              <a:t> (</a:t>
            </a:r>
            <a:r>
              <a:rPr lang="en-US" b="1" dirty="0"/>
              <a:t>CI</a:t>
            </a:r>
            <a:r>
              <a:rPr lang="en-US" dirty="0"/>
              <a:t>) is the practice, in software engineering, of merging all developer working copies with a shared mainline several times a day</a:t>
            </a:r>
            <a:r>
              <a:rPr lang="en-US" dirty="0" smtClean="0"/>
              <a:t>.</a:t>
            </a:r>
          </a:p>
          <a:p>
            <a:r>
              <a:rPr lang="en-US" dirty="0"/>
              <a:t>Continuous integration involves integrating early and often, so as to avoid the pitfalls of "integration hell". The practice aims to reduce rework and thus reduce cost and time.</a:t>
            </a:r>
          </a:p>
          <a:p>
            <a:r>
              <a:rPr lang="en-US" dirty="0"/>
              <a:t>A complementary practice to CI is that before submitting work, each programmer must do a complete build and run (and pass) all unit tests. Integration tests are usually run automatically on a CI server when it detects a new commit. All programmers should start the day by updating the project from the repository. That way, they will all stay up to date.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867400"/>
            <a:ext cx="35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http://en.wikipedia.org/wiki/Continuous_integration</a:t>
            </a:r>
          </a:p>
        </p:txBody>
      </p:sp>
    </p:spTree>
    <p:extLst>
      <p:ext uri="{BB962C8B-B14F-4D97-AF65-F5344CB8AC3E}">
        <p14:creationId xmlns:p14="http://schemas.microsoft.com/office/powerpoint/2010/main" val="14083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CI and CD Pipeline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7935647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Version Control Systems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911679"/>
            <a:ext cx="6553259" cy="4857750"/>
          </a:xfrm>
        </p:spPr>
        <p:txBody>
          <a:bodyPr/>
          <a:lstStyle/>
          <a:p>
            <a:r>
              <a:rPr lang="en-US" b="1" dirty="0" smtClean="0"/>
              <a:t>Management of changes </a:t>
            </a:r>
            <a:r>
              <a:rPr lang="en-US" dirty="0" smtClean="0"/>
              <a:t>to collections of information (source code, documents,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Changes are usually identified by a number or letter code, termed the "</a:t>
            </a:r>
            <a:r>
              <a:rPr lang="en-US" b="1" dirty="0"/>
              <a:t>revision </a:t>
            </a:r>
            <a:r>
              <a:rPr lang="en-US" b="1" dirty="0" smtClean="0"/>
              <a:t>number</a:t>
            </a:r>
            <a:r>
              <a:rPr lang="en-US" dirty="0" smtClean="0"/>
              <a:t>“, which can be compared, restored, merged, branched, etc.</a:t>
            </a:r>
          </a:p>
          <a:p>
            <a:r>
              <a:rPr lang="en-US" dirty="0"/>
              <a:t>If multiple people are working on a single data set or document, they are implicitly creating </a:t>
            </a:r>
            <a:r>
              <a:rPr lang="en-US" b="1" dirty="0"/>
              <a:t>branches</a:t>
            </a:r>
            <a:r>
              <a:rPr lang="en-US" dirty="0"/>
              <a:t> of the data (in their working copies), and thus issues of merging </a:t>
            </a:r>
            <a:r>
              <a:rPr lang="en-US" dirty="0" smtClean="0"/>
              <a:t>arise.</a:t>
            </a:r>
          </a:p>
          <a:p>
            <a:r>
              <a:rPr lang="en-US" dirty="0" smtClean="0"/>
              <a:t>In </a:t>
            </a:r>
            <a:r>
              <a:rPr lang="en-US" dirty="0"/>
              <a:t>terms of graph theory, revisions are generally thought of as a line of development (</a:t>
            </a:r>
            <a:r>
              <a:rPr lang="en-US" b="1" dirty="0"/>
              <a:t>the </a:t>
            </a:r>
            <a:r>
              <a:rPr lang="en-US" b="1" i="1" dirty="0"/>
              <a:t>trunk</a:t>
            </a:r>
            <a:r>
              <a:rPr lang="en-US" dirty="0"/>
              <a:t>) with branches off of this, forming a directed tree, visualized as one or more parallel lines of development (the "mainlines" of the branches) branching off a trunk.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5791200"/>
            <a:ext cx="3150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http://en.wikipedia.org/wiki/Revision_control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9" y="625929"/>
            <a:ext cx="2095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advantages of build automation to software development projects </a:t>
            </a:r>
            <a:r>
              <a:rPr lang="en-US" dirty="0" smtClean="0"/>
              <a:t>are the following:</a:t>
            </a:r>
            <a:endParaRPr lang="en-US" dirty="0"/>
          </a:p>
          <a:p>
            <a:r>
              <a:rPr lang="en-US" dirty="0" smtClean="0"/>
              <a:t>Improving </a:t>
            </a:r>
            <a:r>
              <a:rPr lang="en-US" dirty="0"/>
              <a:t>product quality</a:t>
            </a:r>
          </a:p>
          <a:p>
            <a:r>
              <a:rPr lang="en-US" dirty="0" smtClean="0"/>
              <a:t>Accelerating </a:t>
            </a:r>
            <a:r>
              <a:rPr lang="en-US" dirty="0"/>
              <a:t>the compile and link processing</a:t>
            </a:r>
          </a:p>
          <a:p>
            <a:r>
              <a:rPr lang="en-US" dirty="0" smtClean="0"/>
              <a:t>Eliminating redundant tasks</a:t>
            </a:r>
          </a:p>
          <a:p>
            <a:r>
              <a:rPr lang="en-US" dirty="0" smtClean="0"/>
              <a:t>Minimizing </a:t>
            </a:r>
            <a:r>
              <a:rPr lang="en-US" dirty="0"/>
              <a:t>"bad builds"</a:t>
            </a:r>
          </a:p>
          <a:p>
            <a:r>
              <a:rPr lang="en-US" dirty="0" smtClean="0"/>
              <a:t>Eliminating </a:t>
            </a:r>
            <a:r>
              <a:rPr lang="en-US" dirty="0"/>
              <a:t>dependencies on key personnel</a:t>
            </a:r>
          </a:p>
          <a:p>
            <a:r>
              <a:rPr lang="en-US" dirty="0" smtClean="0"/>
              <a:t>Having </a:t>
            </a:r>
            <a:r>
              <a:rPr lang="en-US" dirty="0"/>
              <a:t>history of builds and releases in order to investigate issues</a:t>
            </a:r>
          </a:p>
          <a:p>
            <a:r>
              <a:rPr lang="en-US" dirty="0" smtClean="0"/>
              <a:t>Saving </a:t>
            </a:r>
            <a:r>
              <a:rPr lang="en-US" dirty="0"/>
              <a:t>time and money - because of the reasons listed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15622</TotalTime>
  <Words>511</Words>
  <Application>Microsoft Office PowerPoint</Application>
  <PresentationFormat>On-screen Show (4:3)</PresentationFormat>
  <Paragraphs>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LT Std</vt:lpstr>
      <vt:lpstr>HelveticaLTStd-Roman</vt:lpstr>
      <vt:lpstr>Wingdings</vt:lpstr>
      <vt:lpstr>Presentation_Template_Aug_2008_blue_line_automated</vt:lpstr>
      <vt:lpstr>Continuous Integration …and delivery</vt:lpstr>
      <vt:lpstr>Suggested course materials</vt:lpstr>
      <vt:lpstr>Why do we need CI and CD?</vt:lpstr>
      <vt:lpstr>Agile vs Waterfall</vt:lpstr>
      <vt:lpstr>Agile vs Waterfall</vt:lpstr>
      <vt:lpstr>Overview of Continuous Integration</vt:lpstr>
      <vt:lpstr>CI and CD Pipeline</vt:lpstr>
      <vt:lpstr>Version Control Systems </vt:lpstr>
      <vt:lpstr>Build System</vt:lpstr>
      <vt:lpstr>Automated Deployment </vt:lpstr>
      <vt:lpstr>Continuous status checking </vt:lpstr>
      <vt:lpstr>Walking Skeleton </vt:lpstr>
      <vt:lpstr>Costs and benefits </vt:lpstr>
      <vt:lpstr>Costs and benefits </vt:lpstr>
      <vt:lpstr>Demo  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Tamas Santa</cp:lastModifiedBy>
  <cp:revision>830</cp:revision>
  <dcterms:created xsi:type="dcterms:W3CDTF">2008-09-08T12:48:20Z</dcterms:created>
  <dcterms:modified xsi:type="dcterms:W3CDTF">2014-10-08T10:25:54Z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