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309" r:id="rId5"/>
    <p:sldId id="348" r:id="rId6"/>
    <p:sldId id="363" r:id="rId7"/>
    <p:sldId id="351" r:id="rId8"/>
    <p:sldId id="353" r:id="rId9"/>
    <p:sldId id="355" r:id="rId10"/>
    <p:sldId id="356" r:id="rId11"/>
    <p:sldId id="357" r:id="rId12"/>
    <p:sldId id="358" r:id="rId13"/>
    <p:sldId id="359" r:id="rId14"/>
    <p:sldId id="386" r:id="rId15"/>
    <p:sldId id="360" r:id="rId16"/>
    <p:sldId id="361" r:id="rId17"/>
    <p:sldId id="369" r:id="rId18"/>
    <p:sldId id="362" r:id="rId19"/>
    <p:sldId id="364" r:id="rId20"/>
    <p:sldId id="365" r:id="rId21"/>
    <p:sldId id="366" r:id="rId22"/>
    <p:sldId id="367" r:id="rId23"/>
    <p:sldId id="368" r:id="rId24"/>
    <p:sldId id="376" r:id="rId25"/>
    <p:sldId id="370" r:id="rId26"/>
    <p:sldId id="371" r:id="rId27"/>
    <p:sldId id="372" r:id="rId28"/>
    <p:sldId id="373" r:id="rId29"/>
    <p:sldId id="375" r:id="rId30"/>
    <p:sldId id="387" r:id="rId31"/>
    <p:sldId id="379" r:id="rId32"/>
    <p:sldId id="380" r:id="rId33"/>
    <p:sldId id="381" r:id="rId34"/>
    <p:sldId id="382" r:id="rId35"/>
    <p:sldId id="384" r:id="rId36"/>
    <p:sldId id="385" r:id="rId37"/>
    <p:sldId id="350" r:id="rId38"/>
    <p:sldId id="312"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9">
          <p15:clr>
            <a:srgbClr val="A4A3A4"/>
          </p15:clr>
        </p15:guide>
        <p15:guide id="2" pos="340">
          <p15:clr>
            <a:srgbClr val="A4A3A4"/>
          </p15:clr>
        </p15:guide>
        <p15:guide id="3" pos="1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C78"/>
    <a:srgbClr val="21438F"/>
    <a:srgbClr val="275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61680" autoAdjust="0"/>
  </p:normalViewPr>
  <p:slideViewPr>
    <p:cSldViewPr>
      <p:cViewPr varScale="1">
        <p:scale>
          <a:sx n="72" d="100"/>
          <a:sy n="72" d="100"/>
        </p:scale>
        <p:origin x="2346" y="54"/>
      </p:cViewPr>
      <p:guideLst>
        <p:guide orient="horz" pos="4269"/>
        <p:guide pos="340"/>
        <p:guide pos="19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A016272-E0D7-4940-9D33-00923AEE0E7D}" type="datetimeFigureOut">
              <a:rPr lang="en-US"/>
              <a:pPr>
                <a:defRPr/>
              </a:pPr>
              <a:t>9/11/2014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A2DF81F-EF48-4A08-8CA6-56186D2CAAA3}" type="slidenum">
              <a:rPr lang="en-US" altLang="en-US"/>
              <a:pPr/>
              <a:t>‹#›</a:t>
            </a:fld>
            <a:endParaRPr lang="en-US" altLang="en-US"/>
          </a:p>
        </p:txBody>
      </p:sp>
    </p:spTree>
    <p:extLst>
      <p:ext uri="{BB962C8B-B14F-4D97-AF65-F5344CB8AC3E}">
        <p14:creationId xmlns:p14="http://schemas.microsoft.com/office/powerpoint/2010/main" val="3192684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ndex.php?title=Software_testing&amp;action=edit&amp;section=28" TargetMode="External"/><Relationship Id="rId7" Type="http://schemas.openxmlformats.org/officeDocument/2006/relationships/hyperlink" Target="http://en.wikipedia.org/wiki/Computer_security"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Constraint_(mathematics)" TargetMode="External"/><Relationship Id="rId5" Type="http://schemas.openxmlformats.org/officeDocument/2006/relationships/hyperlink" Target="http://en.wikipedia.org/wiki/Performance" TargetMode="External"/><Relationship Id="rId4" Type="http://schemas.openxmlformats.org/officeDocument/2006/relationships/hyperlink" Target="http://en.wikipedia.org/wiki/Scalability"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Control_flow"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en.wikipedia.org/wiki/Source_cod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Itt</a:t>
            </a:r>
            <a:r>
              <a:rPr lang="en-US" dirty="0" smtClean="0"/>
              <a:t> </a:t>
            </a:r>
            <a:r>
              <a:rPr lang="en-US" dirty="0" err="1" smtClean="0"/>
              <a:t>egy</a:t>
            </a:r>
            <a:r>
              <a:rPr lang="en-US" baseline="0" dirty="0" smtClean="0"/>
              <a:t> par </a:t>
            </a:r>
            <a:r>
              <a:rPr lang="en-US" baseline="0" dirty="0" err="1" smtClean="0"/>
              <a:t>perces</a:t>
            </a:r>
            <a:r>
              <a:rPr lang="en-US" baseline="0" dirty="0" smtClean="0"/>
              <a:t> </a:t>
            </a:r>
            <a:r>
              <a:rPr lang="en-US" baseline="0" dirty="0" err="1" smtClean="0"/>
              <a:t>beszelgetes</a:t>
            </a:r>
            <a:r>
              <a:rPr lang="en-US" baseline="0" dirty="0" smtClean="0"/>
              <a:t>/</a:t>
            </a:r>
            <a:r>
              <a:rPr lang="en-US" baseline="0" dirty="0" err="1" smtClean="0"/>
              <a:t>kozvelemenykutatast</a:t>
            </a:r>
            <a:r>
              <a:rPr lang="en-US" baseline="0" dirty="0" smtClean="0"/>
              <a:t> </a:t>
            </a:r>
            <a:r>
              <a:rPr lang="en-US" baseline="0" dirty="0" err="1" smtClean="0"/>
              <a:t>szeretnek</a:t>
            </a:r>
            <a:r>
              <a:rPr lang="en-US" baseline="0" dirty="0" smtClean="0"/>
              <a:t>. Ki </a:t>
            </a:r>
            <a:r>
              <a:rPr lang="en-US" baseline="0" dirty="0" err="1" smtClean="0"/>
              <a:t>szerint</a:t>
            </a:r>
            <a:r>
              <a:rPr lang="en-US" baseline="0" dirty="0" smtClean="0"/>
              <a:t> </a:t>
            </a:r>
            <a:r>
              <a:rPr lang="en-US" baseline="0" dirty="0" err="1" smtClean="0"/>
              <a:t>szuksegesek</a:t>
            </a:r>
            <a:r>
              <a:rPr lang="en-US" baseline="0" dirty="0" smtClean="0"/>
              <a:t> a </a:t>
            </a:r>
            <a:r>
              <a:rPr lang="en-US" baseline="0" dirty="0" err="1" smtClean="0"/>
              <a:t>tesztek</a:t>
            </a:r>
            <a:r>
              <a:rPr lang="en-US" baseline="0" dirty="0" smtClean="0"/>
              <a:t>, </a:t>
            </a:r>
            <a:r>
              <a:rPr lang="en-US" baseline="0" dirty="0" err="1" smtClean="0"/>
              <a:t>ki</a:t>
            </a:r>
            <a:r>
              <a:rPr lang="en-US" baseline="0" dirty="0" smtClean="0"/>
              <a:t> </a:t>
            </a:r>
            <a:r>
              <a:rPr lang="en-US" baseline="0" dirty="0" err="1" smtClean="0"/>
              <a:t>szerint</a:t>
            </a:r>
            <a:r>
              <a:rPr lang="en-US" baseline="0" dirty="0" smtClean="0"/>
              <a:t> </a:t>
            </a:r>
            <a:r>
              <a:rPr lang="en-US" baseline="0" dirty="0" err="1" smtClean="0"/>
              <a:t>nem</a:t>
            </a:r>
            <a:r>
              <a:rPr lang="en-US" baseline="0" dirty="0" smtClean="0"/>
              <a:t>. </a:t>
            </a:r>
            <a:r>
              <a:rPr lang="en-US" baseline="0" dirty="0" err="1" smtClean="0"/>
              <a:t>Felmerni</a:t>
            </a:r>
            <a:r>
              <a:rPr lang="en-US" baseline="0" dirty="0" smtClean="0"/>
              <a:t> </a:t>
            </a:r>
            <a:r>
              <a:rPr lang="en-US" baseline="0" dirty="0" err="1" smtClean="0"/>
              <a:t>nagyjabol</a:t>
            </a:r>
            <a:r>
              <a:rPr lang="en-US" baseline="0" dirty="0" smtClean="0"/>
              <a:t> a </a:t>
            </a:r>
            <a:r>
              <a:rPr lang="en-US" baseline="0" dirty="0" err="1" smtClean="0"/>
              <a:t>kozonseg</a:t>
            </a:r>
            <a:r>
              <a:rPr lang="en-US" baseline="0" dirty="0" smtClean="0"/>
              <a:t> </a:t>
            </a:r>
            <a:r>
              <a:rPr lang="en-US" baseline="0" dirty="0" err="1" smtClean="0"/>
              <a:t>tapasztalatat</a:t>
            </a:r>
            <a:r>
              <a:rPr lang="en-US" baseline="0" dirty="0" smtClean="0"/>
              <a:t>, </a:t>
            </a:r>
            <a:r>
              <a:rPr lang="en-US" baseline="0" dirty="0" err="1" smtClean="0"/>
              <a:t>hasznalt</a:t>
            </a:r>
            <a:r>
              <a:rPr lang="en-US" baseline="0" dirty="0" smtClean="0"/>
              <a:t>-e </a:t>
            </a:r>
            <a:r>
              <a:rPr lang="en-US" baseline="0" dirty="0" err="1" smtClean="0"/>
              <a:t>teszteket</a:t>
            </a:r>
            <a:r>
              <a:rPr lang="en-US" baseline="0" dirty="0" smtClean="0"/>
              <a:t> </a:t>
            </a:r>
            <a:r>
              <a:rPr lang="en-US" baseline="0" dirty="0" err="1" smtClean="0"/>
              <a:t>esetleg</a:t>
            </a:r>
            <a:r>
              <a:rPr lang="en-US" baseline="0" dirty="0" smtClean="0"/>
              <a:t> </a:t>
            </a:r>
            <a:r>
              <a:rPr lang="en-US" baseline="0" dirty="0" err="1" smtClean="0"/>
              <a:t>valaki</a:t>
            </a:r>
            <a:r>
              <a:rPr lang="en-US" baseline="0" dirty="0" smtClean="0"/>
              <a:t> </a:t>
            </a:r>
            <a:r>
              <a:rPr lang="en-US" baseline="0" dirty="0" err="1" smtClean="0"/>
              <a:t>munkahelyen</a:t>
            </a:r>
            <a:r>
              <a:rPr lang="en-US" baseline="0" dirty="0" smtClean="0"/>
              <a:t>, </a:t>
            </a:r>
            <a:r>
              <a:rPr lang="en-US" baseline="0" dirty="0" err="1" smtClean="0"/>
              <a:t>sajat</a:t>
            </a:r>
            <a:r>
              <a:rPr lang="en-US" baseline="0" dirty="0" smtClean="0"/>
              <a:t> </a:t>
            </a:r>
            <a:r>
              <a:rPr lang="en-US" baseline="0" dirty="0" err="1" smtClean="0"/>
              <a:t>projecten</a:t>
            </a:r>
            <a:r>
              <a:rPr lang="en-US" baseline="0" dirty="0" smtClean="0"/>
              <a:t>, </a:t>
            </a:r>
            <a:r>
              <a:rPr lang="en-US" baseline="0" dirty="0" err="1" smtClean="0"/>
              <a:t>stb</a:t>
            </a:r>
            <a:r>
              <a:rPr lang="en-US" baseline="0" dirty="0" smtClean="0"/>
              <a:t>. Ha </a:t>
            </a:r>
            <a:r>
              <a:rPr lang="en-US" baseline="0" dirty="0" err="1" smtClean="0"/>
              <a:t>igen</a:t>
            </a:r>
            <a:r>
              <a:rPr lang="en-US" baseline="0" dirty="0" smtClean="0"/>
              <a:t>, </a:t>
            </a:r>
            <a:r>
              <a:rPr lang="en-US" baseline="0" dirty="0" err="1" smtClean="0"/>
              <a:t>akkor</a:t>
            </a:r>
            <a:r>
              <a:rPr lang="en-US" baseline="0" dirty="0" smtClean="0"/>
              <a:t> </a:t>
            </a:r>
            <a:r>
              <a:rPr lang="en-US" baseline="0" dirty="0" err="1" smtClean="0"/>
              <a:t>veluk</a:t>
            </a:r>
            <a:r>
              <a:rPr lang="en-US" baseline="0" dirty="0" smtClean="0"/>
              <a:t>, ha </a:t>
            </a:r>
            <a:r>
              <a:rPr lang="en-US" baseline="0" dirty="0" err="1" smtClean="0"/>
              <a:t>nem</a:t>
            </a:r>
            <a:r>
              <a:rPr lang="en-US" baseline="0" dirty="0" smtClean="0"/>
              <a:t>, </a:t>
            </a:r>
            <a:r>
              <a:rPr lang="en-US" baseline="0" dirty="0" err="1" smtClean="0"/>
              <a:t>akkor</a:t>
            </a:r>
            <a:r>
              <a:rPr lang="en-US" baseline="0" dirty="0" smtClean="0"/>
              <a:t> </a:t>
            </a:r>
            <a:r>
              <a:rPr lang="en-US" baseline="0" dirty="0" err="1" smtClean="0"/>
              <a:t>egyedul</a:t>
            </a:r>
            <a:r>
              <a:rPr lang="en-US" baseline="0" dirty="0" smtClean="0"/>
              <a:t> </a:t>
            </a:r>
            <a:r>
              <a:rPr lang="en-US" baseline="0" dirty="0" err="1" smtClean="0"/>
              <a:t>elmagyarazni</a:t>
            </a:r>
            <a:r>
              <a:rPr lang="en-US" baseline="0" dirty="0" smtClean="0"/>
              <a:t>/</a:t>
            </a:r>
            <a:r>
              <a:rPr lang="en-US" baseline="0" dirty="0" err="1" smtClean="0"/>
              <a:t>ravezetni</a:t>
            </a:r>
            <a:r>
              <a:rPr lang="en-US" baseline="0" dirty="0" smtClean="0"/>
              <a:t> a </a:t>
            </a:r>
            <a:r>
              <a:rPr lang="en-US" baseline="0" dirty="0" err="1" smtClean="0"/>
              <a:t>diakokat</a:t>
            </a:r>
            <a:r>
              <a:rPr lang="en-US" baseline="0" dirty="0" smtClean="0"/>
              <a:t> </a:t>
            </a:r>
            <a:r>
              <a:rPr lang="en-US" baseline="0" dirty="0" err="1" smtClean="0"/>
              <a:t>miert</a:t>
            </a:r>
            <a:r>
              <a:rPr lang="en-US" baseline="0" dirty="0" smtClean="0"/>
              <a:t> is jo ha a </a:t>
            </a:r>
            <a:r>
              <a:rPr lang="en-US" baseline="0" dirty="0" err="1" smtClean="0"/>
              <a:t>projecten</a:t>
            </a:r>
            <a:r>
              <a:rPr lang="en-US" baseline="0" dirty="0" smtClean="0"/>
              <a:t> </a:t>
            </a:r>
            <a:r>
              <a:rPr lang="en-US" baseline="0" dirty="0" err="1" smtClean="0"/>
              <a:t>vannak</a:t>
            </a:r>
            <a:r>
              <a:rPr lang="en-US" baseline="0" dirty="0" smtClean="0"/>
              <a:t> </a:t>
            </a:r>
            <a:r>
              <a:rPr lang="en-US" baseline="0" dirty="0" err="1" smtClean="0"/>
              <a:t>tesztek</a:t>
            </a:r>
            <a:r>
              <a:rPr lang="en-US" baseline="0" dirty="0" smtClean="0"/>
              <a:t> (</a:t>
            </a:r>
            <a:r>
              <a:rPr lang="en-US" baseline="0" dirty="0" err="1" smtClean="0"/>
              <a:t>es</a:t>
            </a:r>
            <a:r>
              <a:rPr lang="en-US" baseline="0" dirty="0" smtClean="0"/>
              <a:t> jo </a:t>
            </a:r>
            <a:r>
              <a:rPr lang="en-US" baseline="0" dirty="0" err="1" smtClean="0"/>
              <a:t>tesztek</a:t>
            </a:r>
            <a:r>
              <a:rPr lang="en-US" baseline="0" dirty="0" smtClean="0"/>
              <a:t>). </a:t>
            </a:r>
            <a:r>
              <a:rPr lang="en-US" baseline="0" dirty="0" err="1" smtClean="0"/>
              <a:t>Lehet</a:t>
            </a:r>
            <a:r>
              <a:rPr lang="en-US" baseline="0" dirty="0" smtClean="0"/>
              <a:t> </a:t>
            </a:r>
            <a:r>
              <a:rPr lang="en-US" baseline="0" dirty="0" err="1" smtClean="0"/>
              <a:t>hozni</a:t>
            </a:r>
            <a:r>
              <a:rPr lang="en-US" baseline="0" dirty="0" smtClean="0"/>
              <a:t> par </a:t>
            </a:r>
            <a:r>
              <a:rPr lang="en-US" baseline="0" dirty="0" err="1" smtClean="0"/>
              <a:t>eletszeru</a:t>
            </a:r>
            <a:r>
              <a:rPr lang="en-US" baseline="0" dirty="0" smtClean="0"/>
              <a:t> </a:t>
            </a:r>
            <a:r>
              <a:rPr lang="en-US" baseline="0" dirty="0" err="1" smtClean="0"/>
              <a:t>peldat</a:t>
            </a:r>
            <a:r>
              <a:rPr lang="en-US" baseline="0" dirty="0" smtClean="0"/>
              <a:t> </a:t>
            </a:r>
            <a:r>
              <a:rPr lang="en-US" baseline="0" dirty="0" err="1" smtClean="0"/>
              <a:t>arra</a:t>
            </a:r>
            <a:r>
              <a:rPr lang="en-US" baseline="0" dirty="0" smtClean="0"/>
              <a:t>, </a:t>
            </a:r>
            <a:r>
              <a:rPr lang="en-US" baseline="0" dirty="0" err="1" smtClean="0"/>
              <a:t>hogy</a:t>
            </a:r>
            <a:r>
              <a:rPr lang="en-US" baseline="0" dirty="0" smtClean="0"/>
              <a:t> </a:t>
            </a:r>
            <a:r>
              <a:rPr lang="en-US" baseline="0" dirty="0" err="1" smtClean="0"/>
              <a:t>mit</a:t>
            </a:r>
            <a:r>
              <a:rPr lang="en-US" baseline="0" dirty="0" smtClean="0"/>
              <a:t> </a:t>
            </a:r>
            <a:r>
              <a:rPr lang="en-US" baseline="0" dirty="0" err="1" smtClean="0"/>
              <a:t>okozott</a:t>
            </a:r>
            <a:r>
              <a:rPr lang="en-US" baseline="0" dirty="0" smtClean="0"/>
              <a:t> </a:t>
            </a:r>
            <a:r>
              <a:rPr lang="en-US" baseline="0" dirty="0" err="1" smtClean="0"/>
              <a:t>az</a:t>
            </a:r>
            <a:r>
              <a:rPr lang="en-US" baseline="0" dirty="0" smtClean="0"/>
              <a:t> ha </a:t>
            </a:r>
            <a:r>
              <a:rPr lang="en-US" baseline="0" dirty="0" err="1" smtClean="0"/>
              <a:t>nem</a:t>
            </a:r>
            <a:r>
              <a:rPr lang="en-US" baseline="0" dirty="0" smtClean="0"/>
              <a:t> volt </a:t>
            </a:r>
            <a:r>
              <a:rPr lang="en-US" baseline="0" dirty="0" err="1" smtClean="0"/>
              <a:t>megfelelo</a:t>
            </a:r>
            <a:r>
              <a:rPr lang="en-US" baseline="0" dirty="0" smtClean="0"/>
              <a:t> unit </a:t>
            </a:r>
            <a:r>
              <a:rPr lang="en-US" baseline="0" dirty="0" err="1" smtClean="0"/>
              <a:t>teszt</a:t>
            </a:r>
            <a:r>
              <a:rPr lang="en-US" baseline="0" dirty="0" smtClean="0"/>
              <a:t> </a:t>
            </a:r>
            <a:r>
              <a:rPr lang="en-US" baseline="0" dirty="0" err="1" smtClean="0"/>
              <a:t>lefedettseg</a:t>
            </a:r>
            <a:r>
              <a:rPr lang="en-US" baseline="0" dirty="0" smtClean="0"/>
              <a:t> (regression, </a:t>
            </a:r>
            <a:r>
              <a:rPr lang="en-US" baseline="0" dirty="0" err="1" smtClean="0"/>
              <a:t>egyebek</a:t>
            </a:r>
            <a:r>
              <a:rPr lang="en-US" baseline="0" dirty="0" smtClean="0"/>
              <a:t>).</a:t>
            </a:r>
          </a:p>
          <a:p>
            <a:endParaRPr lang="en-US" baseline="0" dirty="0" smtClean="0"/>
          </a:p>
          <a:p>
            <a:r>
              <a:rPr lang="en-US" baseline="0" dirty="0" err="1" smtClean="0"/>
              <a:t>Ez</a:t>
            </a:r>
            <a:r>
              <a:rPr lang="en-US" baseline="0" dirty="0" smtClean="0"/>
              <a:t> </a:t>
            </a:r>
            <a:r>
              <a:rPr lang="en-US" baseline="0" dirty="0" err="1" smtClean="0"/>
              <a:t>egyben</a:t>
            </a:r>
            <a:r>
              <a:rPr lang="en-US" baseline="0" dirty="0" smtClean="0"/>
              <a:t> </a:t>
            </a:r>
            <a:r>
              <a:rPr lang="en-US" baseline="0" dirty="0" err="1" smtClean="0"/>
              <a:t>ismerkedos</a:t>
            </a:r>
            <a:r>
              <a:rPr lang="en-US" baseline="0" dirty="0" smtClean="0"/>
              <a:t> </a:t>
            </a:r>
            <a:r>
              <a:rPr lang="en-US" baseline="0" dirty="0" err="1" smtClean="0"/>
              <a:t>szakasz</a:t>
            </a:r>
            <a:r>
              <a:rPr lang="en-US" baseline="0" dirty="0" smtClean="0"/>
              <a:t> is. </a:t>
            </a:r>
            <a:r>
              <a:rPr lang="en-US" baseline="0" dirty="0" err="1" smtClean="0"/>
              <a:t>Nem</a:t>
            </a:r>
            <a:r>
              <a:rPr lang="en-US" baseline="0" dirty="0" smtClean="0"/>
              <a:t> </a:t>
            </a:r>
            <a:r>
              <a:rPr lang="en-US" baseline="0" dirty="0" err="1" smtClean="0"/>
              <a:t>tobb</a:t>
            </a:r>
            <a:r>
              <a:rPr lang="en-US" baseline="0" dirty="0" smtClean="0"/>
              <a:t>, mint 5-10 </a:t>
            </a:r>
            <a:r>
              <a:rPr lang="en-US" baseline="0" dirty="0" err="1" smtClean="0"/>
              <a:t>perc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A2DF81F-EF48-4A08-8CA6-56186D2CAAA3}" type="slidenum">
              <a:rPr lang="en-US" altLang="en-US" smtClean="0"/>
              <a:pPr/>
              <a:t>5</a:t>
            </a:fld>
            <a:endParaRPr lang="en-US" altLang="en-US"/>
          </a:p>
        </p:txBody>
      </p:sp>
    </p:spTree>
    <p:extLst>
      <p:ext uri="{BB962C8B-B14F-4D97-AF65-F5344CB8AC3E}">
        <p14:creationId xmlns:p14="http://schemas.microsoft.com/office/powerpoint/2010/main" val="261798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Functional vs non-functional testing</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 tooltip="Edit section: Functional vs non-functional testing"/>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Functional testing refers to activities that verify a specific action or function of the code. These are usually found in the code requirements documentation, although some development methodologies work from use cases or user stories. Functional tests tend to answer the question of "can the user do this" or "does this particular feature work."</a:t>
            </a:r>
          </a:p>
          <a:p>
            <a:r>
              <a:rPr lang="en-US" sz="1200" b="0" i="0" kern="1200" dirty="0" smtClean="0">
                <a:solidFill>
                  <a:schemeClr val="tx1"/>
                </a:solidFill>
                <a:effectLst/>
                <a:latin typeface="+mn-lt"/>
                <a:ea typeface="+mn-ea"/>
                <a:cs typeface="+mn-cs"/>
              </a:rPr>
              <a:t>Non-functional testing refers to aspects of the software that may not be related to a specific function or user action, such as </a:t>
            </a:r>
            <a:r>
              <a:rPr lang="en-US" sz="1200" b="0" i="0" u="none" strike="noStrike" kern="1200" dirty="0" smtClean="0">
                <a:solidFill>
                  <a:schemeClr val="tx1"/>
                </a:solidFill>
                <a:effectLst/>
                <a:latin typeface="+mn-lt"/>
                <a:ea typeface="+mn-ea"/>
                <a:cs typeface="+mn-cs"/>
                <a:hlinkClick r:id="rId4" tooltip="Scalability"/>
              </a:rPr>
              <a:t>scalability</a:t>
            </a:r>
            <a:r>
              <a:rPr lang="en-US" sz="1200" b="0" i="0" kern="1200" dirty="0" smtClean="0">
                <a:solidFill>
                  <a:schemeClr val="tx1"/>
                </a:solidFill>
                <a:effectLst/>
                <a:latin typeface="+mn-lt"/>
                <a:ea typeface="+mn-ea"/>
                <a:cs typeface="+mn-cs"/>
              </a:rPr>
              <a:t> or other </a:t>
            </a:r>
            <a:r>
              <a:rPr lang="en-US" sz="1200" b="0" i="0" u="none" strike="noStrike" kern="1200" dirty="0" smtClean="0">
                <a:solidFill>
                  <a:schemeClr val="tx1"/>
                </a:solidFill>
                <a:effectLst/>
                <a:latin typeface="+mn-lt"/>
                <a:ea typeface="+mn-ea"/>
                <a:cs typeface="+mn-cs"/>
                <a:hlinkClick r:id="rId5" tooltip="Performance"/>
              </a:rPr>
              <a:t>performance</a:t>
            </a:r>
            <a:r>
              <a:rPr lang="en-US" sz="1200" b="0" i="0" kern="1200" dirty="0" smtClean="0">
                <a:solidFill>
                  <a:schemeClr val="tx1"/>
                </a:solidFill>
                <a:effectLst/>
                <a:latin typeface="+mn-lt"/>
                <a:ea typeface="+mn-ea"/>
                <a:cs typeface="+mn-cs"/>
              </a:rPr>
              <a:t>, behavior under certain </a:t>
            </a:r>
            <a:r>
              <a:rPr lang="en-US" sz="1200" b="0" i="0" u="none" strike="noStrike" kern="1200" dirty="0" smtClean="0">
                <a:solidFill>
                  <a:schemeClr val="tx1"/>
                </a:solidFill>
                <a:effectLst/>
                <a:latin typeface="+mn-lt"/>
                <a:ea typeface="+mn-ea"/>
                <a:cs typeface="+mn-cs"/>
                <a:hlinkClick r:id="rId6" tooltip="Constraint (mathematics)"/>
              </a:rPr>
              <a:t>constraints</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Computer security"/>
              </a:rPr>
              <a:t>security</a:t>
            </a:r>
            <a:r>
              <a:rPr lang="en-US" sz="1200" b="0" i="0" kern="1200" dirty="0" smtClean="0">
                <a:solidFill>
                  <a:schemeClr val="tx1"/>
                </a:solidFill>
                <a:effectLst/>
                <a:latin typeface="+mn-lt"/>
                <a:ea typeface="+mn-ea"/>
                <a:cs typeface="+mn-cs"/>
              </a:rPr>
              <a:t>. Testing will determine the breaking point, the point at which extremes of scalability or performance leads to unstable execution. Non-functional requirements tend to be those that reflect the quality of the product, particularly in the context of the suitability perspective of its users.</a:t>
            </a:r>
          </a:p>
          <a:p>
            <a:endParaRPr lang="en-US" dirty="0"/>
          </a:p>
        </p:txBody>
      </p:sp>
      <p:sp>
        <p:nvSpPr>
          <p:cNvPr id="4" name="Slide Number Placeholder 3"/>
          <p:cNvSpPr>
            <a:spLocks noGrp="1"/>
          </p:cNvSpPr>
          <p:nvPr>
            <p:ph type="sldNum" sz="quarter" idx="10"/>
          </p:nvPr>
        </p:nvSpPr>
        <p:spPr/>
        <p:txBody>
          <a:bodyPr/>
          <a:lstStyle/>
          <a:p>
            <a:fld id="{4A2DF81F-EF48-4A08-8CA6-56186D2CAAA3}" type="slidenum">
              <a:rPr lang="en-US" altLang="en-US" smtClean="0"/>
              <a:pPr/>
              <a:t>6</a:t>
            </a:fld>
            <a:endParaRPr lang="en-US" altLang="en-US"/>
          </a:p>
        </p:txBody>
      </p:sp>
    </p:spTree>
    <p:extLst>
      <p:ext uri="{BB962C8B-B14F-4D97-AF65-F5344CB8AC3E}">
        <p14:creationId xmlns:p14="http://schemas.microsoft.com/office/powerpoint/2010/main" val="419647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cyclomatic</a:t>
            </a:r>
            <a:r>
              <a:rPr lang="en-US" sz="1200" b="0" i="0" kern="1200" dirty="0" smtClean="0">
                <a:solidFill>
                  <a:schemeClr val="tx1"/>
                </a:solidFill>
                <a:effectLst/>
                <a:latin typeface="+mn-lt"/>
                <a:ea typeface="+mn-ea"/>
                <a:cs typeface="+mn-cs"/>
              </a:rPr>
              <a:t> complexity of a section of source code is the count of the number of linearly independent </a:t>
            </a:r>
            <a:r>
              <a:rPr lang="en-US" sz="1200" b="0" i="0" u="none" strike="noStrike" kern="1200" dirty="0" smtClean="0">
                <a:solidFill>
                  <a:schemeClr val="tx1"/>
                </a:solidFill>
                <a:effectLst/>
                <a:latin typeface="+mn-lt"/>
                <a:ea typeface="+mn-ea"/>
                <a:cs typeface="+mn-cs"/>
                <a:hlinkClick r:id="rId3" tooltip="Control flow"/>
              </a:rPr>
              <a:t>paths</a:t>
            </a:r>
            <a:r>
              <a:rPr lang="en-US" sz="1200" b="0" i="0" kern="1200" dirty="0" smtClean="0">
                <a:solidFill>
                  <a:schemeClr val="tx1"/>
                </a:solidFill>
                <a:effectLst/>
                <a:latin typeface="+mn-lt"/>
                <a:ea typeface="+mn-ea"/>
                <a:cs typeface="+mn-cs"/>
              </a:rPr>
              <a:t> through the </a:t>
            </a:r>
            <a:r>
              <a:rPr lang="en-US" sz="1200" b="0" i="0" u="none" strike="noStrike" kern="1200" dirty="0" smtClean="0">
                <a:solidFill>
                  <a:schemeClr val="tx1"/>
                </a:solidFill>
                <a:effectLst/>
                <a:latin typeface="+mn-lt"/>
                <a:ea typeface="+mn-ea"/>
                <a:cs typeface="+mn-cs"/>
                <a:hlinkClick r:id="rId4" tooltip="Source code"/>
              </a:rPr>
              <a:t>source code</a:t>
            </a:r>
            <a:r>
              <a:rPr lang="en-US" sz="1200" b="0" i="0" kern="1200" dirty="0" smtClean="0">
                <a:solidFill>
                  <a:schemeClr val="tx1"/>
                </a:solidFill>
                <a:effectLst/>
                <a:latin typeface="+mn-lt"/>
                <a:ea typeface="+mn-ea"/>
                <a:cs typeface="+mn-cs"/>
              </a:rPr>
              <a:t>. For instance, if the source code contained no decision points such as IF statements or FOR loops, the complexity would be 1, since there is only a single path through the code. If the code had a single IF statement containing a single condition, there would be two paths through the code: one path where the IF statement is evaluated as TRUE and one path where the IF statement is evaluated as FALSE.</a:t>
            </a:r>
            <a:endParaRPr lang="en-US" dirty="0"/>
          </a:p>
        </p:txBody>
      </p:sp>
      <p:sp>
        <p:nvSpPr>
          <p:cNvPr id="4" name="Slide Number Placeholder 3"/>
          <p:cNvSpPr>
            <a:spLocks noGrp="1"/>
          </p:cNvSpPr>
          <p:nvPr>
            <p:ph type="sldNum" sz="quarter" idx="10"/>
          </p:nvPr>
        </p:nvSpPr>
        <p:spPr/>
        <p:txBody>
          <a:bodyPr/>
          <a:lstStyle/>
          <a:p>
            <a:fld id="{4A2DF81F-EF48-4A08-8CA6-56186D2CAAA3}" type="slidenum">
              <a:rPr lang="en-US" altLang="en-US" smtClean="0"/>
              <a:pPr/>
              <a:t>12</a:t>
            </a:fld>
            <a:endParaRPr lang="en-US" altLang="en-US"/>
          </a:p>
        </p:txBody>
      </p:sp>
    </p:spTree>
    <p:extLst>
      <p:ext uri="{BB962C8B-B14F-4D97-AF65-F5344CB8AC3E}">
        <p14:creationId xmlns:p14="http://schemas.microsoft.com/office/powerpoint/2010/main" val="1110019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www.epam.com/" TargetMode="External"/><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9" descr="polosa_big.wmf"/>
          <p:cNvPicPr>
            <a:picLocks noChangeAspect="1"/>
          </p:cNvPicPr>
          <p:nvPr userDrawn="1"/>
        </p:nvPicPr>
        <p:blipFill>
          <a:blip r:embed="rId2" cstate="print">
            <a:extLst>
              <a:ext uri="{28A0092B-C50C-407E-A947-70E740481C1C}">
                <a14:useLocalDpi xmlns:a14="http://schemas.microsoft.com/office/drawing/2010/main" val="0"/>
              </a:ext>
            </a:extLst>
          </a:blip>
          <a:srcRect t="73190" b="12895"/>
          <a:stretch>
            <a:fillRect/>
          </a:stretch>
        </p:blipFill>
        <p:spPr bwMode="auto">
          <a:xfrm>
            <a:off x="0" y="5437188"/>
            <a:ext cx="91440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935190" y="1777972"/>
            <a:ext cx="4876800" cy="1574828"/>
          </a:xfrm>
        </p:spPr>
        <p:txBody>
          <a:bodyPr/>
          <a:lstStyle>
            <a:lvl1pPr algn="l">
              <a:defRPr>
                <a:solidFill>
                  <a:srgbClr val="2750AB"/>
                </a:solidFill>
                <a:latin typeface="Helvetica LT Std"/>
              </a:defRPr>
            </a:lvl1pPr>
          </a:lstStyle>
          <a:p>
            <a:r>
              <a:rPr lang="en-US" dirty="0" smtClean="0"/>
              <a:t>Click to edit Master title style</a:t>
            </a:r>
            <a:endParaRPr lang="en-US" dirty="0"/>
          </a:p>
        </p:txBody>
      </p:sp>
      <p:sp>
        <p:nvSpPr>
          <p:cNvPr id="9" name="Content Placeholder 8"/>
          <p:cNvSpPr>
            <a:spLocks noGrp="1"/>
          </p:cNvSpPr>
          <p:nvPr>
            <p:ph sz="quarter" idx="13"/>
          </p:nvPr>
        </p:nvSpPr>
        <p:spPr>
          <a:xfrm>
            <a:off x="2947387" y="3536923"/>
            <a:ext cx="4267200" cy="914400"/>
          </a:xfrm>
        </p:spPr>
        <p:txBody>
          <a:bodyPr>
            <a:normAutofit/>
          </a:bodyPr>
          <a:lstStyle>
            <a:lvl1pPr marL="0" indent="0">
              <a:buNone/>
              <a:defRPr kumimoji="0" lang="en-US" sz="2200" b="0" i="0" u="none" strike="noStrike" kern="1200" cap="none" spc="0" normalizeH="0" baseline="0" noProof="0" dirty="0" smtClean="0">
                <a:ln>
                  <a:noFill/>
                </a:ln>
                <a:solidFill>
                  <a:schemeClr val="tx1">
                    <a:lumMod val="75000"/>
                    <a:lumOff val="25000"/>
                  </a:schemeClr>
                </a:solidFill>
                <a:effectLst/>
                <a:uLnTx/>
                <a:uFillTx/>
                <a:latin typeface="Helvetica LT Std"/>
                <a:ea typeface="+mn-ea"/>
                <a:cs typeface="+mn-cs"/>
              </a:defRPr>
            </a:lvl1pPr>
          </a:lstStyle>
          <a:p>
            <a:pPr lvl="0"/>
            <a:r>
              <a:rPr lang="en-US" smtClean="0"/>
              <a:t>Click to edit Master text styles</a:t>
            </a:r>
          </a:p>
        </p:txBody>
      </p:sp>
      <p:sp>
        <p:nvSpPr>
          <p:cNvPr id="5" name="Footer Placeholder 4"/>
          <p:cNvSpPr>
            <a:spLocks noGrp="1"/>
          </p:cNvSpPr>
          <p:nvPr>
            <p:ph type="ftr" sz="quarter" idx="14"/>
          </p:nvPr>
        </p:nvSpPr>
        <p:spPr>
          <a:xfrm>
            <a:off x="2944813" y="5924550"/>
            <a:ext cx="6207125" cy="873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aseline="0">
                <a:solidFill>
                  <a:schemeClr val="tx1">
                    <a:lumMod val="75000"/>
                    <a:lumOff val="25000"/>
                  </a:schemeClr>
                </a:solidFill>
                <a:latin typeface="HelveticaLTStd-Roman"/>
              </a:defRPr>
            </a:lvl1pPr>
          </a:lstStyle>
          <a:p>
            <a:pPr>
              <a:defRPr/>
            </a:pPr>
            <a:r>
              <a:t>2010 © EPAM Systems</a:t>
            </a:r>
          </a:p>
        </p:txBody>
      </p:sp>
    </p:spTree>
    <p:extLst>
      <p:ext uri="{BB962C8B-B14F-4D97-AF65-F5344CB8AC3E}">
        <p14:creationId xmlns:p14="http://schemas.microsoft.com/office/powerpoint/2010/main" val="375780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4" name="Picture 6" descr="polosa_small.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38" y="871538"/>
            <a:ext cx="9144001" cy="598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3148013" y="6488113"/>
            <a:ext cx="16045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sz="1200" dirty="0" smtClean="0">
                <a:solidFill>
                  <a:srgbClr val="898989"/>
                </a:solidFill>
                <a:latin typeface="Calibri" pitchFamily="32" charset="0"/>
              </a:rPr>
              <a:t>2014 © EPAM Systems</a:t>
            </a:r>
          </a:p>
        </p:txBody>
      </p:sp>
      <p:sp>
        <p:nvSpPr>
          <p:cNvPr id="6" name="TextBox 5"/>
          <p:cNvSpPr txBox="1">
            <a:spLocks noChangeArrowheads="1"/>
          </p:cNvSpPr>
          <p:nvPr userDrawn="1"/>
        </p:nvSpPr>
        <p:spPr bwMode="auto">
          <a:xfrm>
            <a:off x="6945313" y="6496050"/>
            <a:ext cx="1935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806465F-7B03-4E50-A428-301DD6244B2B}" type="slidenum">
              <a:rPr lang="en-US" altLang="en-US" sz="1200" b="1">
                <a:solidFill>
                  <a:srgbClr val="2750AB"/>
                </a:solidFill>
                <a:latin typeface="Calibri" panose="020F0502020204030204" pitchFamily="34" charset="0"/>
              </a:rPr>
              <a:pPr algn="r" eaLnBrk="1" hangingPunct="1"/>
              <a:t>‹#›</a:t>
            </a:fld>
            <a:endParaRPr lang="en-US" altLang="en-US" sz="1200" b="1">
              <a:solidFill>
                <a:srgbClr val="2750AB"/>
              </a:solidFill>
              <a:latin typeface="Calibri" panose="020F0502020204030204" pitchFamily="34" charset="0"/>
            </a:endParaRPr>
          </a:p>
        </p:txBody>
      </p:sp>
      <p:sp>
        <p:nvSpPr>
          <p:cNvPr id="2" name="Title 1"/>
          <p:cNvSpPr>
            <a:spLocks noGrp="1"/>
          </p:cNvSpPr>
          <p:nvPr>
            <p:ph type="title"/>
          </p:nvPr>
        </p:nvSpPr>
        <p:spPr>
          <a:xfrm>
            <a:off x="226952" y="179342"/>
            <a:ext cx="8726607" cy="582657"/>
          </a:xfrm>
        </p:spPr>
        <p:txBody>
          <a:bodyPr anchor="t">
            <a:noAutofit/>
          </a:bodyPr>
          <a:lstStyle>
            <a:lvl1pPr algn="l">
              <a:tabLst>
                <a:tab pos="8229600" algn="r"/>
              </a:tabLst>
              <a:defRPr sz="2800" b="1">
                <a:solidFill>
                  <a:srgbClr val="21438F"/>
                </a:solidFill>
                <a:latin typeface="Helvetica LT Std"/>
              </a:defRPr>
            </a:lvl1pPr>
          </a:lstStyle>
          <a:p>
            <a:r>
              <a:rPr lang="en-US" dirty="0" smtClean="0"/>
              <a:t>Click to edit Master title style</a:t>
            </a:r>
            <a:endParaRPr lang="en-US" dirty="0"/>
          </a:p>
        </p:txBody>
      </p:sp>
      <p:sp>
        <p:nvSpPr>
          <p:cNvPr id="7" name="Content Placeholder 6"/>
          <p:cNvSpPr>
            <a:spLocks noGrp="1"/>
          </p:cNvSpPr>
          <p:nvPr>
            <p:ph sz="quarter" idx="10"/>
          </p:nvPr>
        </p:nvSpPr>
        <p:spPr>
          <a:xfrm>
            <a:off x="304800" y="1066800"/>
            <a:ext cx="8610600" cy="5029200"/>
          </a:xfrm>
        </p:spPr>
        <p:txBody>
          <a:bodyPr/>
          <a:lstStyle>
            <a:lvl1pPr marL="342900" indent="-342900">
              <a:buFont typeface="Arial" panose="020B0604020202020204" pitchFamily="34" charset="0"/>
              <a:buChar char="•"/>
              <a:defRPr sz="2000">
                <a:latin typeface="Helvetica LT Std"/>
              </a:defRPr>
            </a:lvl1pPr>
            <a:lvl2pPr>
              <a:defRPr sz="1800">
                <a:latin typeface="Helvetica LT Std"/>
              </a:defRPr>
            </a:lvl2pPr>
            <a:lvl3pPr>
              <a:defRPr sz="1600">
                <a:latin typeface="Helvetica LT Std"/>
              </a:defRPr>
            </a:lvl3pPr>
            <a:lvl4pPr>
              <a:defRPr sz="1400">
                <a:latin typeface="Helvetica LT Std"/>
              </a:defRPr>
            </a:lvl4pPr>
            <a:lvl5pPr>
              <a:defRPr sz="1400">
                <a:latin typeface="Helvetica LT St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87595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Bullets">
    <p:spTree>
      <p:nvGrpSpPr>
        <p:cNvPr id="1" name=""/>
        <p:cNvGrpSpPr/>
        <p:nvPr/>
      </p:nvGrpSpPr>
      <p:grpSpPr>
        <a:xfrm>
          <a:off x="0" y="0"/>
          <a:ext cx="0" cy="0"/>
          <a:chOff x="0" y="0"/>
          <a:chExt cx="0" cy="0"/>
        </a:xfrm>
      </p:grpSpPr>
      <p:pic>
        <p:nvPicPr>
          <p:cNvPr id="5" name="Picture 6" descr="polosa_small.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868363"/>
            <a:ext cx="9144000" cy="598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3148013" y="6488113"/>
            <a:ext cx="16049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sz="1200" smtClean="0">
                <a:solidFill>
                  <a:srgbClr val="898989"/>
                </a:solidFill>
                <a:latin typeface="Calibri" pitchFamily="32" charset="0"/>
              </a:rPr>
              <a:t>2010 © EPAM Systems</a:t>
            </a:r>
          </a:p>
        </p:txBody>
      </p:sp>
      <p:sp>
        <p:nvSpPr>
          <p:cNvPr id="7" name="TextBox 6"/>
          <p:cNvSpPr txBox="1">
            <a:spLocks noChangeArrowheads="1"/>
          </p:cNvSpPr>
          <p:nvPr userDrawn="1"/>
        </p:nvSpPr>
        <p:spPr bwMode="auto">
          <a:xfrm>
            <a:off x="6945313" y="6496050"/>
            <a:ext cx="1935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844CD32-D167-41CC-9200-B280E761D708}" type="slidenum">
              <a:rPr lang="en-US" altLang="en-US" sz="1200" b="1">
                <a:solidFill>
                  <a:srgbClr val="2750AB"/>
                </a:solidFill>
                <a:latin typeface="Calibri" panose="020F0502020204030204" pitchFamily="34" charset="0"/>
              </a:rPr>
              <a:pPr algn="r" eaLnBrk="1" hangingPunct="1"/>
              <a:t>‹#›</a:t>
            </a:fld>
            <a:endParaRPr lang="en-US" altLang="en-US" sz="1200" b="1">
              <a:solidFill>
                <a:srgbClr val="2750AB"/>
              </a:solidFill>
              <a:latin typeface="Calibri" panose="020F0502020204030204" pitchFamily="34" charset="0"/>
            </a:endParaRPr>
          </a:p>
        </p:txBody>
      </p:sp>
      <p:sp>
        <p:nvSpPr>
          <p:cNvPr id="2" name="Title 1"/>
          <p:cNvSpPr>
            <a:spLocks noGrp="1"/>
          </p:cNvSpPr>
          <p:nvPr>
            <p:ph type="title"/>
          </p:nvPr>
        </p:nvSpPr>
        <p:spPr>
          <a:xfrm>
            <a:off x="226951" y="179342"/>
            <a:ext cx="8653523" cy="466769"/>
          </a:xfrm>
          <a:prstGeom prst="rect">
            <a:avLst/>
          </a:prstGeom>
        </p:spPr>
        <p:txBody>
          <a:bodyPr anchor="t">
            <a:noAutofit/>
          </a:bodyPr>
          <a:lstStyle>
            <a:lvl1pPr algn="l">
              <a:tabLst>
                <a:tab pos="8229600" algn="r"/>
              </a:tabLst>
              <a:defRPr sz="2800" b="1">
                <a:solidFill>
                  <a:srgbClr val="21438F"/>
                </a:solidFill>
                <a:latin typeface="Helvetica LT Std"/>
              </a:defRPr>
            </a:lvl1pPr>
          </a:lstStyle>
          <a:p>
            <a:r>
              <a:rPr lang="en-US" dirty="0" smtClean="0"/>
              <a:t>Click to edit Master title style</a:t>
            </a:r>
            <a:endParaRPr lang="en-US" dirty="0"/>
          </a:p>
        </p:txBody>
      </p:sp>
      <p:sp>
        <p:nvSpPr>
          <p:cNvPr id="22" name="Text Placeholder 21"/>
          <p:cNvSpPr>
            <a:spLocks noGrp="1"/>
          </p:cNvSpPr>
          <p:nvPr>
            <p:ph type="body" sz="quarter" idx="10"/>
          </p:nvPr>
        </p:nvSpPr>
        <p:spPr>
          <a:xfrm>
            <a:off x="457200" y="710972"/>
            <a:ext cx="2403475" cy="365125"/>
          </a:xfrm>
          <a:prstGeom prst="rect">
            <a:avLst/>
          </a:prstGeom>
        </p:spPr>
        <p:txBody>
          <a:bodyPr/>
          <a:lstStyle>
            <a:lvl1pPr>
              <a:buFontTx/>
              <a:buNone/>
              <a:defRPr sz="1800">
                <a:solidFill>
                  <a:schemeClr val="tx1"/>
                </a:solidFill>
                <a:latin typeface="Helvetica LT Std"/>
              </a:defRPr>
            </a:lvl1pPr>
            <a:lvl2pPr>
              <a:buFontTx/>
              <a:buNone/>
              <a:defRPr/>
            </a:lvl2pPr>
            <a:lvl3pPr>
              <a:buFontTx/>
              <a:buNone/>
              <a:defRPr/>
            </a:lvl3pPr>
            <a:lvl4pPr>
              <a:buFontTx/>
              <a:buNone/>
              <a:defRPr/>
            </a:lvl4pPr>
            <a:lvl5pPr>
              <a:buFontTx/>
              <a:buNone/>
              <a:defRPr/>
            </a:lvl5pPr>
          </a:lstStyle>
          <a:p>
            <a:pPr lvl="0"/>
            <a:endParaRPr lang="en-US" dirty="0"/>
          </a:p>
        </p:txBody>
      </p:sp>
      <p:sp>
        <p:nvSpPr>
          <p:cNvPr id="10" name="Content Placeholder 9"/>
          <p:cNvSpPr>
            <a:spLocks noGrp="1"/>
          </p:cNvSpPr>
          <p:nvPr>
            <p:ph sz="quarter" idx="11"/>
          </p:nvPr>
        </p:nvSpPr>
        <p:spPr>
          <a:xfrm>
            <a:off x="263525" y="1447800"/>
            <a:ext cx="8616950" cy="4573588"/>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None/>
              <a:tabLst/>
              <a:defRPr sz="2000">
                <a:latin typeface="Helvetica LT Std"/>
              </a:defRPr>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58914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pic>
        <p:nvPicPr>
          <p:cNvPr id="7" name="Picture 5" descr="polosa_big.wmf"/>
          <p:cNvPicPr>
            <a:picLocks noChangeAspect="1"/>
          </p:cNvPicPr>
          <p:nvPr userDrawn="1"/>
        </p:nvPicPr>
        <p:blipFill>
          <a:blip r:embed="rId2" cstate="print">
            <a:extLst>
              <a:ext uri="{28A0092B-C50C-407E-A947-70E740481C1C}">
                <a14:useLocalDpi xmlns:a14="http://schemas.microsoft.com/office/drawing/2010/main" val="0"/>
              </a:ext>
            </a:extLst>
          </a:blip>
          <a:srcRect t="73190" b="12895"/>
          <a:stretch>
            <a:fillRect/>
          </a:stretch>
        </p:blipFill>
        <p:spPr bwMode="auto">
          <a:xfrm>
            <a:off x="0" y="5437188"/>
            <a:ext cx="91440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2938151" y="2176485"/>
            <a:ext cx="4876800" cy="1222375"/>
          </a:xfrm>
        </p:spPr>
        <p:txBody>
          <a:bodyPr/>
          <a:lstStyle>
            <a:lvl1pPr algn="l">
              <a:defRPr sz="4000">
                <a:solidFill>
                  <a:srgbClr val="2750AB"/>
                </a:solidFill>
                <a:latin typeface="Helvetica LT Std"/>
              </a:defRPr>
            </a:lvl1pPr>
          </a:lstStyle>
          <a:p>
            <a:r>
              <a:rPr lang="en-US" smtClean="0"/>
              <a:t>Click to edit Master title style</a:t>
            </a:r>
            <a:endParaRPr lang="en-US" dirty="0"/>
          </a:p>
        </p:txBody>
      </p:sp>
      <p:sp>
        <p:nvSpPr>
          <p:cNvPr id="16" name="Subtitle 2"/>
          <p:cNvSpPr>
            <a:spLocks noGrp="1"/>
          </p:cNvSpPr>
          <p:nvPr>
            <p:ph type="subTitle" idx="1"/>
          </p:nvPr>
        </p:nvSpPr>
        <p:spPr>
          <a:xfrm>
            <a:off x="2947387" y="3425419"/>
            <a:ext cx="5750582" cy="951344"/>
          </a:xfrm>
        </p:spPr>
        <p:txBody>
          <a:bodyPr>
            <a:normAutofit/>
          </a:bodyPr>
          <a:lstStyle>
            <a:lvl1pPr marL="0" indent="0" algn="l">
              <a:buNone/>
              <a:defRPr sz="2000" b="0">
                <a:solidFill>
                  <a:schemeClr val="tx1">
                    <a:lumMod val="75000"/>
                    <a:lumOff val="25000"/>
                  </a:schemeClr>
                </a:solidFill>
                <a:latin typeface="Helvetica LT St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0" name="Content Placeholder 8"/>
          <p:cNvSpPr>
            <a:spLocks noGrp="1"/>
          </p:cNvSpPr>
          <p:nvPr>
            <p:ph sz="quarter" idx="13"/>
          </p:nvPr>
        </p:nvSpPr>
        <p:spPr>
          <a:xfrm>
            <a:off x="2947387" y="4378338"/>
            <a:ext cx="4267200" cy="914400"/>
          </a:xfrm>
        </p:spPr>
        <p:txBody>
          <a:bodyPr>
            <a:normAutofit/>
          </a:bodyPr>
          <a:lstStyle>
            <a:lvl1pPr marL="0" indent="0">
              <a:buNone/>
              <a:defRPr kumimoji="0" lang="en-US" sz="2000" b="0" i="0" u="none" strike="noStrike" kern="1200" cap="none" spc="0" normalizeH="0" baseline="0" noProof="0" dirty="0" smtClean="0">
                <a:ln>
                  <a:noFill/>
                </a:ln>
                <a:solidFill>
                  <a:schemeClr val="tx1">
                    <a:lumMod val="75000"/>
                    <a:lumOff val="25000"/>
                  </a:schemeClr>
                </a:solidFill>
                <a:effectLst/>
                <a:uLnTx/>
                <a:uFillTx/>
                <a:latin typeface="Helvetica LT Std"/>
                <a:ea typeface="+mn-ea"/>
                <a:cs typeface="+mn-cs"/>
              </a:defRPr>
            </a:lvl1pPr>
          </a:lstStyle>
          <a:p>
            <a:pPr lvl="0"/>
            <a:r>
              <a:rPr lang="en-US" smtClean="0"/>
              <a:t>Click to edit Master text styles</a:t>
            </a:r>
          </a:p>
        </p:txBody>
      </p:sp>
      <p:sp>
        <p:nvSpPr>
          <p:cNvPr id="6" name="Text Placeholder 22"/>
          <p:cNvSpPr>
            <a:spLocks noGrp="1"/>
          </p:cNvSpPr>
          <p:nvPr>
            <p:ph type="body" sz="quarter" idx="4294967295"/>
          </p:nvPr>
        </p:nvSpPr>
        <p:spPr>
          <a:xfrm>
            <a:off x="2955925" y="6094413"/>
            <a:ext cx="4929188" cy="657225"/>
          </a:xfrm>
        </p:spPr>
        <p:txBody>
          <a:bodyPr rtlCol="0">
            <a:normAutofit fontScale="92500"/>
          </a:bodyPr>
          <a:lstStyle/>
          <a:p>
            <a:r>
              <a:rPr lang="en-US" dirty="0" smtClean="0"/>
              <a:t>EPAM Systems</a:t>
            </a:r>
          </a:p>
          <a:p>
            <a:r>
              <a:rPr lang="en-US" dirty="0" smtClean="0"/>
              <a:t>41 University Drive, Suite 202 | Newtown, PA 18940</a:t>
            </a:r>
          </a:p>
          <a:p>
            <a:r>
              <a:rPr lang="pl-PL" dirty="0" smtClean="0"/>
              <a:t>p: +1 267</a:t>
            </a:r>
            <a:r>
              <a:rPr lang="en-US" dirty="0" smtClean="0"/>
              <a:t> </a:t>
            </a:r>
            <a:r>
              <a:rPr lang="pl-PL" dirty="0" smtClean="0"/>
              <a:t>759</a:t>
            </a:r>
            <a:r>
              <a:rPr lang="en-US" dirty="0" smtClean="0"/>
              <a:t> </a:t>
            </a:r>
            <a:r>
              <a:rPr lang="pl-PL" dirty="0" smtClean="0"/>
              <a:t>9000 </a:t>
            </a:r>
            <a:r>
              <a:rPr lang="en-US" dirty="0" smtClean="0"/>
              <a:t> </a:t>
            </a:r>
            <a:r>
              <a:rPr lang="pl-PL" dirty="0" smtClean="0"/>
              <a:t>| </a:t>
            </a:r>
            <a:r>
              <a:rPr lang="en-US" dirty="0" smtClean="0"/>
              <a:t> </a:t>
            </a:r>
            <a:r>
              <a:rPr lang="pl-PL" dirty="0" smtClean="0"/>
              <a:t>f: +1</a:t>
            </a:r>
            <a:r>
              <a:rPr lang="en-US" dirty="0" smtClean="0"/>
              <a:t> +1 267 759 8989</a:t>
            </a:r>
            <a:r>
              <a:rPr lang="pl-PL" dirty="0" smtClean="0"/>
              <a:t> </a:t>
            </a:r>
            <a:r>
              <a:rPr lang="en-US" dirty="0" smtClean="0"/>
              <a:t> </a:t>
            </a:r>
            <a:r>
              <a:rPr lang="pl-PL" dirty="0" smtClean="0"/>
              <a:t>| e: info@epam.com </a:t>
            </a:r>
            <a:r>
              <a:rPr lang="en-US" dirty="0" smtClean="0"/>
              <a:t> </a:t>
            </a:r>
            <a:r>
              <a:rPr lang="pl-PL" dirty="0" smtClean="0"/>
              <a:t>| </a:t>
            </a:r>
            <a:r>
              <a:rPr lang="en-US" dirty="0" smtClean="0"/>
              <a:t> </a:t>
            </a:r>
            <a:r>
              <a:rPr lang="pl-PL" dirty="0" smtClean="0"/>
              <a:t>w: </a:t>
            </a:r>
            <a:r>
              <a:rPr lang="pl-PL" dirty="0" smtClean="0">
                <a:hlinkClick r:id="rId3"/>
              </a:rPr>
              <a:t>www.epam.com</a:t>
            </a:r>
            <a:endParaRPr lang="en-US" dirty="0" smtClean="0"/>
          </a:p>
          <a:p>
            <a:endParaRPr lang="en-US" dirty="0"/>
          </a:p>
        </p:txBody>
      </p:sp>
    </p:spTree>
    <p:extLst>
      <p:ext uri="{BB962C8B-B14F-4D97-AF65-F5344CB8AC3E}">
        <p14:creationId xmlns:p14="http://schemas.microsoft.com/office/powerpoint/2010/main" val="1591293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2955925" y="6356350"/>
            <a:ext cx="2895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r>
              <a:rPr lang="en-US"/>
              <a:t>2010 © EPAM Systems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21438F"/>
                </a:solidFill>
                <a:latin typeface="Calibri" panose="020F0502020204030204" pitchFamily="34" charset="0"/>
              </a:defRPr>
            </a:lvl1pPr>
          </a:lstStyle>
          <a:p>
            <a:fld id="{97D57C3D-6425-4311-A907-34B368A9A0B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rtofunittesting.com/"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xunitpatterns.com/" TargetMode="Externa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www.epam.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246410" y="3276601"/>
            <a:ext cx="4267200" cy="1371600"/>
          </a:xfrm>
        </p:spPr>
        <p:txBody>
          <a:bodyPr>
            <a:normAutofit/>
          </a:bodyPr>
          <a:lstStyle/>
          <a:p>
            <a:pPr algn="ctr" eaLnBrk="1" hangingPunct="1">
              <a:buFont typeface="Arial" charset="0"/>
              <a:buNone/>
              <a:defRPr/>
            </a:pPr>
            <a:r>
              <a:rPr lang="en-US" sz="2800" dirty="0"/>
              <a:t> </a:t>
            </a:r>
            <a:r>
              <a:rPr lang="en-US" sz="3200" dirty="0" err="1" smtClean="0"/>
              <a:t>Tamas</a:t>
            </a:r>
            <a:r>
              <a:rPr lang="en-US" sz="3200" dirty="0" smtClean="0"/>
              <a:t> Santa</a:t>
            </a:r>
          </a:p>
          <a:p>
            <a:pPr algn="ctr" eaLnBrk="1" hangingPunct="1">
              <a:spcBef>
                <a:spcPts val="0"/>
              </a:spcBef>
              <a:buFont typeface="Arial" charset="0"/>
              <a:buNone/>
              <a:defRPr/>
            </a:pPr>
            <a:r>
              <a:rPr lang="hu-HU" sz="1800" i="1" dirty="0" smtClean="0"/>
              <a:t>Software Engineer</a:t>
            </a:r>
            <a:endParaRPr lang="en-US" sz="1800" i="1" dirty="0" smtClean="0"/>
          </a:p>
          <a:p>
            <a:pPr algn="ctr" eaLnBrk="1" hangingPunct="1">
              <a:spcBef>
                <a:spcPts val="0"/>
              </a:spcBef>
              <a:buFont typeface="Arial" charset="0"/>
              <a:buNone/>
              <a:defRPr/>
            </a:pPr>
            <a:r>
              <a:rPr lang="en-US" sz="1800" dirty="0" smtClean="0"/>
              <a:t>  tamas_santa@epam.com</a:t>
            </a:r>
            <a:r>
              <a:rPr lang="hu-HU" dirty="0"/>
              <a:t>	</a:t>
            </a:r>
            <a:endParaRPr dirty="0"/>
          </a:p>
        </p:txBody>
      </p:sp>
      <p:sp>
        <p:nvSpPr>
          <p:cNvPr id="5" name="Footer Placeholder 4"/>
          <p:cNvSpPr>
            <a:spLocks noGrp="1"/>
          </p:cNvSpPr>
          <p:nvPr>
            <p:ph type="ftr" sz="quarter" idx="14"/>
          </p:nvPr>
        </p:nvSpPr>
        <p:spPr/>
        <p:txBody>
          <a:bodyPr/>
          <a:lstStyle/>
          <a:p>
            <a:pPr>
              <a:defRPr/>
            </a:pPr>
            <a:r>
              <a:rPr dirty="0" smtClean="0"/>
              <a:t>2014 © EPAM Systems</a:t>
            </a:r>
            <a:endParaRPr dirty="0"/>
          </a:p>
        </p:txBody>
      </p:sp>
      <p:sp>
        <p:nvSpPr>
          <p:cNvPr id="2" name="Title 1"/>
          <p:cNvSpPr>
            <a:spLocks noGrp="1"/>
          </p:cNvSpPr>
          <p:nvPr>
            <p:ph type="ctrTitle"/>
          </p:nvPr>
        </p:nvSpPr>
        <p:spPr>
          <a:xfrm>
            <a:off x="2819400" y="2133600"/>
            <a:ext cx="3465610" cy="914400"/>
          </a:xfrm>
        </p:spPr>
        <p:txBody>
          <a:bodyPr/>
          <a:lstStyle/>
          <a:p>
            <a:r>
              <a:rPr lang="hu-HU" b="1" dirty="0"/>
              <a:t>Unit </a:t>
            </a:r>
            <a:r>
              <a:rPr lang="hu-HU" b="1" dirty="0" smtClean="0"/>
              <a:t>Testing</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hu-HU" altLang="en-US" dirty="0" smtClean="0">
                <a:latin typeface="Helvetica LT Std" charset="0"/>
              </a:rPr>
              <a:t>Basic Rules of Writing Unit Test</a:t>
            </a:r>
            <a:endParaRPr lang="en-US" altLang="en-US" dirty="0" smtClean="0">
              <a:latin typeface="Helvetica LT Std" charset="0"/>
            </a:endParaRPr>
          </a:p>
        </p:txBody>
      </p:sp>
      <p:sp>
        <p:nvSpPr>
          <p:cNvPr id="2" name="Text Placeholder 1"/>
          <p:cNvSpPr>
            <a:spLocks noGrp="1"/>
          </p:cNvSpPr>
          <p:nvPr>
            <p:ph type="body" sz="quarter" idx="10"/>
          </p:nvPr>
        </p:nvSpPr>
        <p:spPr>
          <a:xfrm>
            <a:off x="457200" y="778984"/>
            <a:ext cx="3065462" cy="365125"/>
          </a:xfrm>
        </p:spPr>
        <p:txBody>
          <a:bodyPr/>
          <a:lstStyle/>
          <a:p>
            <a:r>
              <a:rPr lang="en-US" dirty="0" smtClean="0"/>
              <a:t>Structural conventions</a:t>
            </a:r>
            <a:endParaRPr lang="en-US" dirty="0"/>
          </a:p>
        </p:txBody>
      </p:sp>
      <p:sp>
        <p:nvSpPr>
          <p:cNvPr id="4" name="Content Placeholder 3"/>
          <p:cNvSpPr>
            <a:spLocks noGrp="1"/>
          </p:cNvSpPr>
          <p:nvPr>
            <p:ph sz="quarter" idx="11"/>
          </p:nvPr>
        </p:nvSpPr>
        <p:spPr/>
        <p:txBody>
          <a:bodyPr/>
          <a:lstStyle/>
          <a:p>
            <a:pPr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000" dirty="0" smtClean="0"/>
              <a:t>Use the AAA pattern:</a:t>
            </a:r>
          </a:p>
          <a:p>
            <a:pPr marL="800100" lvl="1" indent="-342900" eaLnBrk="1" hangingPunct="1">
              <a:buFont typeface="+mj-lt"/>
              <a:buAutoNum type="arabicPeriod"/>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800" b="1" dirty="0" smtClean="0"/>
              <a:t>Arrange</a:t>
            </a:r>
            <a:r>
              <a:rPr lang="en-US" sz="1800" dirty="0" smtClean="0"/>
              <a:t> </a:t>
            </a:r>
            <a:r>
              <a:rPr lang="en-US" dirty="0"/>
              <a:t>all necessary preconditions and inputs.</a:t>
            </a:r>
            <a:endParaRPr lang="en-US" sz="1800" dirty="0" smtClean="0"/>
          </a:p>
          <a:p>
            <a:pPr marL="800100" lvl="1" indent="-342900" eaLnBrk="1" hangingPunct="1">
              <a:buFont typeface="+mj-lt"/>
              <a:buAutoNum type="arabicPeriod"/>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b="1" dirty="0" smtClean="0"/>
              <a:t>Act</a:t>
            </a:r>
            <a:r>
              <a:rPr lang="en-US" dirty="0" smtClean="0"/>
              <a:t> </a:t>
            </a:r>
            <a:r>
              <a:rPr lang="en-US" dirty="0"/>
              <a:t>on the object or method under test.</a:t>
            </a:r>
            <a:endParaRPr lang="en-US" dirty="0" smtClean="0"/>
          </a:p>
          <a:p>
            <a:pPr marL="800100" lvl="1" indent="-342900" eaLnBrk="1" hangingPunct="1">
              <a:buFont typeface="+mj-lt"/>
              <a:buAutoNum type="arabicPeriod"/>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800" b="1" dirty="0" smtClean="0"/>
              <a:t>Assert</a:t>
            </a:r>
            <a:r>
              <a:rPr lang="en-US" sz="1800" dirty="0" smtClean="0"/>
              <a:t> </a:t>
            </a:r>
            <a:r>
              <a:rPr lang="en-US" dirty="0"/>
              <a:t>that the expected results have occurred.</a:t>
            </a:r>
            <a:endParaRPr lang="en-US" sz="1800" dirty="0" smtClean="0"/>
          </a:p>
          <a:p>
            <a:pPr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000" dirty="0" smtClean="0"/>
              <a:t>Never initialize a state in the Before methods that are not needed for ALL your test methods!</a:t>
            </a:r>
          </a:p>
          <a:p>
            <a:pPr>
              <a:defRPr/>
            </a:pPr>
            <a:endParaRPr lang="en-US" dirty="0"/>
          </a:p>
        </p:txBody>
      </p:sp>
    </p:spTree>
    <p:extLst>
      <p:ext uri="{BB962C8B-B14F-4D97-AF65-F5344CB8AC3E}">
        <p14:creationId xmlns:p14="http://schemas.microsoft.com/office/powerpoint/2010/main" val="1520718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hu-HU" altLang="en-US" dirty="0" smtClean="0">
                <a:latin typeface="Helvetica LT Std" charset="0"/>
              </a:rPr>
              <a:t>Basic Rules of Writing Unit Test</a:t>
            </a:r>
            <a:endParaRPr lang="en-US" altLang="en-US" dirty="0" smtClean="0">
              <a:latin typeface="Helvetica LT Std" charset="0"/>
            </a:endParaRPr>
          </a:p>
        </p:txBody>
      </p:sp>
      <p:sp>
        <p:nvSpPr>
          <p:cNvPr id="2" name="Text Placeholder 1"/>
          <p:cNvSpPr>
            <a:spLocks noGrp="1"/>
          </p:cNvSpPr>
          <p:nvPr>
            <p:ph type="body" sz="quarter" idx="10"/>
          </p:nvPr>
        </p:nvSpPr>
        <p:spPr>
          <a:xfrm>
            <a:off x="457200" y="778984"/>
            <a:ext cx="3065462" cy="365125"/>
          </a:xfrm>
        </p:spPr>
        <p:txBody>
          <a:bodyPr/>
          <a:lstStyle/>
          <a:p>
            <a:r>
              <a:rPr lang="en-US" dirty="0" smtClean="0"/>
              <a:t>State management</a:t>
            </a:r>
            <a:endParaRPr lang="en-US" dirty="0"/>
          </a:p>
        </p:txBody>
      </p:sp>
      <p:sp>
        <p:nvSpPr>
          <p:cNvPr id="4" name="Content Placeholder 3"/>
          <p:cNvSpPr>
            <a:spLocks noGrp="1"/>
          </p:cNvSpPr>
          <p:nvPr>
            <p:ph sz="quarter" idx="11"/>
          </p:nvPr>
        </p:nvSpPr>
        <p:spPr/>
        <p:txBody>
          <a:bodyPr/>
          <a:lstStyle/>
          <a:p>
            <a:pPr>
              <a:defRPr/>
            </a:pPr>
            <a:r>
              <a:rPr lang="en-US" b="1" dirty="0" err="1" smtClean="0"/>
              <a:t>SetUp</a:t>
            </a:r>
            <a:r>
              <a:rPr lang="en-US" b="1" dirty="0" smtClean="0"/>
              <a:t> / </a:t>
            </a:r>
            <a:r>
              <a:rPr lang="en-US" b="1" dirty="0" err="1" smtClean="0"/>
              <a:t>TearDown</a:t>
            </a:r>
            <a:r>
              <a:rPr lang="en-US" b="1" dirty="0" smtClean="0"/>
              <a:t> attributes</a:t>
            </a:r>
          </a:p>
          <a:p>
            <a:pPr>
              <a:buFont typeface="Arial" panose="020B0604020202020204" pitchFamily="34" charset="0"/>
              <a:buChar char="•"/>
              <a:defRPr/>
            </a:pPr>
            <a:r>
              <a:rPr lang="en-US" dirty="0" smtClean="0"/>
              <a:t>Provide </a:t>
            </a:r>
            <a:r>
              <a:rPr lang="en-US" dirty="0"/>
              <a:t>a common set of functions that are </a:t>
            </a:r>
            <a:r>
              <a:rPr lang="en-US" dirty="0" smtClean="0"/>
              <a:t>performed </a:t>
            </a:r>
            <a:r>
              <a:rPr lang="en-US" dirty="0"/>
              <a:t>just before each </a:t>
            </a:r>
            <a:r>
              <a:rPr lang="en-US" dirty="0" smtClean="0"/>
              <a:t>test method </a:t>
            </a:r>
            <a:r>
              <a:rPr lang="en-US" dirty="0"/>
              <a:t>is </a:t>
            </a:r>
            <a:r>
              <a:rPr lang="en-US" dirty="0" smtClean="0"/>
              <a:t>called, and </a:t>
            </a:r>
            <a:r>
              <a:rPr lang="en-US" dirty="0"/>
              <a:t>after each </a:t>
            </a:r>
            <a:r>
              <a:rPr lang="en-US" dirty="0" smtClean="0"/>
              <a:t>test method </a:t>
            </a:r>
            <a:r>
              <a:rPr lang="en-US" dirty="0"/>
              <a:t>is </a:t>
            </a:r>
            <a:r>
              <a:rPr lang="en-US" dirty="0" smtClean="0"/>
              <a:t>finished.</a:t>
            </a:r>
          </a:p>
          <a:p>
            <a:pPr>
              <a:defRPr/>
            </a:pPr>
            <a:endParaRPr lang="en-US" dirty="0"/>
          </a:p>
          <a:p>
            <a:pPr>
              <a:defRPr/>
            </a:pPr>
            <a:r>
              <a:rPr lang="en-US" b="1" dirty="0" err="1" smtClean="0"/>
              <a:t>TestFixtureSetUp</a:t>
            </a:r>
            <a:r>
              <a:rPr lang="en-US" b="1" dirty="0" smtClean="0"/>
              <a:t> / </a:t>
            </a:r>
            <a:r>
              <a:rPr lang="en-US" b="1" dirty="0" err="1" smtClean="0"/>
              <a:t>TestFixtureTeardown</a:t>
            </a:r>
            <a:r>
              <a:rPr lang="en-US" b="1" dirty="0" smtClean="0"/>
              <a:t> attributes</a:t>
            </a:r>
          </a:p>
          <a:p>
            <a:pPr>
              <a:buFont typeface="Arial" panose="020B0604020202020204" pitchFamily="34" charset="0"/>
              <a:buChar char="•"/>
              <a:defRPr/>
            </a:pPr>
            <a:r>
              <a:rPr lang="en-US" dirty="0" smtClean="0"/>
              <a:t>Provides </a:t>
            </a:r>
            <a:r>
              <a:rPr lang="en-US" dirty="0"/>
              <a:t>a single set of functions that are performed once prior </a:t>
            </a:r>
            <a:r>
              <a:rPr lang="en-US" dirty="0" smtClean="0"/>
              <a:t>to executing </a:t>
            </a:r>
            <a:r>
              <a:rPr lang="en-US" dirty="0"/>
              <a:t>any of the tests in the </a:t>
            </a:r>
            <a:r>
              <a:rPr lang="en-US" dirty="0" smtClean="0"/>
              <a:t>fixture, then after all tests finished.</a:t>
            </a:r>
            <a:endParaRPr lang="en-US" dirty="0"/>
          </a:p>
        </p:txBody>
      </p:sp>
    </p:spTree>
    <p:extLst>
      <p:ext uri="{BB962C8B-B14F-4D97-AF65-F5344CB8AC3E}">
        <p14:creationId xmlns:p14="http://schemas.microsoft.com/office/powerpoint/2010/main" val="885156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hu-HU" altLang="en-US" dirty="0" smtClean="0">
                <a:latin typeface="Helvetica LT Std" charset="0"/>
              </a:rPr>
              <a:t>Basic Rules of Writing Unit Test</a:t>
            </a:r>
            <a:endParaRPr lang="en-US" altLang="en-US" dirty="0" smtClean="0">
              <a:latin typeface="Helvetica LT Std" charset="0"/>
            </a:endParaRPr>
          </a:p>
        </p:txBody>
      </p:sp>
      <p:sp>
        <p:nvSpPr>
          <p:cNvPr id="2" name="Text Placeholder 1"/>
          <p:cNvSpPr>
            <a:spLocks noGrp="1"/>
          </p:cNvSpPr>
          <p:nvPr>
            <p:ph type="body" sz="quarter" idx="10"/>
          </p:nvPr>
        </p:nvSpPr>
        <p:spPr/>
        <p:txBody>
          <a:bodyPr/>
          <a:lstStyle/>
          <a:p>
            <a:r>
              <a:rPr lang="en-US" dirty="0" smtClean="0"/>
              <a:t>Number of tests</a:t>
            </a:r>
            <a:endParaRPr lang="en-US" dirty="0"/>
          </a:p>
        </p:txBody>
      </p:sp>
      <p:sp>
        <p:nvSpPr>
          <p:cNvPr id="15364" name="Content Placeholder 3"/>
          <p:cNvSpPr>
            <a:spLocks noGrp="1"/>
          </p:cNvSpPr>
          <p:nvPr>
            <p:ph sz="quarter" idx="11"/>
          </p:nvPr>
        </p:nvSpPr>
        <p:spPr/>
        <p:txBody>
          <a:bodyPr/>
          <a:lstStyle/>
          <a:p>
            <a:pPr marL="342900" lvl="1" indent="-342900">
              <a:buFont typeface="Arial" panose="020B0604020202020204" pitchFamily="34" charset="0"/>
              <a:buChar char="•"/>
            </a:pPr>
            <a:r>
              <a:rPr lang="en-US" altLang="en-US" sz="2000" dirty="0" smtClean="0"/>
              <a:t>At least 1 test method for all method that contains any kind of logic</a:t>
            </a:r>
            <a:endParaRPr lang="en-US" altLang="en-US" sz="2000" dirty="0"/>
          </a:p>
          <a:p>
            <a:pPr marL="0" lvl="1" indent="0">
              <a:buNone/>
            </a:pPr>
            <a:r>
              <a:rPr lang="en-US" altLang="en-US" sz="2000" dirty="0" smtClean="0"/>
              <a:t>However the good approach is to have as many test method as the </a:t>
            </a:r>
            <a:r>
              <a:rPr lang="en-US" altLang="en-US" sz="2000" b="1" dirty="0" err="1" smtClean="0"/>
              <a:t>cyclomatic</a:t>
            </a:r>
            <a:r>
              <a:rPr lang="en-US" altLang="en-US" sz="2000" b="1" dirty="0" smtClean="0"/>
              <a:t> complexity</a:t>
            </a:r>
            <a:r>
              <a:rPr lang="en-US" altLang="en-US" sz="2000" dirty="0" smtClean="0"/>
              <a:t> of the tested method!</a:t>
            </a:r>
          </a:p>
          <a:p>
            <a:pPr marL="0" indent="0"/>
            <a:endParaRPr lang="en-US" altLang="en-US" dirty="0" smtClean="0"/>
          </a:p>
        </p:txBody>
      </p:sp>
    </p:spTree>
    <p:extLst>
      <p:ext uri="{BB962C8B-B14F-4D97-AF65-F5344CB8AC3E}">
        <p14:creationId xmlns:p14="http://schemas.microsoft.com/office/powerpoint/2010/main" val="2977754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hu-HU" altLang="en-US" smtClean="0">
                <a:latin typeface="Helvetica LT Std" charset="0"/>
              </a:rPr>
              <a:t>Basic Rules of Writing Unit Test</a:t>
            </a:r>
            <a:endParaRPr lang="en-US" altLang="en-US" smtClean="0">
              <a:latin typeface="Helvetica LT Std" charset="0"/>
            </a:endParaRPr>
          </a:p>
        </p:txBody>
      </p:sp>
      <p:sp>
        <p:nvSpPr>
          <p:cNvPr id="2" name="Text Placeholder 1"/>
          <p:cNvSpPr>
            <a:spLocks noGrp="1"/>
          </p:cNvSpPr>
          <p:nvPr>
            <p:ph type="body" sz="quarter" idx="10"/>
          </p:nvPr>
        </p:nvSpPr>
        <p:spPr/>
        <p:txBody>
          <a:bodyPr/>
          <a:lstStyle/>
          <a:p>
            <a:r>
              <a:rPr lang="en-US" dirty="0" smtClean="0"/>
              <a:t>Keep in mind…</a:t>
            </a:r>
            <a:endParaRPr lang="en-US" dirty="0"/>
          </a:p>
        </p:txBody>
      </p:sp>
      <p:sp>
        <p:nvSpPr>
          <p:cNvPr id="4" name="Content Placeholder 3"/>
          <p:cNvSpPr>
            <a:spLocks noGrp="1"/>
          </p:cNvSpPr>
          <p:nvPr>
            <p:ph sz="quarter" idx="11"/>
          </p:nvPr>
        </p:nvSpPr>
        <p:spPr/>
        <p:txBody>
          <a:bodyPr/>
          <a:lstStyle/>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smtClean="0"/>
              <a:t>Keep it </a:t>
            </a:r>
            <a:r>
              <a:rPr lang="en-US" sz="2000" b="1" dirty="0" smtClean="0"/>
              <a:t>simple</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smtClean="0"/>
              <a:t>Keep it easily </a:t>
            </a:r>
            <a:r>
              <a:rPr lang="en-US" sz="2000" b="1" dirty="0" smtClean="0"/>
              <a:t>understandable</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smtClean="0"/>
              <a:t>Keep it </a:t>
            </a:r>
            <a:r>
              <a:rPr lang="en-US" sz="2000" b="1" dirty="0" smtClean="0"/>
              <a:t>conventional</a:t>
            </a:r>
          </a:p>
          <a:p>
            <a:pPr marL="344487" eaLnBrk="1" hangingPunct="1">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smtClean="0"/>
              <a:t>The unit test should also describe the logic the production class implements: helps in understanding the code.</a:t>
            </a:r>
          </a:p>
          <a:p>
            <a:pPr>
              <a:defRPr/>
            </a:pPr>
            <a:endParaRPr lang="en-US" dirty="0"/>
          </a:p>
        </p:txBody>
      </p:sp>
    </p:spTree>
    <p:extLst>
      <p:ext uri="{BB962C8B-B14F-4D97-AF65-F5344CB8AC3E}">
        <p14:creationId xmlns:p14="http://schemas.microsoft.com/office/powerpoint/2010/main" val="3644316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hu-HU" altLang="en-US" smtClean="0">
                <a:latin typeface="Helvetica LT Std" charset="0"/>
              </a:rPr>
              <a:t>Basic Rules of Writing Unit Test</a:t>
            </a:r>
            <a:endParaRPr lang="en-US" altLang="en-US" smtClean="0">
              <a:latin typeface="Helvetica LT Std" charset="0"/>
            </a:endParaRPr>
          </a:p>
        </p:txBody>
      </p:sp>
      <p:sp>
        <p:nvSpPr>
          <p:cNvPr id="2" name="Text Placeholder 1"/>
          <p:cNvSpPr>
            <a:spLocks noGrp="1"/>
          </p:cNvSpPr>
          <p:nvPr>
            <p:ph type="body" sz="quarter" idx="10"/>
          </p:nvPr>
        </p:nvSpPr>
        <p:spPr/>
        <p:txBody>
          <a:bodyPr/>
          <a:lstStyle/>
          <a:p>
            <a:r>
              <a:rPr lang="en-US" dirty="0" err="1" smtClean="0"/>
              <a:t>Antipatterns</a:t>
            </a:r>
            <a:endParaRPr lang="en-US" dirty="0"/>
          </a:p>
        </p:txBody>
      </p:sp>
      <p:sp>
        <p:nvSpPr>
          <p:cNvPr id="4" name="Content Placeholder 3"/>
          <p:cNvSpPr>
            <a:spLocks noGrp="1"/>
          </p:cNvSpPr>
          <p:nvPr>
            <p:ph sz="quarter" idx="11"/>
          </p:nvPr>
        </p:nvSpPr>
        <p:spPr/>
        <p:txBody>
          <a:bodyPr/>
          <a:lstStyle/>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smtClean="0"/>
              <a:t>Constrained test order</a:t>
            </a:r>
            <a:endParaRPr lang="en-US" dirty="0" smtClean="0"/>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smtClean="0"/>
              <a:t>Hidden test call</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Shared-state corruption</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smtClean="0"/>
              <a:t>Multiple asserts</a:t>
            </a:r>
          </a:p>
          <a:p>
            <a:pPr marL="1587" indent="0" eaLnBrk="1" hangingPunct="1">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dirty="0" smtClean="0"/>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sz="2000" dirty="0" smtClean="0"/>
          </a:p>
        </p:txBody>
      </p:sp>
    </p:spTree>
    <p:extLst>
      <p:ext uri="{BB962C8B-B14F-4D97-AF65-F5344CB8AC3E}">
        <p14:creationId xmlns:p14="http://schemas.microsoft.com/office/powerpoint/2010/main" val="827835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hu-HU" altLang="en-US" smtClean="0">
                <a:latin typeface="Helvetica LT Std" charset="0"/>
              </a:rPr>
              <a:t>Basic Rules of Writing Unit Test</a:t>
            </a:r>
            <a:endParaRPr lang="en-US" altLang="en-US" smtClean="0">
              <a:latin typeface="Helvetica LT Std" charset="0"/>
            </a:endParaRPr>
          </a:p>
        </p:txBody>
      </p:sp>
      <p:sp>
        <p:nvSpPr>
          <p:cNvPr id="4" name="Content Placeholder 3"/>
          <p:cNvSpPr>
            <a:spLocks noGrp="1"/>
          </p:cNvSpPr>
          <p:nvPr>
            <p:ph sz="quarter" idx="10"/>
          </p:nvPr>
        </p:nvSpPr>
        <p:spPr/>
        <p:txBody>
          <a:bodyPr/>
          <a:lstStyle/>
          <a:p>
            <a:pPr marL="0" indent="0">
              <a:buNone/>
              <a:defRPr/>
            </a:pPr>
            <a:r>
              <a:rPr lang="hu-HU" sz="2400" b="1" dirty="0" smtClean="0">
                <a:solidFill>
                  <a:srgbClr val="FF0000"/>
                </a:solidFill>
              </a:rPr>
              <a:t>Unit Tests are not integration tests</a:t>
            </a:r>
            <a:r>
              <a:rPr lang="en-US" sz="2400" b="1" dirty="0" smtClean="0">
                <a:solidFill>
                  <a:srgbClr val="FF0000"/>
                </a:solidFill>
              </a:rPr>
              <a:t>!</a:t>
            </a:r>
            <a:endParaRPr lang="hu-HU" sz="2400" b="1" dirty="0" smtClean="0">
              <a:solidFill>
                <a:srgbClr val="FF0000"/>
              </a:solidFill>
            </a:endParaRPr>
          </a:p>
          <a:p>
            <a:pPr>
              <a:defRPr/>
            </a:pPr>
            <a:endParaRPr lang="hu-HU" dirty="0" smtClean="0"/>
          </a:p>
          <a:p>
            <a:pPr marL="0" indent="0">
              <a:buNone/>
              <a:defRPr/>
            </a:pPr>
            <a:r>
              <a:rPr lang="hu-HU" dirty="0" smtClean="0"/>
              <a:t>Problems with integration tests:</a:t>
            </a:r>
          </a:p>
          <a:p>
            <a:pPr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Hard to localize the cause of failure</a:t>
            </a:r>
          </a:p>
          <a:p>
            <a:pPr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Tests run longer</a:t>
            </a:r>
          </a:p>
          <a:p>
            <a:pPr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Additional configuration and setup</a:t>
            </a:r>
          </a:p>
          <a:p>
            <a:pPr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Changes in dependencies affect more than one test</a:t>
            </a:r>
          </a:p>
          <a:p>
            <a:pPr>
              <a:defRPr/>
            </a:pPr>
            <a:endParaRPr lang="en-US" dirty="0"/>
          </a:p>
        </p:txBody>
      </p:sp>
    </p:spTree>
    <p:extLst>
      <p:ext uri="{BB962C8B-B14F-4D97-AF65-F5344CB8AC3E}">
        <p14:creationId xmlns:p14="http://schemas.microsoft.com/office/powerpoint/2010/main" val="3880286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505200" y="2279958"/>
            <a:ext cx="1941610" cy="1270028"/>
          </a:xfrm>
        </p:spPr>
        <p:txBody>
          <a:bodyPr/>
          <a:lstStyle/>
          <a:p>
            <a:r>
              <a:rPr lang="en-US" dirty="0" smtClean="0"/>
              <a:t>Demo </a:t>
            </a:r>
            <a:br>
              <a:rPr lang="en-US" dirty="0" smtClean="0"/>
            </a:br>
            <a:endParaRPr lang="en-US" dirty="0"/>
          </a:p>
        </p:txBody>
      </p:sp>
      <p:sp>
        <p:nvSpPr>
          <p:cNvPr id="5" name="Content Placeholder 4"/>
          <p:cNvSpPr>
            <a:spLocks noGrp="1"/>
          </p:cNvSpPr>
          <p:nvPr>
            <p:ph sz="quarter" idx="13"/>
          </p:nvPr>
        </p:nvSpPr>
        <p:spPr>
          <a:xfrm>
            <a:off x="2895600" y="3092786"/>
            <a:ext cx="4267200" cy="914400"/>
          </a:xfrm>
        </p:spPr>
        <p:txBody>
          <a:bodyPr/>
          <a:lstStyle/>
          <a:p>
            <a:r>
              <a:rPr lang="en-US" dirty="0" smtClean="0"/>
              <a:t>Write </a:t>
            </a:r>
            <a:r>
              <a:rPr lang="en-US" dirty="0"/>
              <a:t>our first unit test</a:t>
            </a:r>
          </a:p>
        </p:txBody>
      </p:sp>
    </p:spTree>
    <p:extLst>
      <p:ext uri="{BB962C8B-B14F-4D97-AF65-F5344CB8AC3E}">
        <p14:creationId xmlns:p14="http://schemas.microsoft.com/office/powerpoint/2010/main" val="2505753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latin typeface="Helvetica LT Std" charset="0"/>
              </a:rPr>
              <a:t>Arising problems the Unit Tester has to deal with</a:t>
            </a:r>
          </a:p>
        </p:txBody>
      </p:sp>
      <p:sp>
        <p:nvSpPr>
          <p:cNvPr id="18435" name="Text Placeholder 2"/>
          <p:cNvSpPr>
            <a:spLocks noGrp="1"/>
          </p:cNvSpPr>
          <p:nvPr>
            <p:ph type="body" sz="quarter" idx="10"/>
          </p:nvPr>
        </p:nvSpPr>
        <p:spPr/>
        <p:txBody>
          <a:bodyPr/>
          <a:lstStyle/>
          <a:p>
            <a:r>
              <a:rPr lang="hu-HU" altLang="en-US" smtClean="0">
                <a:latin typeface="Helvetica LT Std" charset="0"/>
              </a:rPr>
              <a:t>Dependencies</a:t>
            </a:r>
            <a:endParaRPr lang="en-US" altLang="en-US" smtClean="0">
              <a:latin typeface="Helvetica LT Std" charset="0"/>
            </a:endParaRPr>
          </a:p>
        </p:txBody>
      </p:sp>
      <p:sp>
        <p:nvSpPr>
          <p:cNvPr id="4" name="Content Placeholder 3"/>
          <p:cNvSpPr>
            <a:spLocks noGrp="1"/>
          </p:cNvSpPr>
          <p:nvPr>
            <p:ph sz="quarter" idx="11"/>
          </p:nvPr>
        </p:nvSpPr>
        <p:spPr/>
        <p:txBody>
          <a:bodyPr/>
          <a:lstStyle/>
          <a:p>
            <a:pPr marL="0" indent="0"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Interactions with dependencies like:</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err="1" smtClean="0"/>
              <a:t>Filesystem</a:t>
            </a:r>
            <a:endParaRPr lang="en-US" dirty="0"/>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Database</a:t>
            </a:r>
            <a:endParaRPr lang="en-US" dirty="0"/>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Remote services (web services etc.)</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Other objects (class dependencies)</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a:t>
            </a:r>
          </a:p>
          <a:p>
            <a:pPr>
              <a:defRPr/>
            </a:pPr>
            <a:endParaRPr lang="en-US" dirty="0"/>
          </a:p>
        </p:txBody>
      </p:sp>
    </p:spTree>
    <p:extLst>
      <p:ext uri="{BB962C8B-B14F-4D97-AF65-F5344CB8AC3E}">
        <p14:creationId xmlns:p14="http://schemas.microsoft.com/office/powerpoint/2010/main" val="687864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hu-HU" altLang="en-US" smtClean="0">
                <a:latin typeface="Helvetica LT Std" charset="0"/>
              </a:rPr>
              <a:t>Problems with „real” dependencies</a:t>
            </a:r>
            <a:endParaRPr lang="en-US" altLang="en-US" smtClean="0">
              <a:latin typeface="Helvetica LT Std" charset="0"/>
            </a:endParaRPr>
          </a:p>
        </p:txBody>
      </p:sp>
      <p:sp>
        <p:nvSpPr>
          <p:cNvPr id="2" name="Text Placeholder 1"/>
          <p:cNvSpPr>
            <a:spLocks noGrp="1"/>
          </p:cNvSpPr>
          <p:nvPr>
            <p:ph type="body" sz="quarter" idx="10"/>
          </p:nvPr>
        </p:nvSpPr>
        <p:spPr/>
        <p:txBody>
          <a:bodyPr/>
          <a:lstStyle/>
          <a:p>
            <a:endParaRPr lang="en-US"/>
          </a:p>
        </p:txBody>
      </p:sp>
      <p:sp>
        <p:nvSpPr>
          <p:cNvPr id="4" name="Content Placeholder 3"/>
          <p:cNvSpPr>
            <a:spLocks noGrp="1"/>
          </p:cNvSpPr>
          <p:nvPr>
            <p:ph sz="quarter" idx="11"/>
          </p:nvPr>
        </p:nvSpPr>
        <p:spPr/>
        <p:txBody>
          <a:bodyPr/>
          <a:lstStyle/>
          <a:p>
            <a:pPr>
              <a:defRPr/>
            </a:pPr>
            <a:r>
              <a:rPr lang="en-US" dirty="0" smtClean="0"/>
              <a:t>Keeping real dependencies of the SUT makes our Unit Test</a:t>
            </a:r>
            <a:endParaRPr lang="hu-HU" dirty="0" smtClean="0"/>
          </a:p>
          <a:p>
            <a:pPr>
              <a:defRPr/>
            </a:pPr>
            <a:endParaRPr lang="hu-HU" dirty="0" smtClean="0"/>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Dependent on something </a:t>
            </a:r>
            <a:br>
              <a:rPr lang="en-US" dirty="0" smtClean="0"/>
            </a:br>
            <a:r>
              <a:rPr lang="en-US" dirty="0" smtClean="0"/>
              <a:t>(OS, file system structure, network state, </a:t>
            </a:r>
            <a:r>
              <a:rPr lang="en-US" dirty="0" err="1" smtClean="0"/>
              <a:t>etc</a:t>
            </a:r>
            <a:r>
              <a:rPr lang="en-US" dirty="0" smtClean="0"/>
              <a:t>)</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Which means it is no longer a Unit Test…</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…but an Integration test</a:t>
            </a:r>
          </a:p>
          <a:p>
            <a:pPr>
              <a:defRPr/>
            </a:pPr>
            <a:endParaRPr lang="en-US" dirty="0"/>
          </a:p>
        </p:txBody>
      </p:sp>
    </p:spTree>
    <p:extLst>
      <p:ext uri="{BB962C8B-B14F-4D97-AF65-F5344CB8AC3E}">
        <p14:creationId xmlns:p14="http://schemas.microsoft.com/office/powerpoint/2010/main" val="3914196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hu-HU" altLang="en-US" smtClean="0">
                <a:latin typeface="Helvetica LT Std" charset="0"/>
              </a:rPr>
              <a:t>Dealing with dependencies</a:t>
            </a:r>
            <a:endParaRPr lang="en-US" altLang="en-US" smtClean="0">
              <a:latin typeface="Helvetica LT Std" charset="0"/>
            </a:endParaRPr>
          </a:p>
        </p:txBody>
      </p:sp>
      <p:sp>
        <p:nvSpPr>
          <p:cNvPr id="20483" name="Text Placeholder 2"/>
          <p:cNvSpPr>
            <a:spLocks noGrp="1"/>
          </p:cNvSpPr>
          <p:nvPr>
            <p:ph type="body" sz="quarter" idx="10"/>
          </p:nvPr>
        </p:nvSpPr>
        <p:spPr/>
        <p:txBody>
          <a:bodyPr/>
          <a:lstStyle/>
          <a:p>
            <a:r>
              <a:rPr lang="hu-HU" altLang="en-US" smtClean="0">
                <a:latin typeface="Helvetica LT Std" charset="0"/>
              </a:rPr>
              <a:t>Stubs</a:t>
            </a:r>
            <a:endParaRPr lang="en-US" altLang="en-US" smtClean="0">
              <a:latin typeface="Helvetica LT Std" charset="0"/>
            </a:endParaRPr>
          </a:p>
        </p:txBody>
      </p:sp>
      <p:sp>
        <p:nvSpPr>
          <p:cNvPr id="20484" name="Content Placeholder 3"/>
          <p:cNvSpPr>
            <a:spLocks noGrp="1"/>
          </p:cNvSpPr>
          <p:nvPr>
            <p:ph sz="quarter" idx="11"/>
          </p:nvPr>
        </p:nvSpPr>
        <p:spPr>
          <a:xfrm>
            <a:off x="-228600" y="1524000"/>
            <a:ext cx="8616950" cy="4573588"/>
          </a:xfrm>
        </p:spPr>
        <p:txBody>
          <a:bodyPr/>
          <a:lstStyle/>
          <a:p>
            <a:pPr marL="801688" lvl="1" indent="-342900" eaLnBrk="1" hangingPunct="1">
              <a:spcBef>
                <a:spcPts val="800"/>
              </a:spcBef>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sz="2000" dirty="0" smtClean="0">
                <a:latin typeface="Helvetica LT Std"/>
              </a:rPr>
              <a:t>Dummy POCO (plain-old-CLR-object)</a:t>
            </a:r>
          </a:p>
          <a:p>
            <a:pPr marL="801688" lvl="1" indent="-342900" eaLnBrk="1" hangingPunct="1">
              <a:spcBef>
                <a:spcPts val="800"/>
              </a:spcBef>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sz="2000" dirty="0" smtClean="0">
                <a:latin typeface="Helvetica LT Std"/>
              </a:rPr>
              <a:t>Replacement for an existing dependency in the system</a:t>
            </a:r>
          </a:p>
          <a:p>
            <a:pPr marL="801688" lvl="1" indent="-342900" eaLnBrk="1" hangingPunct="1">
              <a:spcBef>
                <a:spcPts val="800"/>
              </a:spcBef>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sz="2000" dirty="0" smtClean="0">
                <a:latin typeface="Helvetica LT Std"/>
              </a:rPr>
              <a:t>The Unit Test can have control over</a:t>
            </a:r>
          </a:p>
          <a:p>
            <a:pPr marL="801688" lvl="1" indent="-342900" eaLnBrk="1" hangingPunct="1">
              <a:spcBef>
                <a:spcPts val="800"/>
              </a:spcBef>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sz="2000" dirty="0" smtClean="0">
                <a:latin typeface="Helvetica LT Std"/>
              </a:rPr>
              <a:t>The SUT interacts with stubs instead of real dependencies</a:t>
            </a:r>
          </a:p>
          <a:p>
            <a:pPr>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altLang="en-US" dirty="0" smtClean="0"/>
          </a:p>
        </p:txBody>
      </p:sp>
    </p:spTree>
    <p:extLst>
      <p:ext uri="{BB962C8B-B14F-4D97-AF65-F5344CB8AC3E}">
        <p14:creationId xmlns:p14="http://schemas.microsoft.com/office/powerpoint/2010/main" val="149969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00200" y="2057400"/>
            <a:ext cx="5983190" cy="1574828"/>
          </a:xfrm>
        </p:spPr>
        <p:txBody>
          <a:bodyPr/>
          <a:lstStyle/>
          <a:p>
            <a:pPr algn="ctr"/>
            <a:r>
              <a:rPr lang="en-US" dirty="0" smtClean="0"/>
              <a:t>What do you expect from this course?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hu-HU" altLang="en-US" smtClean="0">
                <a:latin typeface="Helvetica LT Std" charset="0"/>
              </a:rPr>
              <a:t>Dealing with dependencies</a:t>
            </a:r>
            <a:endParaRPr lang="en-US" altLang="en-US" smtClean="0">
              <a:latin typeface="Helvetica LT Std" charset="0"/>
            </a:endParaRPr>
          </a:p>
        </p:txBody>
      </p:sp>
      <p:sp>
        <p:nvSpPr>
          <p:cNvPr id="21507" name="Text Placeholder 2"/>
          <p:cNvSpPr>
            <a:spLocks noGrp="1"/>
          </p:cNvSpPr>
          <p:nvPr>
            <p:ph type="body" sz="quarter" idx="10"/>
          </p:nvPr>
        </p:nvSpPr>
        <p:spPr/>
        <p:txBody>
          <a:bodyPr/>
          <a:lstStyle/>
          <a:p>
            <a:r>
              <a:rPr lang="hu-HU" altLang="en-US" smtClean="0">
                <a:latin typeface="Helvetica LT Std" charset="0"/>
              </a:rPr>
              <a:t>Mocks</a:t>
            </a:r>
            <a:endParaRPr lang="en-US" altLang="en-US" smtClean="0">
              <a:latin typeface="Helvetica LT Std" charset="0"/>
            </a:endParaRPr>
          </a:p>
        </p:txBody>
      </p:sp>
      <p:sp>
        <p:nvSpPr>
          <p:cNvPr id="4" name="Content Placeholder 3"/>
          <p:cNvSpPr>
            <a:spLocks noGrp="1"/>
          </p:cNvSpPr>
          <p:nvPr>
            <p:ph sz="quarter" idx="11"/>
          </p:nvPr>
        </p:nvSpPr>
        <p:spPr/>
        <p:txBody>
          <a:bodyPr/>
          <a:lstStyle/>
          <a:p>
            <a:pPr marL="338138" indent="-338138" eaLnBrk="1" hangingPunct="1">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US" dirty="0" smtClean="0"/>
              <a:t>POCO </a:t>
            </a:r>
          </a:p>
          <a:p>
            <a:pPr marL="338138" indent="-338138" eaLnBrk="1" hangingPunct="1">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US" dirty="0" smtClean="0"/>
              <a:t>Replaces a real object </a:t>
            </a:r>
          </a:p>
          <a:p>
            <a:pPr marL="338138" indent="-338138" eaLnBrk="1" hangingPunct="1">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US" dirty="0" smtClean="0"/>
              <a:t>Allows verifying the calls (interactions) </a:t>
            </a:r>
          </a:p>
          <a:p>
            <a:pPr marL="338138" indent="-338138" eaLnBrk="1" hangingPunct="1">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US" dirty="0" smtClean="0"/>
              <a:t>Implements the same interface as the replaced object</a:t>
            </a:r>
          </a:p>
          <a:p>
            <a:pPr marL="338138" indent="-338138" eaLnBrk="1" hangingPunct="1">
              <a:buFont typeface="Times New Roman" pitchFamily="16"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defRPr/>
            </a:pPr>
            <a:r>
              <a:rPr lang="en-US" dirty="0" smtClean="0"/>
              <a:t>Can be controlled, created and injected into the system under test by the unit test</a:t>
            </a:r>
          </a:p>
          <a:p>
            <a:pPr>
              <a:defRPr/>
            </a:pPr>
            <a:endParaRPr lang="en-US" dirty="0"/>
          </a:p>
        </p:txBody>
      </p:sp>
    </p:spTree>
    <p:extLst>
      <p:ext uri="{BB962C8B-B14F-4D97-AF65-F5344CB8AC3E}">
        <p14:creationId xmlns:p14="http://schemas.microsoft.com/office/powerpoint/2010/main" val="241875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latin typeface="Helvetica LT Std" charset="0"/>
              </a:rPr>
              <a:t>Differences between mocks and stubs</a:t>
            </a:r>
          </a:p>
        </p:txBody>
      </p:sp>
      <p:sp>
        <p:nvSpPr>
          <p:cNvPr id="2" name="Text Placeholder 1"/>
          <p:cNvSpPr>
            <a:spLocks noGrp="1"/>
          </p:cNvSpPr>
          <p:nvPr>
            <p:ph type="body" sz="quarter" idx="10"/>
          </p:nvPr>
        </p:nvSpPr>
        <p:spPr/>
        <p:txBody>
          <a:bodyPr/>
          <a:lstStyle/>
          <a:p>
            <a:endParaRPr lang="en-US"/>
          </a:p>
        </p:txBody>
      </p:sp>
      <p:sp>
        <p:nvSpPr>
          <p:cNvPr id="4" name="Content Placeholder 3"/>
          <p:cNvSpPr>
            <a:spLocks noGrp="1"/>
          </p:cNvSpPr>
          <p:nvPr>
            <p:ph sz="quarter" idx="11"/>
          </p:nvPr>
        </p:nvSpPr>
        <p:spPr/>
        <p:txBody>
          <a:bodyPr/>
          <a:lstStyle/>
          <a:p>
            <a:pPr marL="681038" indent="-681038" eaLnBrk="1" hangingPunct="1">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b="1" dirty="0" smtClean="0"/>
              <a:t>Mock</a:t>
            </a:r>
          </a:p>
          <a:p>
            <a:pPr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Can fail test</a:t>
            </a:r>
          </a:p>
          <a:p>
            <a:pPr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Records interactions</a:t>
            </a:r>
          </a:p>
          <a:p>
            <a:pPr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Unit Test makes assertions on mock</a:t>
            </a:r>
          </a:p>
          <a:p>
            <a:pPr>
              <a:defRPr/>
            </a:pPr>
            <a:endParaRPr lang="en-US" dirty="0"/>
          </a:p>
        </p:txBody>
      </p:sp>
      <p:sp>
        <p:nvSpPr>
          <p:cNvPr id="5" name="Content Placeholder 3"/>
          <p:cNvSpPr txBox="1">
            <a:spLocks/>
          </p:cNvSpPr>
          <p:nvPr/>
        </p:nvSpPr>
        <p:spPr bwMode="auto">
          <a:xfrm>
            <a:off x="274411" y="3276600"/>
            <a:ext cx="3886200" cy="5106988"/>
          </a:xfrm>
          <a:prstGeom prst="rect">
            <a:avLst/>
          </a:prstGeom>
          <a:noFill/>
          <a:ln w="9525">
            <a:noFill/>
            <a:miter lim="800000"/>
            <a:headEnd/>
            <a:tailEnd/>
          </a:ln>
        </p:spPr>
        <p:txBody>
          <a:bodyPr/>
          <a:lstStyle/>
          <a:p>
            <a:pPr marL="681038" indent="-681038">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b="1" dirty="0">
                <a:latin typeface="Helvetica LT Std"/>
              </a:rPr>
              <a:t>Stub</a:t>
            </a:r>
          </a:p>
          <a:p>
            <a:pPr marL="342900" indent="-342900">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a:latin typeface="Helvetica LT Std"/>
              </a:rPr>
              <a:t>Cannot fail test</a:t>
            </a:r>
          </a:p>
          <a:p>
            <a:pPr marL="342900" indent="-342900">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a:latin typeface="Helvetica LT Std"/>
              </a:rPr>
              <a:t>Does not record interactions</a:t>
            </a:r>
          </a:p>
          <a:p>
            <a:pPr marL="342900" indent="-342900">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2000" dirty="0">
                <a:latin typeface="Helvetica LT Std"/>
              </a:rPr>
              <a:t>Unit Test makes assertions on the SUT instead</a:t>
            </a:r>
          </a:p>
        </p:txBody>
      </p:sp>
    </p:spTree>
    <p:extLst>
      <p:ext uri="{BB962C8B-B14F-4D97-AF65-F5344CB8AC3E}">
        <p14:creationId xmlns:p14="http://schemas.microsoft.com/office/powerpoint/2010/main" val="3910227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hu-HU" altLang="en-US" smtClean="0">
                <a:latin typeface="Helvetica LT Std" charset="0"/>
              </a:rPr>
              <a:t>Mocking frameworks</a:t>
            </a:r>
            <a:endParaRPr lang="en-US" altLang="en-US" smtClean="0">
              <a:latin typeface="Helvetica LT Std" charset="0"/>
            </a:endParaRPr>
          </a:p>
        </p:txBody>
      </p:sp>
      <p:sp>
        <p:nvSpPr>
          <p:cNvPr id="2" name="Text Placeholder 1"/>
          <p:cNvSpPr>
            <a:spLocks noGrp="1"/>
          </p:cNvSpPr>
          <p:nvPr>
            <p:ph type="body" sz="quarter" idx="10"/>
          </p:nvPr>
        </p:nvSpPr>
        <p:spPr/>
        <p:txBody>
          <a:bodyPr/>
          <a:lstStyle/>
          <a:p>
            <a:endParaRPr lang="en-US"/>
          </a:p>
        </p:txBody>
      </p:sp>
      <p:sp>
        <p:nvSpPr>
          <p:cNvPr id="4" name="Content Placeholder 3"/>
          <p:cNvSpPr>
            <a:spLocks noGrp="1"/>
          </p:cNvSpPr>
          <p:nvPr>
            <p:ph sz="quarter" idx="11"/>
          </p:nvPr>
        </p:nvSpPr>
        <p:spPr/>
        <p:txBody>
          <a:bodyPr/>
          <a:lstStyle/>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a set of programmable APIs </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allow creating Mock and Stub Objects in an easy way</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Prevents creating Mocks and Stubs manually</a:t>
            </a:r>
          </a:p>
          <a:p>
            <a:pPr>
              <a:defRPr/>
            </a:pPr>
            <a:endParaRPr lang="en-US" dirty="0"/>
          </a:p>
        </p:txBody>
      </p:sp>
    </p:spTree>
    <p:extLst>
      <p:ext uri="{BB962C8B-B14F-4D97-AF65-F5344CB8AC3E}">
        <p14:creationId xmlns:p14="http://schemas.microsoft.com/office/powerpoint/2010/main" val="2685587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latin typeface="Helvetica LT Std" charset="0"/>
              </a:rPr>
              <a:t>Simple flow of using Mock Objects</a:t>
            </a:r>
          </a:p>
        </p:txBody>
      </p:sp>
      <p:sp>
        <p:nvSpPr>
          <p:cNvPr id="2" name="Text Placeholder 1"/>
          <p:cNvSpPr>
            <a:spLocks noGrp="1"/>
          </p:cNvSpPr>
          <p:nvPr>
            <p:ph type="body" sz="quarter" idx="10"/>
          </p:nvPr>
        </p:nvSpPr>
        <p:spPr/>
        <p:txBody>
          <a:bodyPr/>
          <a:lstStyle/>
          <a:p>
            <a:endParaRPr lang="en-US"/>
          </a:p>
        </p:txBody>
      </p:sp>
      <p:sp>
        <p:nvSpPr>
          <p:cNvPr id="23556" name="Content Placeholder 3"/>
          <p:cNvSpPr>
            <a:spLocks noGrp="1"/>
          </p:cNvSpPr>
          <p:nvPr>
            <p:ph sz="quarter" idx="11"/>
          </p:nvPr>
        </p:nvSpPr>
        <p:spPr/>
        <p:txBody>
          <a:bodyPr/>
          <a:lstStyle/>
          <a:p>
            <a:pPr marL="457200" indent="-457200" eaLnBrk="1" hangingPunct="1">
              <a:buFont typeface="+mj-lt"/>
              <a:buAutoNum type="arabicPeriod"/>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dirty="0" smtClean="0"/>
              <a:t>Create a Mock Object for the specified interface or class</a:t>
            </a:r>
          </a:p>
          <a:p>
            <a:pPr marL="457200" indent="-457200" eaLnBrk="1" hangingPunct="1">
              <a:buFont typeface="+mj-lt"/>
              <a:buAutoNum type="arabicPeriod"/>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dirty="0" smtClean="0"/>
              <a:t>Specify the expected behavior on mock object</a:t>
            </a:r>
          </a:p>
          <a:p>
            <a:pPr marL="457200" indent="-457200" eaLnBrk="1" hangingPunct="1">
              <a:buFont typeface="+mj-lt"/>
              <a:buAutoNum type="arabicPeriod"/>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dirty="0" smtClean="0"/>
              <a:t>Call the tested method</a:t>
            </a:r>
          </a:p>
          <a:p>
            <a:pPr marL="457200" indent="-457200" eaLnBrk="1" hangingPunct="1">
              <a:buFont typeface="+mj-lt"/>
              <a:buAutoNum type="arabicPeriod"/>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altLang="en-US" dirty="0" smtClean="0"/>
              <a:t>Verify the state, make assertions</a:t>
            </a:r>
          </a:p>
        </p:txBody>
      </p:sp>
    </p:spTree>
    <p:extLst>
      <p:ext uri="{BB962C8B-B14F-4D97-AF65-F5344CB8AC3E}">
        <p14:creationId xmlns:p14="http://schemas.microsoft.com/office/powerpoint/2010/main" val="24397240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7013" y="179388"/>
            <a:ext cx="4198937" cy="365125"/>
          </a:xfrm>
        </p:spPr>
        <p:txBody>
          <a:bodyPr/>
          <a:lstStyle/>
          <a:p>
            <a:r>
              <a:rPr lang="en-US" altLang="en-US" dirty="0" smtClean="0">
                <a:latin typeface="Helvetica LT Std" charset="0"/>
              </a:rPr>
              <a:t>Setup</a:t>
            </a:r>
          </a:p>
        </p:txBody>
      </p:sp>
      <p:sp>
        <p:nvSpPr>
          <p:cNvPr id="24579" name="Text Placeholder 2"/>
          <p:cNvSpPr>
            <a:spLocks noGrp="1"/>
          </p:cNvSpPr>
          <p:nvPr>
            <p:ph type="body" sz="quarter" idx="10"/>
          </p:nvPr>
        </p:nvSpPr>
        <p:spPr/>
        <p:txBody>
          <a:bodyPr/>
          <a:lstStyle/>
          <a:p>
            <a:r>
              <a:rPr lang="en-US" altLang="en-US" dirty="0" err="1" smtClean="0">
                <a:latin typeface="Helvetica LT Std" charset="0"/>
              </a:rPr>
              <a:t>Moq</a:t>
            </a:r>
            <a:endParaRPr lang="en-US" altLang="en-US" dirty="0" smtClean="0">
              <a:latin typeface="Helvetica LT Std" charset="0"/>
            </a:endParaRPr>
          </a:p>
        </p:txBody>
      </p:sp>
      <p:sp>
        <p:nvSpPr>
          <p:cNvPr id="2" name="Rectangle 1"/>
          <p:cNvSpPr>
            <a:spLocks noChangeArrowheads="1"/>
          </p:cNvSpPr>
          <p:nvPr/>
        </p:nvSpPr>
        <p:spPr bwMode="auto">
          <a:xfrm>
            <a:off x="265767" y="4448514"/>
            <a:ext cx="7361611" cy="6370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err="1" smtClean="0">
                <a:ln>
                  <a:noFill/>
                </a:ln>
                <a:solidFill>
                  <a:srgbClr val="445588"/>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333333"/>
                </a:solidFill>
                <a:effectLst/>
              </a:rPr>
              <a:t>mock</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r>
              <a:rPr kumimoji="0" lang="en-US" altLang="en-US"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new</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333333"/>
                </a:solidFill>
                <a:effectLst/>
              </a:rPr>
              <a:t>Mock</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b="0" i="0" u="none" strike="noStrike" cap="none" normalizeH="0" baseline="0" dirty="0" err="1" smtClean="0">
                <a:ln>
                  <a:noFill/>
                </a:ln>
                <a:solidFill>
                  <a:srgbClr val="333333"/>
                </a:solidFill>
                <a:effectLst/>
              </a:rPr>
              <a:t>IFoo</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mock</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rPr>
              <a:t>Setup</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rPr>
              <a:t>foo</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=&gt; </a:t>
            </a:r>
            <a:r>
              <a:rPr kumimoji="0" lang="en-US" altLang="en-US" b="0" i="0" u="none" strike="noStrike" cap="none" normalizeH="0" baseline="0" dirty="0" err="1" smtClean="0">
                <a:ln>
                  <a:noFill/>
                </a:ln>
                <a:solidFill>
                  <a:srgbClr val="333333"/>
                </a:solidFill>
                <a:effectLst/>
              </a:rPr>
              <a:t>foo</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rPr>
              <a:t>DoSomething</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"ping"</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rPr>
              <a:t>Returns</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true</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chemeClr val="tx1"/>
                </a:solidFill>
                <a:effectLst/>
              </a:rPr>
              <a:t> </a:t>
            </a:r>
          </a:p>
        </p:txBody>
      </p:sp>
      <p:sp>
        <p:nvSpPr>
          <p:cNvPr id="3" name="TextBox 2"/>
          <p:cNvSpPr txBox="1"/>
          <p:nvPr/>
        </p:nvSpPr>
        <p:spPr>
          <a:xfrm>
            <a:off x="265767" y="1224627"/>
            <a:ext cx="7162800" cy="2862322"/>
          </a:xfrm>
          <a:prstGeom prst="rect">
            <a:avLst/>
          </a:prstGeom>
          <a:noFill/>
        </p:spPr>
        <p:txBody>
          <a:bodyPr wrap="square" rtlCol="0">
            <a:spAutoFit/>
          </a:bodyPr>
          <a:lstStyle/>
          <a:p>
            <a:r>
              <a:rPr lang="en-US" altLang="en-US" sz="2000" dirty="0">
                <a:latin typeface="Helvetica LT Std"/>
              </a:rPr>
              <a:t>Setup </a:t>
            </a:r>
            <a:r>
              <a:rPr lang="hu-HU" altLang="en-US" sz="2000" dirty="0"/>
              <a:t>defines the behaviour of a </a:t>
            </a:r>
            <a:r>
              <a:rPr lang="hu-HU" altLang="en-US" sz="2000" dirty="0" smtClean="0"/>
              <a:t>mock’</a:t>
            </a:r>
            <a:r>
              <a:rPr lang="en-US" altLang="en-US" sz="2000" dirty="0" smtClean="0"/>
              <a:t>s:</a:t>
            </a:r>
          </a:p>
          <a:p>
            <a:pPr marL="342900" indent="-342900">
              <a:buFont typeface="Arial" panose="020B0604020202020204" pitchFamily="34" charset="0"/>
              <a:buChar char="•"/>
            </a:pPr>
            <a:r>
              <a:rPr lang="en-US" altLang="en-US" sz="2000" dirty="0" smtClean="0"/>
              <a:t>Method </a:t>
            </a:r>
          </a:p>
          <a:p>
            <a:pPr marL="800100" lvl="1" indent="-342900">
              <a:buFont typeface="Arial" panose="020B0604020202020204" pitchFamily="34" charset="0"/>
              <a:buChar char="•"/>
            </a:pPr>
            <a:r>
              <a:rPr lang="en-US" altLang="en-US" sz="2000" dirty="0" smtClean="0"/>
              <a:t>return values</a:t>
            </a:r>
          </a:p>
          <a:p>
            <a:pPr marL="800100" lvl="1" indent="-342900">
              <a:buFont typeface="Arial" panose="020B0604020202020204" pitchFamily="34" charset="0"/>
              <a:buChar char="•"/>
            </a:pPr>
            <a:r>
              <a:rPr lang="en-US" altLang="en-US" sz="2000" dirty="0" smtClean="0"/>
              <a:t>thrown exceptions</a:t>
            </a:r>
          </a:p>
          <a:p>
            <a:pPr marL="800100" lvl="1" indent="-342900">
              <a:buFont typeface="Arial" panose="020B0604020202020204" pitchFamily="34" charset="0"/>
              <a:buChar char="•"/>
            </a:pPr>
            <a:r>
              <a:rPr lang="en-US" altLang="en-US" sz="2000" dirty="0" smtClean="0"/>
              <a:t>callbacks</a:t>
            </a:r>
          </a:p>
          <a:p>
            <a:pPr marL="800100" lvl="1" indent="-342900">
              <a:buFont typeface="Arial" panose="020B0604020202020204" pitchFamily="34" charset="0"/>
              <a:buChar char="•"/>
            </a:pPr>
            <a:r>
              <a:rPr lang="en-US" altLang="en-US" sz="2000" dirty="0" smtClean="0"/>
              <a:t>event raises</a:t>
            </a:r>
          </a:p>
          <a:p>
            <a:pPr marL="342900" indent="-342900">
              <a:buFont typeface="Arial" panose="020B0604020202020204" pitchFamily="34" charset="0"/>
              <a:buChar char="•"/>
            </a:pPr>
            <a:r>
              <a:rPr lang="en-US" altLang="en-US" sz="2000" dirty="0" smtClean="0"/>
              <a:t>Property </a:t>
            </a:r>
          </a:p>
          <a:p>
            <a:pPr marL="800100" lvl="1" indent="-342900">
              <a:buFont typeface="Arial" panose="020B0604020202020204" pitchFamily="34" charset="0"/>
              <a:buChar char="•"/>
            </a:pPr>
            <a:r>
              <a:rPr lang="en-US" altLang="en-US" sz="2000" dirty="0" smtClean="0"/>
              <a:t>return values</a:t>
            </a:r>
          </a:p>
          <a:p>
            <a:pPr marL="800100" lvl="1" indent="-342900">
              <a:buFont typeface="Arial" panose="020B0604020202020204" pitchFamily="34" charset="0"/>
              <a:buChar char="•"/>
            </a:pPr>
            <a:r>
              <a:rPr lang="en-US" altLang="en-US" sz="2000" dirty="0" smtClean="0"/>
              <a:t>setter verifier</a:t>
            </a:r>
          </a:p>
        </p:txBody>
      </p:sp>
      <p:sp>
        <p:nvSpPr>
          <p:cNvPr id="6" name="TextBox 5"/>
          <p:cNvSpPr txBox="1"/>
          <p:nvPr/>
        </p:nvSpPr>
        <p:spPr>
          <a:xfrm>
            <a:off x="152400" y="5434846"/>
            <a:ext cx="7043085" cy="369332"/>
          </a:xfrm>
          <a:prstGeom prst="rect">
            <a:avLst/>
          </a:prstGeom>
          <a:noFill/>
        </p:spPr>
        <p:txBody>
          <a:bodyPr wrap="square" rtlCol="0">
            <a:spAutoFit/>
          </a:bodyPr>
          <a:lstStyle/>
          <a:p>
            <a:r>
              <a:rPr lang="en-US" dirty="0" smtClean="0"/>
              <a:t>More examples: https</a:t>
            </a:r>
            <a:r>
              <a:rPr lang="en-US" dirty="0"/>
              <a:t>://github.com/Moq/moq4/wiki/Quickstart</a:t>
            </a:r>
          </a:p>
        </p:txBody>
      </p:sp>
    </p:spTree>
    <p:extLst>
      <p:ext uri="{BB962C8B-B14F-4D97-AF65-F5344CB8AC3E}">
        <p14:creationId xmlns:p14="http://schemas.microsoft.com/office/powerpoint/2010/main" val="3260007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7013" y="179388"/>
            <a:ext cx="4198937" cy="365125"/>
          </a:xfrm>
        </p:spPr>
        <p:txBody>
          <a:bodyPr/>
          <a:lstStyle/>
          <a:p>
            <a:r>
              <a:rPr lang="hu-HU" altLang="en-US" dirty="0" smtClean="0">
                <a:latin typeface="Helvetica LT Std" charset="0"/>
              </a:rPr>
              <a:t>Verification </a:t>
            </a:r>
            <a:r>
              <a:rPr lang="en-US" altLang="en-US" dirty="0" smtClean="0">
                <a:latin typeface="Helvetica LT Std" charset="0"/>
              </a:rPr>
              <a:t>example</a:t>
            </a:r>
          </a:p>
        </p:txBody>
      </p:sp>
      <p:sp>
        <p:nvSpPr>
          <p:cNvPr id="25603" name="Text Placeholder 2"/>
          <p:cNvSpPr>
            <a:spLocks noGrp="1"/>
          </p:cNvSpPr>
          <p:nvPr>
            <p:ph type="body" sz="quarter" idx="10"/>
          </p:nvPr>
        </p:nvSpPr>
        <p:spPr/>
        <p:txBody>
          <a:bodyPr/>
          <a:lstStyle/>
          <a:p>
            <a:r>
              <a:rPr lang="en-US" altLang="en-US" dirty="0" err="1" smtClean="0">
                <a:latin typeface="Helvetica LT Std" charset="0"/>
              </a:rPr>
              <a:t>Moq</a:t>
            </a:r>
            <a:endParaRPr lang="en-US" altLang="en-US" dirty="0" smtClean="0">
              <a:latin typeface="Helvetica LT Std" charset="0"/>
            </a:endParaRPr>
          </a:p>
        </p:txBody>
      </p:sp>
      <p:sp>
        <p:nvSpPr>
          <p:cNvPr id="25604" name="Content Placeholder 3"/>
          <p:cNvSpPr>
            <a:spLocks noGrp="1"/>
          </p:cNvSpPr>
          <p:nvPr>
            <p:ph sz="quarter" idx="11"/>
          </p:nvPr>
        </p:nvSpPr>
        <p:spPr>
          <a:xfrm>
            <a:off x="263525" y="1447800"/>
            <a:ext cx="8616950" cy="1524000"/>
          </a:xfrm>
        </p:spPr>
        <p:txBody>
          <a:bodyPr/>
          <a:lstStyle/>
          <a:p>
            <a:r>
              <a:rPr lang="hu-HU" altLang="en-US" sz="1600" dirty="0" smtClean="0">
                <a:latin typeface="Courier" pitchFamily="49" charset="0"/>
              </a:rPr>
              <a:t>	</a:t>
            </a:r>
            <a:endParaRPr lang="en-US" altLang="en-US" sz="1600" dirty="0" smtClean="0">
              <a:latin typeface="Courier" pitchFamily="49" charset="0"/>
            </a:endParaRPr>
          </a:p>
        </p:txBody>
      </p:sp>
      <p:sp>
        <p:nvSpPr>
          <p:cNvPr id="3" name="TextBox 2"/>
          <p:cNvSpPr txBox="1"/>
          <p:nvPr/>
        </p:nvSpPr>
        <p:spPr>
          <a:xfrm>
            <a:off x="227013" y="1371600"/>
            <a:ext cx="7773987" cy="1477328"/>
          </a:xfrm>
          <a:prstGeom prst="rect">
            <a:avLst/>
          </a:prstGeom>
          <a:noFill/>
        </p:spPr>
        <p:txBody>
          <a:bodyPr wrap="square" rtlCol="0">
            <a:spAutoFit/>
          </a:bodyPr>
          <a:lstStyle/>
          <a:p>
            <a:r>
              <a:rPr lang="en-US" dirty="0" smtClean="0"/>
              <a:t>User Verify in assert phase to check your mock’s log for the followings:</a:t>
            </a:r>
          </a:p>
          <a:p>
            <a:pPr marL="285750" indent="-285750">
              <a:buFont typeface="Arial" panose="020B0604020202020204" pitchFamily="34" charset="0"/>
              <a:buChar char="•"/>
            </a:pPr>
            <a:r>
              <a:rPr lang="en-US" dirty="0" smtClean="0"/>
              <a:t>Method calls</a:t>
            </a:r>
          </a:p>
          <a:p>
            <a:pPr marL="285750" indent="-285750">
              <a:buFont typeface="Arial" panose="020B0604020202020204" pitchFamily="34" charset="0"/>
              <a:buChar char="•"/>
            </a:pPr>
            <a:r>
              <a:rPr lang="en-US" dirty="0" smtClean="0"/>
              <a:t>Property getter and setter calls</a:t>
            </a:r>
          </a:p>
          <a:p>
            <a:pPr marL="285750" indent="-285750">
              <a:buFont typeface="Arial" panose="020B0604020202020204" pitchFamily="34" charset="0"/>
              <a:buChar char="•"/>
            </a:pPr>
            <a:r>
              <a:rPr lang="en-US" dirty="0" smtClean="0"/>
              <a:t>Event raises</a:t>
            </a:r>
          </a:p>
          <a:p>
            <a:pPr marL="285750" indent="-285750">
              <a:buFont typeface="Arial" panose="020B0604020202020204" pitchFamily="34" charset="0"/>
              <a:buChar char="•"/>
            </a:pPr>
            <a:r>
              <a:rPr lang="en-US" dirty="0" smtClean="0"/>
              <a:t>and more…</a:t>
            </a:r>
          </a:p>
        </p:txBody>
      </p:sp>
      <p:sp>
        <p:nvSpPr>
          <p:cNvPr id="4" name="Rectangle 1"/>
          <p:cNvSpPr>
            <a:spLocks noChangeArrowheads="1"/>
          </p:cNvSpPr>
          <p:nvPr/>
        </p:nvSpPr>
        <p:spPr bwMode="auto">
          <a:xfrm>
            <a:off x="250576" y="3258300"/>
            <a:ext cx="7527510" cy="171739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1" u="none" strike="noStrike" cap="none" normalizeH="0" baseline="0" dirty="0" smtClean="0">
                <a:ln>
                  <a:noFill/>
                </a:ln>
                <a:solidFill>
                  <a:srgbClr val="999988"/>
                </a:solidFill>
                <a:effectLst/>
                <a:latin typeface="Consolas" panose="020B0609020204030204" pitchFamily="49" charset="0"/>
                <a:cs typeface="Consolas" panose="020B0609020204030204" pitchFamily="49" charset="0"/>
              </a:rPr>
              <a:t>// Called at least once</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mock</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rPr>
              <a:t>Verify</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rPr>
              <a:t>foo</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=&gt; </a:t>
            </a:r>
            <a:r>
              <a:rPr kumimoji="0" lang="en-US" altLang="en-US" b="0" i="0" u="none" strike="noStrike" cap="none" normalizeH="0" baseline="0" dirty="0" err="1" smtClean="0">
                <a:ln>
                  <a:noFill/>
                </a:ln>
                <a:solidFill>
                  <a:srgbClr val="333333"/>
                </a:solidFill>
                <a:effectLst/>
              </a:rPr>
              <a:t>foo</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rPr>
              <a:t>Execute</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"ping"</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333333"/>
                </a:solidFill>
                <a:effectLst/>
              </a:rPr>
              <a:t>Times</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rPr>
              <a:t>AtLeastOnce</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mock</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rPr>
              <a:t>VerifyGet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rPr>
              <a:t>foo</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=&gt; </a:t>
            </a:r>
            <a:r>
              <a:rPr kumimoji="0" lang="en-US" altLang="en-US" b="0" i="0" u="none" strike="noStrike" cap="none" normalizeH="0" baseline="0" dirty="0" err="1" smtClean="0">
                <a:ln>
                  <a:noFill/>
                </a:ln>
                <a:solidFill>
                  <a:srgbClr val="333333"/>
                </a:solidFill>
                <a:effectLst/>
              </a:rPr>
              <a:t>foo</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rPr>
              <a:t>Name</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1" u="none" strike="noStrike" cap="none" normalizeH="0" baseline="0" dirty="0" smtClean="0">
                <a:ln>
                  <a:noFill/>
                </a:ln>
                <a:solidFill>
                  <a:srgbClr val="999988"/>
                </a:solidFill>
                <a:effectLst/>
                <a:latin typeface="Consolas" panose="020B0609020204030204" pitchFamily="49" charset="0"/>
                <a:cs typeface="Consolas" panose="020B0609020204030204" pitchFamily="49" charset="0"/>
              </a:rPr>
              <a:t>// Verify setter invocation, regardless of value.</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smtClean="0">
                <a:ln>
                  <a:noFill/>
                </a:ln>
                <a:solidFill>
                  <a:srgbClr val="333333"/>
                </a:solidFill>
                <a:effectLst/>
              </a:rPr>
              <a:t>mock</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rPr>
              <a:t>VerifySet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rPr>
              <a:t>foo</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=&gt; </a:t>
            </a:r>
            <a:r>
              <a:rPr kumimoji="0" lang="en-US" altLang="en-US" b="0" i="0" u="none" strike="noStrike" cap="none" normalizeH="0" baseline="0" dirty="0" err="1" smtClean="0">
                <a:ln>
                  <a:noFill/>
                </a:ln>
                <a:solidFill>
                  <a:srgbClr val="333333"/>
                </a:solidFill>
                <a:effectLst/>
              </a:rPr>
              <a:t>foo</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rPr>
              <a:t>Name</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chemeClr val="tx1"/>
                </a:solidFill>
                <a:effectLst/>
              </a:rPr>
              <a:t> </a:t>
            </a:r>
          </a:p>
        </p:txBody>
      </p:sp>
      <p:sp>
        <p:nvSpPr>
          <p:cNvPr id="8" name="TextBox 7"/>
          <p:cNvSpPr txBox="1"/>
          <p:nvPr/>
        </p:nvSpPr>
        <p:spPr>
          <a:xfrm>
            <a:off x="227013" y="5486400"/>
            <a:ext cx="7043085" cy="369332"/>
          </a:xfrm>
          <a:prstGeom prst="rect">
            <a:avLst/>
          </a:prstGeom>
          <a:noFill/>
        </p:spPr>
        <p:txBody>
          <a:bodyPr wrap="square" rtlCol="0">
            <a:spAutoFit/>
          </a:bodyPr>
          <a:lstStyle/>
          <a:p>
            <a:r>
              <a:rPr lang="en-US" dirty="0" smtClean="0"/>
              <a:t>More examples: https</a:t>
            </a:r>
            <a:r>
              <a:rPr lang="en-US" dirty="0"/>
              <a:t>://github.com/Moq/moq4/wiki/Quickstart</a:t>
            </a:r>
          </a:p>
        </p:txBody>
      </p:sp>
    </p:spTree>
    <p:extLst>
      <p:ext uri="{BB962C8B-B14F-4D97-AF65-F5344CB8AC3E}">
        <p14:creationId xmlns:p14="http://schemas.microsoft.com/office/powerpoint/2010/main" val="1449792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hu-HU" altLang="en-US" smtClean="0">
                <a:latin typeface="Helvetica LT Std" charset="0"/>
              </a:rPr>
              <a:t>Unmockable constructs</a:t>
            </a:r>
            <a:endParaRPr lang="en-US" altLang="en-US" smtClean="0">
              <a:latin typeface="Helvetica LT Std" charset="0"/>
            </a:endParaRPr>
          </a:p>
        </p:txBody>
      </p:sp>
      <p:sp>
        <p:nvSpPr>
          <p:cNvPr id="2" name="Text Placeholder 1"/>
          <p:cNvSpPr>
            <a:spLocks noGrp="1"/>
          </p:cNvSpPr>
          <p:nvPr>
            <p:ph type="body" sz="quarter" idx="10"/>
          </p:nvPr>
        </p:nvSpPr>
        <p:spPr/>
        <p:txBody>
          <a:bodyPr/>
          <a:lstStyle/>
          <a:p>
            <a:endParaRPr lang="en-US"/>
          </a:p>
        </p:txBody>
      </p:sp>
      <p:sp>
        <p:nvSpPr>
          <p:cNvPr id="27652" name="Content Placeholder 3"/>
          <p:cNvSpPr>
            <a:spLocks noGrp="1"/>
          </p:cNvSpPr>
          <p:nvPr>
            <p:ph sz="quarter" idx="11"/>
          </p:nvPr>
        </p:nvSpPr>
        <p:spPr/>
        <p:txBody>
          <a:bodyPr/>
          <a:lstStyle/>
          <a:p>
            <a:r>
              <a:rPr lang="hu-HU" altLang="en-US" smtClean="0"/>
              <a:t>Usually the following constructs cannot be mocked:</a:t>
            </a:r>
          </a:p>
          <a:p>
            <a:pPr>
              <a:buFont typeface="Arial" panose="020B0604020202020204" pitchFamily="34" charset="0"/>
              <a:buChar char="•"/>
            </a:pPr>
            <a:r>
              <a:rPr lang="hu-HU" altLang="en-US" smtClean="0"/>
              <a:t>Final classes, methods</a:t>
            </a:r>
          </a:p>
          <a:p>
            <a:pPr>
              <a:buFont typeface="Arial" panose="020B0604020202020204" pitchFamily="34" charset="0"/>
              <a:buChar char="•"/>
            </a:pPr>
            <a:r>
              <a:rPr lang="hu-HU" altLang="en-US" smtClean="0"/>
              <a:t>Constructors</a:t>
            </a:r>
          </a:p>
          <a:p>
            <a:pPr>
              <a:buFont typeface="Arial" panose="020B0604020202020204" pitchFamily="34" charset="0"/>
              <a:buChar char="•"/>
            </a:pPr>
            <a:r>
              <a:rPr lang="hu-HU" altLang="en-US" smtClean="0"/>
              <a:t>Static methods</a:t>
            </a:r>
          </a:p>
          <a:p>
            <a:pPr>
              <a:buFont typeface="Arial" panose="020B0604020202020204" pitchFamily="34" charset="0"/>
              <a:buChar char="•"/>
            </a:pPr>
            <a:r>
              <a:rPr lang="hu-HU" altLang="en-US" smtClean="0"/>
              <a:t>Private methods</a:t>
            </a:r>
            <a:endParaRPr lang="en-US" altLang="en-US" smtClean="0"/>
          </a:p>
        </p:txBody>
      </p:sp>
    </p:spTree>
    <p:extLst>
      <p:ext uri="{BB962C8B-B14F-4D97-AF65-F5344CB8AC3E}">
        <p14:creationId xmlns:p14="http://schemas.microsoft.com/office/powerpoint/2010/main" val="3627330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505200" y="2279958"/>
            <a:ext cx="1941610" cy="1270028"/>
          </a:xfrm>
        </p:spPr>
        <p:txBody>
          <a:bodyPr/>
          <a:lstStyle/>
          <a:p>
            <a:r>
              <a:rPr lang="en-US" dirty="0" smtClean="0"/>
              <a:t>Demo </a:t>
            </a:r>
            <a:br>
              <a:rPr lang="en-US" dirty="0" smtClean="0"/>
            </a:br>
            <a:endParaRPr lang="en-US" dirty="0"/>
          </a:p>
        </p:txBody>
      </p:sp>
      <p:sp>
        <p:nvSpPr>
          <p:cNvPr id="5" name="Content Placeholder 4"/>
          <p:cNvSpPr>
            <a:spLocks noGrp="1"/>
          </p:cNvSpPr>
          <p:nvPr>
            <p:ph sz="quarter" idx="13"/>
          </p:nvPr>
        </p:nvSpPr>
        <p:spPr>
          <a:xfrm>
            <a:off x="2342405" y="3092786"/>
            <a:ext cx="4267200" cy="914400"/>
          </a:xfrm>
        </p:spPr>
        <p:txBody>
          <a:bodyPr/>
          <a:lstStyle/>
          <a:p>
            <a:pPr algn="ctr"/>
            <a:r>
              <a:rPr lang="en-US" dirty="0" smtClean="0"/>
              <a:t>Dependency resolving and Mocks</a:t>
            </a:r>
            <a:endParaRPr lang="en-US" dirty="0"/>
          </a:p>
        </p:txBody>
      </p:sp>
    </p:spTree>
    <p:extLst>
      <p:ext uri="{BB962C8B-B14F-4D97-AF65-F5344CB8AC3E}">
        <p14:creationId xmlns:p14="http://schemas.microsoft.com/office/powerpoint/2010/main" val="2618386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7013" y="179388"/>
            <a:ext cx="4198937" cy="365125"/>
          </a:xfrm>
        </p:spPr>
        <p:txBody>
          <a:bodyPr/>
          <a:lstStyle/>
          <a:p>
            <a:r>
              <a:rPr lang="hu-HU" altLang="en-US" smtClean="0">
                <a:latin typeface="Helvetica LT Std" charset="0"/>
              </a:rPr>
              <a:t>Code coverage</a:t>
            </a:r>
            <a:endParaRPr lang="en-US" altLang="en-US" smtClean="0">
              <a:latin typeface="Helvetica LT Std" charset="0"/>
            </a:endParaRPr>
          </a:p>
        </p:txBody>
      </p:sp>
      <p:sp>
        <p:nvSpPr>
          <p:cNvPr id="31747" name="Text Placeholder 2"/>
          <p:cNvSpPr>
            <a:spLocks noGrp="1"/>
          </p:cNvSpPr>
          <p:nvPr>
            <p:ph type="body" sz="quarter" idx="10"/>
          </p:nvPr>
        </p:nvSpPr>
        <p:spPr/>
        <p:txBody>
          <a:bodyPr/>
          <a:lstStyle/>
          <a:p>
            <a:endParaRPr lang="en-US" altLang="en-US" smtClean="0">
              <a:latin typeface="Helvetica LT Std" charset="0"/>
            </a:endParaRPr>
          </a:p>
        </p:txBody>
      </p:sp>
      <p:sp>
        <p:nvSpPr>
          <p:cNvPr id="4" name="Content Placeholder 3"/>
          <p:cNvSpPr>
            <a:spLocks noGrp="1"/>
          </p:cNvSpPr>
          <p:nvPr>
            <p:ph sz="quarter" idx="11"/>
          </p:nvPr>
        </p:nvSpPr>
        <p:spPr/>
        <p:txBody>
          <a:bodyPr/>
          <a:lstStyle/>
          <a:p>
            <a:pPr marL="681038" indent="-681038" eaLnBrk="1" hangingPunct="1">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A kind of metric</a:t>
            </a:r>
          </a:p>
          <a:p>
            <a:pPr marL="681038" indent="-681038" eaLnBrk="1" hangingPunct="1">
              <a:buFont typeface="Times New Roman" pitchFamily="16"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Shows which parts of the codebase are covered by tests</a:t>
            </a:r>
          </a:p>
          <a:p>
            <a:pPr>
              <a:defRPr/>
            </a:pPr>
            <a:endParaRPr lang="en-US" dirty="0"/>
          </a:p>
        </p:txBody>
      </p:sp>
    </p:spTree>
    <p:extLst>
      <p:ext uri="{BB962C8B-B14F-4D97-AF65-F5344CB8AC3E}">
        <p14:creationId xmlns:p14="http://schemas.microsoft.com/office/powerpoint/2010/main" val="1529159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hu-HU" altLang="en-US" dirty="0" smtClean="0">
                <a:latin typeface="Helvetica LT Std" charset="0"/>
              </a:rPr>
              <a:t>Coverage pros and cons</a:t>
            </a:r>
            <a:endParaRPr lang="en-US" altLang="en-US" dirty="0" smtClean="0">
              <a:latin typeface="Helvetica LT Std" charset="0"/>
            </a:endParaRPr>
          </a:p>
        </p:txBody>
      </p:sp>
      <p:sp>
        <p:nvSpPr>
          <p:cNvPr id="2" name="Text Placeholder 1"/>
          <p:cNvSpPr>
            <a:spLocks noGrp="1"/>
          </p:cNvSpPr>
          <p:nvPr>
            <p:ph type="body" sz="quarter" idx="10"/>
          </p:nvPr>
        </p:nvSpPr>
        <p:spPr/>
        <p:txBody>
          <a:bodyPr/>
          <a:lstStyle/>
          <a:p>
            <a:endParaRPr lang="en-US"/>
          </a:p>
        </p:txBody>
      </p:sp>
      <p:sp>
        <p:nvSpPr>
          <p:cNvPr id="4" name="Content Placeholder 3"/>
          <p:cNvSpPr>
            <a:spLocks noGrp="1"/>
          </p:cNvSpPr>
          <p:nvPr>
            <p:ph sz="quarter" idx="11"/>
          </p:nvPr>
        </p:nvSpPr>
        <p:spPr/>
        <p:txBody>
          <a:bodyPr/>
          <a:lstStyle/>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Understandable by the business</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Can be aggregated</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Automated</a:t>
            </a:r>
          </a:p>
          <a:p>
            <a:pPr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smtClean="0"/>
              <a:t>Easy to use: just some number</a:t>
            </a:r>
          </a:p>
          <a:p>
            <a:pPr>
              <a:defRPr/>
            </a:pPr>
            <a:endParaRPr lang="en-US" dirty="0"/>
          </a:p>
        </p:txBody>
      </p:sp>
      <p:sp>
        <p:nvSpPr>
          <p:cNvPr id="5" name="Content Placeholder 3"/>
          <p:cNvSpPr txBox="1">
            <a:spLocks/>
          </p:cNvSpPr>
          <p:nvPr/>
        </p:nvSpPr>
        <p:spPr bwMode="auto">
          <a:xfrm>
            <a:off x="4763589" y="1484811"/>
            <a:ext cx="4079874" cy="5184775"/>
          </a:xfrm>
          <a:prstGeom prst="rect">
            <a:avLst/>
          </a:prstGeom>
          <a:noFill/>
          <a:ln w="9525">
            <a:noFill/>
            <a:miter lim="800000"/>
            <a:headEnd/>
            <a:tailEnd/>
          </a:ln>
        </p:spPr>
        <p:txBody>
          <a:bodyPr/>
          <a:lstStyle/>
          <a:p>
            <a:pPr marL="342900" indent="-342900">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000" dirty="0">
                <a:latin typeface="Helvetica LT Std"/>
              </a:rPr>
              <a:t>Not always reliable</a:t>
            </a:r>
          </a:p>
          <a:p>
            <a:pPr marL="342900" indent="-342900">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000" dirty="0">
                <a:latin typeface="Helvetica LT Std"/>
              </a:rPr>
              <a:t>Can be faked easily</a:t>
            </a:r>
          </a:p>
          <a:p>
            <a:pPr marL="342900" indent="-342900">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000" dirty="0">
                <a:latin typeface="Helvetica LT Std"/>
              </a:rPr>
              <a:t>Often hides real testing problems</a:t>
            </a:r>
          </a:p>
        </p:txBody>
      </p:sp>
    </p:spTree>
    <p:extLst>
      <p:ext uri="{BB962C8B-B14F-4D97-AF65-F5344CB8AC3E}">
        <p14:creationId xmlns:p14="http://schemas.microsoft.com/office/powerpoint/2010/main" val="137646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course materials</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38200" y="1066800"/>
            <a:ext cx="3200400" cy="3994573"/>
          </a:xfrm>
        </p:spPr>
      </p:pic>
      <p:sp>
        <p:nvSpPr>
          <p:cNvPr id="5" name="TextBox 4"/>
          <p:cNvSpPr txBox="1"/>
          <p:nvPr/>
        </p:nvSpPr>
        <p:spPr>
          <a:xfrm>
            <a:off x="685800" y="5181507"/>
            <a:ext cx="3733800" cy="646331"/>
          </a:xfrm>
          <a:prstGeom prst="rect">
            <a:avLst/>
          </a:prstGeom>
          <a:noFill/>
        </p:spPr>
        <p:txBody>
          <a:bodyPr wrap="square" rtlCol="0">
            <a:spAutoFit/>
          </a:bodyPr>
          <a:lstStyle/>
          <a:p>
            <a:pPr algn="ctr"/>
            <a:r>
              <a:rPr lang="en-US" dirty="0">
                <a:hlinkClick r:id="rId3"/>
              </a:rPr>
              <a:t>http://artofunittesting.com</a:t>
            </a:r>
            <a:r>
              <a:rPr lang="en-US" dirty="0" smtClean="0">
                <a:hlinkClick r:id="rId3"/>
              </a:rPr>
              <a:t>/</a:t>
            </a:r>
            <a:endParaRPr lang="en-US" dirty="0" smtClean="0"/>
          </a:p>
          <a:p>
            <a:pPr algn="ctr"/>
            <a:r>
              <a:rPr lang="en-US" dirty="0" smtClean="0"/>
              <a:t>(basic, covers all we’ll talk about)</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1066799"/>
            <a:ext cx="2972153" cy="3994573"/>
          </a:xfrm>
          <a:prstGeom prst="rect">
            <a:avLst/>
          </a:prstGeom>
        </p:spPr>
      </p:pic>
      <p:sp>
        <p:nvSpPr>
          <p:cNvPr id="7" name="TextBox 6"/>
          <p:cNvSpPr txBox="1"/>
          <p:nvPr/>
        </p:nvSpPr>
        <p:spPr>
          <a:xfrm>
            <a:off x="4876800" y="5181507"/>
            <a:ext cx="3426823" cy="923330"/>
          </a:xfrm>
          <a:prstGeom prst="rect">
            <a:avLst/>
          </a:prstGeom>
          <a:noFill/>
        </p:spPr>
        <p:txBody>
          <a:bodyPr wrap="square" rtlCol="0">
            <a:spAutoFit/>
          </a:bodyPr>
          <a:lstStyle/>
          <a:p>
            <a:pPr algn="ctr"/>
            <a:r>
              <a:rPr lang="en-US" dirty="0">
                <a:hlinkClick r:id="rId5"/>
              </a:rPr>
              <a:t>http://xunitpatterns.com</a:t>
            </a:r>
            <a:r>
              <a:rPr lang="en-US" dirty="0" smtClean="0">
                <a:hlinkClick r:id="rId5"/>
              </a:rPr>
              <a:t>/</a:t>
            </a:r>
            <a:endParaRPr lang="en-US" dirty="0" smtClean="0"/>
          </a:p>
          <a:p>
            <a:pPr algn="ctr"/>
            <a:r>
              <a:rPr lang="en-US" dirty="0" smtClean="0"/>
              <a:t>(advanced topics – good expansion material)</a:t>
            </a:r>
            <a:endParaRPr lang="en-US" dirty="0"/>
          </a:p>
        </p:txBody>
      </p:sp>
    </p:spTree>
    <p:extLst>
      <p:ext uri="{BB962C8B-B14F-4D97-AF65-F5344CB8AC3E}">
        <p14:creationId xmlns:p14="http://schemas.microsoft.com/office/powerpoint/2010/main" val="1179801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27013" y="179388"/>
            <a:ext cx="4198937" cy="365125"/>
          </a:xfrm>
        </p:spPr>
        <p:txBody>
          <a:bodyPr/>
          <a:lstStyle/>
          <a:p>
            <a:r>
              <a:rPr lang="hu-HU" altLang="en-US" smtClean="0">
                <a:latin typeface="Helvetica LT Std" charset="0"/>
              </a:rPr>
              <a:t>Testable code</a:t>
            </a:r>
            <a:endParaRPr lang="en-US" altLang="en-US" smtClean="0">
              <a:latin typeface="Helvetica LT Std" charset="0"/>
            </a:endParaRPr>
          </a:p>
        </p:txBody>
      </p:sp>
      <p:sp>
        <p:nvSpPr>
          <p:cNvPr id="33795" name="Text Placeholder 2"/>
          <p:cNvSpPr>
            <a:spLocks noGrp="1"/>
          </p:cNvSpPr>
          <p:nvPr>
            <p:ph type="body" sz="quarter" idx="10"/>
          </p:nvPr>
        </p:nvSpPr>
        <p:spPr>
          <a:xfrm>
            <a:off x="457200" y="710972"/>
            <a:ext cx="3810000" cy="365125"/>
          </a:xfrm>
        </p:spPr>
        <p:txBody>
          <a:bodyPr/>
          <a:lstStyle/>
          <a:p>
            <a:r>
              <a:rPr lang="en-US" altLang="en-US" dirty="0" smtClean="0">
                <a:latin typeface="Helvetica LT Std" charset="0"/>
              </a:rPr>
              <a:t>What makes code easily testable?</a:t>
            </a:r>
          </a:p>
          <a:p>
            <a:endParaRPr lang="en-US" altLang="en-US" dirty="0" smtClean="0">
              <a:latin typeface="Helvetica LT Std" charset="0"/>
            </a:endParaRPr>
          </a:p>
        </p:txBody>
      </p:sp>
      <p:sp>
        <p:nvSpPr>
          <p:cNvPr id="33796" name="Content Placeholder 3"/>
          <p:cNvSpPr>
            <a:spLocks noGrp="1"/>
          </p:cNvSpPr>
          <p:nvPr>
            <p:ph sz="quarter" idx="11"/>
          </p:nvPr>
        </p:nvSpPr>
        <p:spPr/>
        <p:txBody>
          <a:bodyPr/>
          <a:lstStyle/>
          <a:p>
            <a:pPr marL="342900" lvl="1" indent="-342900">
              <a:buFont typeface="Arial" panose="020B0604020202020204" pitchFamily="34" charset="0"/>
              <a:buChar char="•"/>
            </a:pPr>
            <a:r>
              <a:rPr lang="en-US" altLang="en-US" sz="2000" dirty="0" smtClean="0">
                <a:latin typeface="Helvetica LT Std"/>
              </a:rPr>
              <a:t>Clean dependency hierarchy</a:t>
            </a:r>
          </a:p>
          <a:p>
            <a:pPr marL="342900" lvl="1" indent="-342900">
              <a:buFont typeface="Arial" panose="020B0604020202020204" pitchFamily="34" charset="0"/>
              <a:buChar char="•"/>
            </a:pPr>
            <a:r>
              <a:rPr lang="en-US" altLang="en-US" sz="2000" dirty="0" smtClean="0">
                <a:latin typeface="Helvetica LT Std"/>
              </a:rPr>
              <a:t>Clean methods (simple, not too complex ones)</a:t>
            </a:r>
          </a:p>
          <a:p>
            <a:pPr marL="342900" lvl="1" indent="-342900">
              <a:buFont typeface="Arial" panose="020B0604020202020204" pitchFamily="34" charset="0"/>
              <a:buChar char="•"/>
            </a:pPr>
            <a:r>
              <a:rPr lang="en-US" altLang="en-US" sz="2000" dirty="0" smtClean="0">
                <a:latin typeface="Helvetica LT Std"/>
              </a:rPr>
              <a:t>Keeping Test Unfriendly Features on low degree</a:t>
            </a:r>
          </a:p>
          <a:p>
            <a:pPr>
              <a:buFont typeface="Arial" panose="020B0604020202020204" pitchFamily="34" charset="0"/>
              <a:buChar char="•"/>
            </a:pPr>
            <a:endParaRPr lang="en-US" altLang="en-US" dirty="0" smtClean="0"/>
          </a:p>
        </p:txBody>
      </p:sp>
    </p:spTree>
    <p:extLst>
      <p:ext uri="{BB962C8B-B14F-4D97-AF65-F5344CB8AC3E}">
        <p14:creationId xmlns:p14="http://schemas.microsoft.com/office/powerpoint/2010/main" val="830515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7013" y="179388"/>
            <a:ext cx="4198937" cy="365125"/>
          </a:xfrm>
        </p:spPr>
        <p:txBody>
          <a:bodyPr/>
          <a:lstStyle/>
          <a:p>
            <a:r>
              <a:rPr lang="hu-HU" altLang="en-US" smtClean="0">
                <a:latin typeface="Helvetica LT Std" charset="0"/>
              </a:rPr>
              <a:t>Testable code</a:t>
            </a:r>
            <a:endParaRPr lang="en-US" altLang="en-US" smtClean="0">
              <a:latin typeface="Helvetica LT Std" charset="0"/>
            </a:endParaRPr>
          </a:p>
        </p:txBody>
      </p:sp>
      <p:sp>
        <p:nvSpPr>
          <p:cNvPr id="34819" name="Text Placeholder 2"/>
          <p:cNvSpPr>
            <a:spLocks noGrp="1"/>
          </p:cNvSpPr>
          <p:nvPr>
            <p:ph type="body" sz="quarter" idx="10"/>
          </p:nvPr>
        </p:nvSpPr>
        <p:spPr>
          <a:xfrm>
            <a:off x="457200" y="710972"/>
            <a:ext cx="3048000" cy="365125"/>
          </a:xfrm>
        </p:spPr>
        <p:txBody>
          <a:bodyPr/>
          <a:lstStyle/>
          <a:p>
            <a:r>
              <a:rPr lang="hu-HU" altLang="en-US" dirty="0" smtClean="0">
                <a:latin typeface="Helvetica LT Std" charset="0"/>
              </a:rPr>
              <a:t>Test unfriendly features</a:t>
            </a:r>
            <a:endParaRPr lang="en-US" altLang="en-US" dirty="0" smtClean="0">
              <a:latin typeface="Helvetica LT Std" charset="0"/>
            </a:endParaRPr>
          </a:p>
        </p:txBody>
      </p:sp>
      <p:sp>
        <p:nvSpPr>
          <p:cNvPr id="34820" name="Content Placeholder 3"/>
          <p:cNvSpPr>
            <a:spLocks noGrp="1"/>
          </p:cNvSpPr>
          <p:nvPr>
            <p:ph sz="quarter" idx="11"/>
          </p:nvPr>
        </p:nvSpPr>
        <p:spPr/>
        <p:txBody>
          <a:bodyPr/>
          <a:lstStyle/>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altLang="en-US" dirty="0" smtClean="0"/>
              <a:t>Access to database, </a:t>
            </a:r>
            <a:r>
              <a:rPr lang="en-US" altLang="en-US" dirty="0" err="1" smtClean="0"/>
              <a:t>filesystem</a:t>
            </a:r>
            <a:r>
              <a:rPr lang="en-US" altLang="en-US" dirty="0" smtClean="0"/>
              <a:t>, network</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altLang="en-US" dirty="0" smtClean="0"/>
              <a:t>Side effecting APIs (like GUIs)</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altLang="en-US" dirty="0" smtClean="0"/>
              <a:t>Lengthy computations</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US" altLang="en-US" dirty="0" smtClean="0"/>
              <a:t>Static variable usage</a:t>
            </a:r>
          </a:p>
        </p:txBody>
      </p:sp>
    </p:spTree>
    <p:extLst>
      <p:ext uri="{BB962C8B-B14F-4D97-AF65-F5344CB8AC3E}">
        <p14:creationId xmlns:p14="http://schemas.microsoft.com/office/powerpoint/2010/main" val="26357738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27013" y="179388"/>
            <a:ext cx="4198937" cy="365125"/>
          </a:xfrm>
        </p:spPr>
        <p:txBody>
          <a:bodyPr/>
          <a:lstStyle/>
          <a:p>
            <a:r>
              <a:rPr lang="hu-HU" altLang="en-US" smtClean="0">
                <a:latin typeface="Helvetica LT Std" charset="0"/>
              </a:rPr>
              <a:t>Testable code	</a:t>
            </a:r>
            <a:endParaRPr lang="en-US" altLang="en-US" smtClean="0">
              <a:latin typeface="Helvetica LT Std" charset="0"/>
            </a:endParaRPr>
          </a:p>
        </p:txBody>
      </p:sp>
      <p:sp>
        <p:nvSpPr>
          <p:cNvPr id="36867" name="Text Placeholder 2"/>
          <p:cNvSpPr>
            <a:spLocks noGrp="1"/>
          </p:cNvSpPr>
          <p:nvPr>
            <p:ph type="body" sz="quarter" idx="10"/>
          </p:nvPr>
        </p:nvSpPr>
        <p:spPr>
          <a:xfrm>
            <a:off x="457200" y="710972"/>
            <a:ext cx="2971800" cy="365125"/>
          </a:xfrm>
        </p:spPr>
        <p:txBody>
          <a:bodyPr/>
          <a:lstStyle/>
          <a:p>
            <a:r>
              <a:rPr lang="hu-HU" altLang="en-US" dirty="0" smtClean="0">
                <a:latin typeface="Helvetica LT Std" charset="0"/>
              </a:rPr>
              <a:t>Test unfriendly construct</a:t>
            </a:r>
            <a:endParaRPr lang="en-US" altLang="en-US" dirty="0" smtClean="0">
              <a:latin typeface="Helvetica LT Std" charset="0"/>
            </a:endParaRPr>
          </a:p>
        </p:txBody>
      </p:sp>
      <p:sp>
        <p:nvSpPr>
          <p:cNvPr id="4" name="Content Placeholder 3"/>
          <p:cNvSpPr>
            <a:spLocks noGrp="1"/>
          </p:cNvSpPr>
          <p:nvPr>
            <p:ph sz="quarter" idx="11"/>
          </p:nvPr>
        </p:nvSpPr>
        <p:spPr/>
        <p:txBody>
          <a:bodyPr/>
          <a:lstStyle/>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Final methods, classes</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Static, private methods</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Static initialization expression or blocks</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Constructors</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Object initialization blocks</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New expressions</a:t>
            </a:r>
          </a:p>
          <a:p>
            <a:pPr>
              <a:defRPr/>
            </a:pPr>
            <a:endParaRPr lang="en-US" dirty="0"/>
          </a:p>
        </p:txBody>
      </p:sp>
    </p:spTree>
    <p:extLst>
      <p:ext uri="{BB962C8B-B14F-4D97-AF65-F5344CB8AC3E}">
        <p14:creationId xmlns:p14="http://schemas.microsoft.com/office/powerpoint/2010/main" val="983986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hu-HU" altLang="en-US" smtClean="0">
                <a:latin typeface="Helvetica LT Std" charset="0"/>
              </a:rPr>
              <a:t>Effects of Unit Testing on production code</a:t>
            </a:r>
            <a:endParaRPr lang="en-US" altLang="en-US" smtClean="0">
              <a:latin typeface="Helvetica LT Std" charset="0"/>
            </a:endParaRPr>
          </a:p>
        </p:txBody>
      </p:sp>
      <p:sp>
        <p:nvSpPr>
          <p:cNvPr id="2" name="Text Placeholder 1"/>
          <p:cNvSpPr>
            <a:spLocks noGrp="1"/>
          </p:cNvSpPr>
          <p:nvPr>
            <p:ph type="body" sz="quarter" idx="10"/>
          </p:nvPr>
        </p:nvSpPr>
        <p:spPr/>
        <p:txBody>
          <a:bodyPr/>
          <a:lstStyle/>
          <a:p>
            <a:endParaRPr lang="en-US"/>
          </a:p>
        </p:txBody>
      </p:sp>
      <p:sp>
        <p:nvSpPr>
          <p:cNvPr id="4" name="Content Placeholder 3"/>
          <p:cNvSpPr>
            <a:spLocks noGrp="1"/>
          </p:cNvSpPr>
          <p:nvPr>
            <p:ph sz="quarter" idx="11"/>
          </p:nvPr>
        </p:nvSpPr>
        <p:spPr/>
        <p:txBody>
          <a:bodyPr/>
          <a:lstStyle/>
          <a:p>
            <a:pPr marL="1587" indent="0" eaLnBrk="1" hangingPunct="1">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Designing to testability improves code and design quality:</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Cleans dependencies</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Decreases complexity</a:t>
            </a:r>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dirty="0" smtClean="0"/>
              <a:t>Highlights responsibilities</a:t>
            </a:r>
            <a:endParaRPr lang="en-US" b="1" dirty="0"/>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endParaRPr lang="en-US" b="1" dirty="0" smtClean="0"/>
          </a:p>
          <a:p>
            <a:pPr marL="344487" eaLnBrk="1" hangingPunct="1">
              <a:buFont typeface="Arial" panose="020B0604020202020204" pitchFamily="34" charset="0"/>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b="1" dirty="0" smtClean="0"/>
              <a:t>How we can improve these effects? -&gt; TDD</a:t>
            </a:r>
            <a:endParaRPr lang="hu-HU" dirty="0" smtClean="0"/>
          </a:p>
        </p:txBody>
      </p:sp>
    </p:spTree>
    <p:extLst>
      <p:ext uri="{BB962C8B-B14F-4D97-AF65-F5344CB8AC3E}">
        <p14:creationId xmlns:p14="http://schemas.microsoft.com/office/powerpoint/2010/main" val="30792703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3124200" y="2057400"/>
            <a:ext cx="4876800" cy="1574828"/>
          </a:xfrm>
        </p:spPr>
        <p:txBody>
          <a:bodyPr/>
          <a:lstStyle/>
          <a:p>
            <a:r>
              <a:rPr lang="hu-HU" altLang="en-US" dirty="0" smtClean="0">
                <a:latin typeface="Helvetica LT Std" charset="0"/>
              </a:rPr>
              <a:t>Questions</a:t>
            </a:r>
            <a:r>
              <a:rPr lang="en-US" altLang="en-US" dirty="0" smtClean="0">
                <a:latin typeface="Helvetica LT Std"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76400" y="2175669"/>
            <a:ext cx="6096000" cy="1222375"/>
          </a:xfrm>
        </p:spPr>
        <p:txBody>
          <a:bodyPr rtlCol="0">
            <a:normAutofit/>
          </a:bodyPr>
          <a:lstStyle/>
          <a:p>
            <a:pPr algn="ctr" eaLnBrk="1" fontAlgn="auto" hangingPunct="1">
              <a:spcAft>
                <a:spcPts val="0"/>
              </a:spcAft>
              <a:defRPr/>
            </a:pPr>
            <a:r>
              <a:rPr lang="en-US" dirty="0" smtClean="0">
                <a:latin typeface="Helvetica LT Std" pitchFamily="34" charset="0"/>
              </a:rPr>
              <a:t>Thanks </a:t>
            </a:r>
            <a:r>
              <a:rPr lang="en-US" smtClean="0">
                <a:latin typeface="Helvetica LT Std" pitchFamily="34" charset="0"/>
              </a:rPr>
              <a:t>for Your attention!</a:t>
            </a:r>
            <a:endParaRPr lang="en-US" dirty="0">
              <a:latin typeface="Helvetica LT Std" pitchFamily="34" charset="0"/>
            </a:endParaRPr>
          </a:p>
        </p:txBody>
      </p:sp>
      <p:sp>
        <p:nvSpPr>
          <p:cNvPr id="6" name="Subtitle 5"/>
          <p:cNvSpPr>
            <a:spLocks noGrp="1"/>
          </p:cNvSpPr>
          <p:nvPr>
            <p:ph type="subTitle" idx="1"/>
          </p:nvPr>
        </p:nvSpPr>
        <p:spPr>
          <a:xfrm>
            <a:off x="1694935" y="3375390"/>
            <a:ext cx="5749925" cy="1350962"/>
          </a:xfrm>
        </p:spPr>
        <p:txBody>
          <a:bodyPr rtlCol="0">
            <a:normAutofit/>
          </a:bodyPr>
          <a:lstStyle/>
          <a:p>
            <a:pPr algn="ctr" eaLnBrk="1" fontAlgn="auto" hangingPunct="1">
              <a:spcAft>
                <a:spcPts val="0"/>
              </a:spcAft>
              <a:buFont typeface="Arial" charset="0"/>
              <a:buNone/>
              <a:defRPr/>
            </a:pPr>
            <a:r>
              <a:rPr lang="en-US" sz="1600" dirty="0" smtClean="0">
                <a:latin typeface="Helvetica LT Std" pitchFamily="34" charset="0"/>
              </a:rPr>
              <a:t>EPAM Systems — </a:t>
            </a:r>
            <a:r>
              <a:rPr lang="hu-HU" sz="1600" dirty="0" smtClean="0">
                <a:latin typeface="Helvetica LT Std" pitchFamily="34" charset="0"/>
              </a:rPr>
              <a:t>Unit Testing</a:t>
            </a:r>
            <a:endParaRPr lang="en-US" sz="1600" dirty="0" smtClean="0">
              <a:latin typeface="Helvetica LT Std" pitchFamily="34" charset="0"/>
            </a:endParaRPr>
          </a:p>
          <a:p>
            <a:pPr algn="ctr" eaLnBrk="1" fontAlgn="auto" hangingPunct="1">
              <a:spcAft>
                <a:spcPts val="0"/>
              </a:spcAft>
              <a:defRPr/>
            </a:pPr>
            <a:r>
              <a:rPr lang="en-US" sz="1600" dirty="0">
                <a:latin typeface="Helvetica LT Std" pitchFamily="34" charset="0"/>
              </a:rPr>
              <a:t>By </a:t>
            </a:r>
            <a:r>
              <a:rPr lang="en-US" sz="1600" dirty="0" err="1">
                <a:latin typeface="Helvetica LT Std" pitchFamily="34" charset="0"/>
              </a:rPr>
              <a:t>Tamas</a:t>
            </a:r>
            <a:r>
              <a:rPr lang="en-US" sz="1600" dirty="0">
                <a:latin typeface="Helvetica LT Std" pitchFamily="34" charset="0"/>
              </a:rPr>
              <a:t> Santa</a:t>
            </a:r>
          </a:p>
          <a:p>
            <a:pPr algn="ctr" eaLnBrk="1" fontAlgn="auto" hangingPunct="1">
              <a:spcAft>
                <a:spcPts val="0"/>
              </a:spcAft>
              <a:defRPr/>
            </a:pPr>
            <a:r>
              <a:rPr lang="en-US" sz="1600" i="1" dirty="0">
                <a:latin typeface="Helvetica LT Std" pitchFamily="34" charset="0"/>
              </a:rPr>
              <a:t>Software Engineer</a:t>
            </a:r>
          </a:p>
          <a:p>
            <a:pPr eaLnBrk="1" fontAlgn="auto" hangingPunct="1">
              <a:spcAft>
                <a:spcPts val="0"/>
              </a:spcAft>
              <a:buFont typeface="Arial" charset="0"/>
              <a:buNone/>
              <a:defRPr/>
            </a:pPr>
            <a:endParaRPr lang="en-US" sz="1600" dirty="0">
              <a:latin typeface="Helvetica LT Std" pitchFamily="34" charset="0"/>
            </a:endParaRPr>
          </a:p>
        </p:txBody>
      </p:sp>
      <p:sp>
        <p:nvSpPr>
          <p:cNvPr id="23" name="Text Placeholder 22"/>
          <p:cNvSpPr>
            <a:spLocks noGrp="1"/>
          </p:cNvSpPr>
          <p:nvPr>
            <p:ph type="body" sz="quarter" idx="4294967295"/>
          </p:nvPr>
        </p:nvSpPr>
        <p:spPr>
          <a:xfrm>
            <a:off x="2955925" y="6094413"/>
            <a:ext cx="4929188" cy="657225"/>
          </a:xfrm>
        </p:spPr>
        <p:txBody>
          <a:bodyPr rtlCol="0">
            <a:normAutofit fontScale="92500"/>
          </a:bodyPr>
          <a:lstStyle/>
          <a:p>
            <a:pPr eaLnBrk="1" fontAlgn="auto" hangingPunct="1">
              <a:spcAft>
                <a:spcPts val="0"/>
              </a:spcAft>
              <a:buFont typeface="Arial" panose="020B0604020202020204" pitchFamily="34" charset="0"/>
              <a:buNone/>
              <a:defRPr/>
            </a:pPr>
            <a:r>
              <a:rPr lang="en-US" sz="1000" dirty="0" smtClean="0">
                <a:latin typeface="Helvetica LT Std" pitchFamily="34" charset="0"/>
              </a:rPr>
              <a:t>EPAM Systems</a:t>
            </a:r>
          </a:p>
          <a:p>
            <a:pPr eaLnBrk="1" fontAlgn="auto" hangingPunct="1">
              <a:spcAft>
                <a:spcPts val="0"/>
              </a:spcAft>
              <a:buFont typeface="Arial" charset="0"/>
              <a:buNone/>
              <a:defRPr/>
            </a:pPr>
            <a:r>
              <a:rPr lang="en-US" sz="1000" dirty="0" smtClean="0">
                <a:latin typeface="Helvetica LT Std" pitchFamily="34" charset="0"/>
              </a:rPr>
              <a:t>41 University Drive, Suite 202 | Newtown, PA 18940</a:t>
            </a:r>
          </a:p>
          <a:p>
            <a:pPr eaLnBrk="1" fontAlgn="auto" hangingPunct="1">
              <a:spcAft>
                <a:spcPts val="0"/>
              </a:spcAft>
              <a:buFont typeface="Arial" charset="0"/>
              <a:buNone/>
              <a:defRPr/>
            </a:pPr>
            <a:r>
              <a:rPr lang="pl-PL" sz="1000" b="1" dirty="0" smtClean="0">
                <a:latin typeface="Helvetica LT Std" pitchFamily="34" charset="0"/>
              </a:rPr>
              <a:t>p:</a:t>
            </a:r>
            <a:r>
              <a:rPr lang="pl-PL" sz="1000" dirty="0" smtClean="0">
                <a:latin typeface="Helvetica LT Std" pitchFamily="34" charset="0"/>
              </a:rPr>
              <a:t> +1 267</a:t>
            </a:r>
            <a:r>
              <a:rPr lang="en-US" sz="1000" dirty="0" smtClean="0">
                <a:latin typeface="Helvetica LT Std" pitchFamily="34" charset="0"/>
              </a:rPr>
              <a:t> </a:t>
            </a:r>
            <a:r>
              <a:rPr lang="pl-PL" sz="1000" dirty="0" smtClean="0">
                <a:latin typeface="Helvetica LT Std" pitchFamily="34" charset="0"/>
              </a:rPr>
              <a:t>759</a:t>
            </a:r>
            <a:r>
              <a:rPr lang="en-US" sz="1000" dirty="0" smtClean="0">
                <a:latin typeface="Helvetica LT Std" pitchFamily="34" charset="0"/>
              </a:rPr>
              <a:t> </a:t>
            </a:r>
            <a:r>
              <a:rPr lang="pl-PL" sz="1000" dirty="0" smtClean="0">
                <a:latin typeface="Helvetica LT Std" pitchFamily="34" charset="0"/>
              </a:rPr>
              <a:t>9000 </a:t>
            </a:r>
            <a:r>
              <a:rPr lang="en-US" sz="1000" dirty="0" smtClean="0">
                <a:latin typeface="Helvetica LT Std" pitchFamily="34" charset="0"/>
              </a:rPr>
              <a:t> </a:t>
            </a:r>
            <a:r>
              <a:rPr lang="pl-PL" sz="1000" dirty="0" smtClean="0">
                <a:latin typeface="Helvetica LT Std" pitchFamily="34" charset="0"/>
              </a:rPr>
              <a:t>| </a:t>
            </a:r>
            <a:r>
              <a:rPr lang="en-US" sz="1000" dirty="0" smtClean="0">
                <a:latin typeface="Helvetica LT Std" pitchFamily="34" charset="0"/>
              </a:rPr>
              <a:t> </a:t>
            </a:r>
            <a:r>
              <a:rPr lang="pl-PL" sz="1000" b="1" dirty="0" smtClean="0">
                <a:latin typeface="Helvetica LT Std" pitchFamily="34" charset="0"/>
              </a:rPr>
              <a:t>f:</a:t>
            </a:r>
            <a:r>
              <a:rPr lang="pl-PL" sz="1000" dirty="0" smtClean="0">
                <a:latin typeface="Helvetica LT Std" pitchFamily="34" charset="0"/>
              </a:rPr>
              <a:t> +1</a:t>
            </a:r>
            <a:r>
              <a:rPr lang="en-US" sz="1000" dirty="0" smtClean="0">
                <a:latin typeface="Helvetica LT Std" pitchFamily="34" charset="0"/>
              </a:rPr>
              <a:t> +1 267 759 8989</a:t>
            </a:r>
            <a:r>
              <a:rPr lang="pl-PL" sz="1000" dirty="0" smtClean="0">
                <a:latin typeface="Helvetica LT Std" pitchFamily="34" charset="0"/>
              </a:rPr>
              <a:t> </a:t>
            </a:r>
            <a:r>
              <a:rPr lang="en-US" sz="1000" dirty="0" smtClean="0">
                <a:latin typeface="Helvetica LT Std" pitchFamily="34" charset="0"/>
              </a:rPr>
              <a:t> </a:t>
            </a:r>
            <a:r>
              <a:rPr lang="pl-PL" sz="1000" dirty="0" smtClean="0">
                <a:latin typeface="Helvetica LT Std" pitchFamily="34" charset="0"/>
              </a:rPr>
              <a:t>| </a:t>
            </a:r>
            <a:r>
              <a:rPr lang="pl-PL" sz="1000" b="1" dirty="0" smtClean="0">
                <a:latin typeface="Helvetica LT Std" pitchFamily="34" charset="0"/>
              </a:rPr>
              <a:t>e:</a:t>
            </a:r>
            <a:r>
              <a:rPr lang="pl-PL" sz="1000" dirty="0" smtClean="0">
                <a:latin typeface="Helvetica LT Std" pitchFamily="34" charset="0"/>
              </a:rPr>
              <a:t> info@epam.com </a:t>
            </a:r>
            <a:r>
              <a:rPr lang="en-US" sz="1000" dirty="0" smtClean="0">
                <a:latin typeface="Helvetica LT Std" pitchFamily="34" charset="0"/>
              </a:rPr>
              <a:t> </a:t>
            </a:r>
            <a:r>
              <a:rPr lang="pl-PL" sz="1000" dirty="0" smtClean="0">
                <a:latin typeface="Helvetica LT Std" pitchFamily="34" charset="0"/>
              </a:rPr>
              <a:t>| </a:t>
            </a:r>
            <a:r>
              <a:rPr lang="en-US" sz="1000" dirty="0" smtClean="0">
                <a:latin typeface="Helvetica LT Std" pitchFamily="34" charset="0"/>
              </a:rPr>
              <a:t> </a:t>
            </a:r>
            <a:r>
              <a:rPr lang="pl-PL" sz="1000" b="1" dirty="0" smtClean="0">
                <a:latin typeface="Helvetica LT Std" pitchFamily="34" charset="0"/>
              </a:rPr>
              <a:t>w:</a:t>
            </a:r>
            <a:r>
              <a:rPr lang="pl-PL" sz="1000" dirty="0" smtClean="0">
                <a:latin typeface="Helvetica LT Std" pitchFamily="34" charset="0"/>
              </a:rPr>
              <a:t> </a:t>
            </a:r>
            <a:r>
              <a:rPr lang="pl-PL" sz="1000" dirty="0" smtClean="0">
                <a:latin typeface="Helvetica LT Std" pitchFamily="34" charset="0"/>
                <a:hlinkClick r:id="rId2"/>
              </a:rPr>
              <a:t>www.epam.com</a:t>
            </a:r>
            <a:endParaRPr lang="en-US" sz="1000" dirty="0" smtClean="0">
              <a:latin typeface="Helvetica LT Std" pitchFamily="34" charset="0"/>
            </a:endParaRPr>
          </a:p>
          <a:p>
            <a:pPr eaLnBrk="1" fontAlgn="auto" hangingPunct="1">
              <a:spcAft>
                <a:spcPts val="0"/>
              </a:spcAft>
              <a:buFont typeface="Arial" panose="020B0604020202020204" pitchFamily="34" charset="0"/>
              <a:buNone/>
              <a:defRPr/>
            </a:pPr>
            <a:endParaRPr lang="en-US" sz="1000" dirty="0">
              <a:latin typeface="Helvetica LT St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Agenda</a:t>
            </a:r>
            <a:endParaRPr lang="en-US" sz="3200" dirty="0"/>
          </a:p>
        </p:txBody>
      </p:sp>
      <p:sp>
        <p:nvSpPr>
          <p:cNvPr id="3" name="Content Placeholder 2"/>
          <p:cNvSpPr>
            <a:spLocks noGrp="1"/>
          </p:cNvSpPr>
          <p:nvPr>
            <p:ph sz="quarter" idx="10"/>
          </p:nvPr>
        </p:nvSpPr>
        <p:spPr>
          <a:xfrm>
            <a:off x="304800" y="914400"/>
            <a:ext cx="8610600" cy="5181600"/>
          </a:xfrm>
        </p:spPr>
        <p:txBody>
          <a:bodyPr/>
          <a:lstStyle/>
          <a:p>
            <a:r>
              <a:rPr lang="en-US" sz="2000" dirty="0"/>
              <a:t>Discussion: Why do we need tests</a:t>
            </a:r>
            <a:r>
              <a:rPr lang="en-US" sz="2000" dirty="0" smtClean="0"/>
              <a:t>?</a:t>
            </a:r>
          </a:p>
          <a:p>
            <a:r>
              <a:rPr lang="en-US" sz="2000" dirty="0" smtClean="0"/>
              <a:t>Testing in general</a:t>
            </a:r>
          </a:p>
          <a:p>
            <a:r>
              <a:rPr lang="en-US" sz="2000" dirty="0" smtClean="0"/>
              <a:t>Unit Test</a:t>
            </a:r>
          </a:p>
          <a:p>
            <a:r>
              <a:rPr lang="en-US" sz="2000" dirty="0" smtClean="0"/>
              <a:t>Basic rules of Unit Testing</a:t>
            </a:r>
          </a:p>
          <a:p>
            <a:r>
              <a:rPr lang="en-US" sz="2000" dirty="0" smtClean="0"/>
              <a:t>Dealing with dependencies: stubs and mocks</a:t>
            </a:r>
          </a:p>
          <a:p>
            <a:r>
              <a:rPr lang="en-US" sz="2000" dirty="0" smtClean="0"/>
              <a:t>Mocking frameworks</a:t>
            </a:r>
          </a:p>
          <a:p>
            <a:r>
              <a:rPr lang="en-US" sz="2000" dirty="0" smtClean="0"/>
              <a:t>Code coverage</a:t>
            </a:r>
          </a:p>
          <a:p>
            <a:r>
              <a:rPr lang="en-US" sz="2000" dirty="0" smtClean="0"/>
              <a:t>Testable code</a:t>
            </a:r>
          </a:p>
          <a:p>
            <a:endParaRPr lang="en-US" dirty="0"/>
          </a:p>
        </p:txBody>
      </p:sp>
    </p:spTree>
    <p:extLst>
      <p:ext uri="{BB962C8B-B14F-4D97-AF65-F5344CB8AC3E}">
        <p14:creationId xmlns:p14="http://schemas.microsoft.com/office/powerpoint/2010/main" val="2611393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3600"/>
            <a:ext cx="8229600" cy="1574828"/>
          </a:xfrm>
        </p:spPr>
        <p:txBody>
          <a:bodyPr/>
          <a:lstStyle/>
          <a:p>
            <a:pPr algn="ctr"/>
            <a:r>
              <a:rPr lang="en-US" dirty="0" smtClean="0"/>
              <a:t>Why do we need tests?</a:t>
            </a:r>
            <a:endParaRPr lang="en-US" dirty="0"/>
          </a:p>
        </p:txBody>
      </p:sp>
    </p:spTree>
    <p:extLst>
      <p:ext uri="{BB962C8B-B14F-4D97-AF65-F5344CB8AC3E}">
        <p14:creationId xmlns:p14="http://schemas.microsoft.com/office/powerpoint/2010/main" val="3635444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7013" y="179388"/>
            <a:ext cx="8726487" cy="365125"/>
          </a:xfrm>
        </p:spPr>
        <p:txBody>
          <a:bodyPr/>
          <a:lstStyle/>
          <a:p>
            <a:pPr eaLnBrk="1" hangingPunct="1"/>
            <a:r>
              <a:rPr lang="en-US" altLang="en-US" dirty="0" smtClean="0">
                <a:latin typeface="Helvetica LT Std" charset="0"/>
              </a:rPr>
              <a:t>Testing in general</a:t>
            </a:r>
          </a:p>
        </p:txBody>
      </p:sp>
      <p:sp>
        <p:nvSpPr>
          <p:cNvPr id="8195" name="Content Placeholder 2"/>
          <p:cNvSpPr>
            <a:spLocks noGrp="1"/>
          </p:cNvSpPr>
          <p:nvPr>
            <p:ph sz="quarter" idx="10"/>
          </p:nvPr>
        </p:nvSpPr>
        <p:spPr>
          <a:xfrm>
            <a:off x="304800" y="1066800"/>
            <a:ext cx="8610600" cy="1219200"/>
          </a:xfrm>
        </p:spPr>
        <p:txBody>
          <a:bodyPr/>
          <a:lstStyle/>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Testing is an </a:t>
            </a:r>
            <a:r>
              <a:rPr lang="en-US" sz="2000" b="1" dirty="0" smtClean="0">
                <a:solidFill>
                  <a:srgbClr val="000000"/>
                </a:solidFill>
              </a:rPr>
              <a:t>investigation</a:t>
            </a:r>
            <a:r>
              <a:rPr lang="en-US" sz="2000" dirty="0" smtClean="0">
                <a:solidFill>
                  <a:srgbClr val="000000"/>
                </a:solidFill>
              </a:rPr>
              <a:t> process in order to provide information about the </a:t>
            </a:r>
            <a:r>
              <a:rPr lang="en-US" sz="2000" b="1" dirty="0" smtClean="0">
                <a:solidFill>
                  <a:srgbClr val="000000"/>
                </a:solidFill>
              </a:rPr>
              <a:t>quality</a:t>
            </a:r>
            <a:r>
              <a:rPr lang="en-US" sz="2000" dirty="0" smtClean="0">
                <a:solidFill>
                  <a:srgbClr val="000000"/>
                </a:solidFill>
              </a:rPr>
              <a:t> of a software product,</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In an </a:t>
            </a:r>
            <a:r>
              <a:rPr lang="en-US" sz="2000" b="1" dirty="0" smtClean="0">
                <a:solidFill>
                  <a:srgbClr val="000000"/>
                </a:solidFill>
              </a:rPr>
              <a:t>Objective</a:t>
            </a:r>
            <a:r>
              <a:rPr lang="en-US" sz="2000" dirty="0" smtClean="0">
                <a:solidFill>
                  <a:srgbClr val="000000"/>
                </a:solidFill>
              </a:rPr>
              <a:t> and </a:t>
            </a:r>
            <a:r>
              <a:rPr lang="en-US" sz="2000" b="1" dirty="0" smtClean="0">
                <a:solidFill>
                  <a:srgbClr val="000000"/>
                </a:solidFill>
              </a:rPr>
              <a:t>Independent</a:t>
            </a:r>
            <a:r>
              <a:rPr lang="en-US" sz="2000" dirty="0" smtClean="0">
                <a:solidFill>
                  <a:srgbClr val="000000"/>
                </a:solidFill>
              </a:rPr>
              <a:t> way.</a:t>
            </a:r>
          </a:p>
        </p:txBody>
      </p:sp>
      <p:sp>
        <p:nvSpPr>
          <p:cNvPr id="4" name="Content Placeholder 2"/>
          <p:cNvSpPr txBox="1">
            <a:spLocks/>
          </p:cNvSpPr>
          <p:nvPr/>
        </p:nvSpPr>
        <p:spPr bwMode="auto">
          <a:xfrm>
            <a:off x="685800" y="2362200"/>
            <a:ext cx="3733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1800" kern="1200">
                <a:solidFill>
                  <a:schemeClr val="tx1"/>
                </a:solidFill>
                <a:latin typeface="Helvetica LT Std"/>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1800" kern="1200">
                <a:solidFill>
                  <a:schemeClr val="tx1"/>
                </a:solidFill>
                <a:latin typeface="Helvetica LT Std"/>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 LT Std"/>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 LT Std"/>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 LT Std"/>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800"/>
              </a:spcBef>
              <a:buFont typeface="Arial" panose="020B0604020202020204" pitchFamily="34" charset="0"/>
              <a:buNone/>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b="1" dirty="0" smtClean="0">
                <a:solidFill>
                  <a:srgbClr val="000000"/>
                </a:solidFill>
              </a:rPr>
              <a:t>Testing Levels</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Unit test</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Integration test</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System </a:t>
            </a:r>
            <a:r>
              <a:rPr lang="en-US" sz="2000" dirty="0" smtClean="0">
                <a:solidFill>
                  <a:srgbClr val="000000"/>
                </a:solidFill>
              </a:rPr>
              <a:t>test</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Acceptance test</a:t>
            </a:r>
          </a:p>
        </p:txBody>
      </p:sp>
      <p:sp>
        <p:nvSpPr>
          <p:cNvPr id="5" name="Content Placeholder 2"/>
          <p:cNvSpPr txBox="1">
            <a:spLocks/>
          </p:cNvSpPr>
          <p:nvPr/>
        </p:nvSpPr>
        <p:spPr bwMode="auto">
          <a:xfrm>
            <a:off x="4586151" y="2362200"/>
            <a:ext cx="5105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1800" kern="1200">
                <a:solidFill>
                  <a:schemeClr val="tx1"/>
                </a:solidFill>
                <a:latin typeface="Helvetica LT Std"/>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1800" kern="1200">
                <a:solidFill>
                  <a:schemeClr val="tx1"/>
                </a:solidFill>
                <a:latin typeface="Helvetica LT Std"/>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Helvetica LT Std"/>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 LT Std"/>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Helvetica LT Std"/>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800"/>
              </a:spcBef>
              <a:buFont typeface="Arial" panose="020B0604020202020204" pitchFamily="34" charset="0"/>
              <a:buNone/>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b="1" dirty="0" smtClean="0">
                <a:solidFill>
                  <a:srgbClr val="000000"/>
                </a:solidFill>
              </a:rPr>
              <a:t>Testing Types</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Smoke and sanity testing</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Regression testing</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Acceptance testing</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Functional / Non-Functional testing</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Performance testing</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Usability testing</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Security testing</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sz="2000" dirty="0" smtClean="0">
                <a:solidFill>
                  <a:srgbClr val="000000"/>
                </a:solidFill>
              </a:rPr>
              <a:t>and so on…</a:t>
            </a:r>
          </a:p>
          <a:p>
            <a:pPr marL="679450" indent="-679450">
              <a:spcBef>
                <a:spcPts val="800"/>
              </a:spcBef>
              <a:buFont typeface="Times New Roman" pitchFamily="16" charset="0"/>
              <a:buChar char="•"/>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endParaRPr lang="en-US" sz="2000" dirty="0" smtClean="0">
              <a:solidFill>
                <a:srgbClr val="000000"/>
              </a:solidFill>
            </a:endParaRPr>
          </a:p>
          <a:p>
            <a:pPr marL="679450" indent="-679450">
              <a:spcBef>
                <a:spcPts val="800"/>
              </a:spcBef>
              <a:buFont typeface="Times New Roman" pitchFamily="16" charset="0"/>
              <a:buChar char="•"/>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endParaRPr lang="en-US" sz="2000" dirty="0" smtClean="0">
              <a:solidFill>
                <a:srgbClr val="000000"/>
              </a:solidFill>
              <a:latin typeface="Calibri" pitchFamily="32" charset="0"/>
            </a:endParaRPr>
          </a:p>
        </p:txBody>
      </p:sp>
    </p:spTree>
    <p:extLst>
      <p:ext uri="{BB962C8B-B14F-4D97-AF65-F5344CB8AC3E}">
        <p14:creationId xmlns:p14="http://schemas.microsoft.com/office/powerpoint/2010/main" val="3032612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hu-HU" altLang="en-US" dirty="0" smtClean="0">
                <a:latin typeface="Helvetica LT Std" charset="0"/>
              </a:rPr>
              <a:t>Unit Test</a:t>
            </a:r>
            <a:r>
              <a:rPr lang="en-US" altLang="en-US" dirty="0" smtClean="0">
                <a:latin typeface="Helvetica LT Std" charset="0"/>
              </a:rPr>
              <a:t>s</a:t>
            </a:r>
          </a:p>
        </p:txBody>
      </p:sp>
      <p:sp>
        <p:nvSpPr>
          <p:cNvPr id="9220" name="Content Placeholder 3"/>
          <p:cNvSpPr>
            <a:spLocks noGrp="1"/>
          </p:cNvSpPr>
          <p:nvPr>
            <p:ph sz="quarter" idx="10"/>
          </p:nvPr>
        </p:nvSpPr>
        <p:spPr>
          <a:xfrm>
            <a:off x="284955" y="1279343"/>
            <a:ext cx="8610600" cy="2819400"/>
          </a:xfrm>
        </p:spPr>
        <p:txBody>
          <a:bodyPr/>
          <a:lstStyle/>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dirty="0" smtClean="0">
                <a:solidFill>
                  <a:srgbClr val="000000"/>
                </a:solidFill>
              </a:rPr>
              <a:t>Automated and repeatable</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dirty="0" smtClean="0">
                <a:solidFill>
                  <a:srgbClr val="000000"/>
                </a:solidFill>
              </a:rPr>
              <a:t>Easy to implement</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dirty="0" smtClean="0">
                <a:solidFill>
                  <a:srgbClr val="000000"/>
                </a:solidFill>
              </a:rPr>
              <a:t>Once it’s written, it should remain for future use</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dirty="0" smtClean="0">
                <a:solidFill>
                  <a:srgbClr val="000000"/>
                </a:solidFill>
              </a:rPr>
              <a:t>Anyone can run it</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dirty="0" smtClean="0">
                <a:solidFill>
                  <a:srgbClr val="000000"/>
                </a:solidFill>
              </a:rPr>
              <a:t>Runs at the push of a button</a:t>
            </a:r>
          </a:p>
          <a:p>
            <a:pPr>
              <a:spcBef>
                <a:spcPts val="800"/>
              </a:spcBef>
              <a:tabLst>
                <a:tab pos="679450" algn="l"/>
                <a:tab pos="1136650" algn="l"/>
                <a:tab pos="1593850" algn="l"/>
                <a:tab pos="2051050" algn="l"/>
                <a:tab pos="2508250" algn="l"/>
                <a:tab pos="2965450" algn="l"/>
                <a:tab pos="3422650" algn="l"/>
                <a:tab pos="3879850" algn="l"/>
                <a:tab pos="4337050" algn="l"/>
                <a:tab pos="4794250" algn="l"/>
                <a:tab pos="5251450" algn="l"/>
                <a:tab pos="5708650" algn="l"/>
                <a:tab pos="6165850" algn="l"/>
                <a:tab pos="6623050" algn="l"/>
                <a:tab pos="7080250" algn="l"/>
                <a:tab pos="7537450" algn="l"/>
                <a:tab pos="7994650" algn="l"/>
                <a:tab pos="8451850" algn="l"/>
                <a:tab pos="8909050" algn="l"/>
                <a:tab pos="9366250" algn="l"/>
                <a:tab pos="9823450" algn="l"/>
              </a:tabLst>
              <a:defRPr/>
            </a:pPr>
            <a:r>
              <a:rPr lang="en-US" dirty="0" smtClean="0">
                <a:solidFill>
                  <a:srgbClr val="000000"/>
                </a:solidFill>
              </a:rPr>
              <a:t>Runs quickly</a:t>
            </a:r>
          </a:p>
          <a:p>
            <a:pPr>
              <a:buFont typeface="Arial" charset="0"/>
              <a:buChar char="•"/>
              <a:defRPr/>
            </a:pPr>
            <a:endParaRPr lang="en-US" dirty="0" smtClean="0"/>
          </a:p>
        </p:txBody>
      </p:sp>
      <p:sp>
        <p:nvSpPr>
          <p:cNvPr id="3" name="TextBox 2"/>
          <p:cNvSpPr txBox="1"/>
          <p:nvPr/>
        </p:nvSpPr>
        <p:spPr>
          <a:xfrm>
            <a:off x="233172" y="685800"/>
            <a:ext cx="2743200" cy="369332"/>
          </a:xfrm>
          <a:prstGeom prst="rect">
            <a:avLst/>
          </a:prstGeom>
          <a:noFill/>
        </p:spPr>
        <p:txBody>
          <a:bodyPr wrap="square" rtlCol="0">
            <a:spAutoFit/>
          </a:bodyPr>
          <a:lstStyle/>
          <a:p>
            <a:r>
              <a:rPr lang="en-US" dirty="0" smtClean="0"/>
              <a:t>“Write code to test code”</a:t>
            </a:r>
            <a:endParaRPr lang="en-US" dirty="0"/>
          </a:p>
        </p:txBody>
      </p:sp>
    </p:spTree>
    <p:extLst>
      <p:ext uri="{BB962C8B-B14F-4D97-AF65-F5344CB8AC3E}">
        <p14:creationId xmlns:p14="http://schemas.microsoft.com/office/powerpoint/2010/main" val="213503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hu-HU" altLang="en-US" smtClean="0">
                <a:latin typeface="Helvetica LT Std" charset="0"/>
              </a:rPr>
              <a:t>Definition of a good unit test</a:t>
            </a:r>
            <a:endParaRPr lang="en-US" altLang="en-US" smtClean="0">
              <a:latin typeface="Helvetica LT Std" charset="0"/>
            </a:endParaRPr>
          </a:p>
        </p:txBody>
      </p:sp>
      <p:sp>
        <p:nvSpPr>
          <p:cNvPr id="11268" name="Content Placeholder 3"/>
          <p:cNvSpPr>
            <a:spLocks noGrp="1"/>
          </p:cNvSpPr>
          <p:nvPr>
            <p:ph sz="quarter" idx="10"/>
          </p:nvPr>
        </p:nvSpPr>
        <p:spPr/>
        <p:txBody>
          <a:bodyPr/>
          <a:lstStyle/>
          <a:p>
            <a:pPr algn="just">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smtClean="0">
                <a:solidFill>
                  <a:srgbClr val="000000"/>
                </a:solidFill>
              </a:rPr>
              <a:t>automated piece of code</a:t>
            </a:r>
            <a:r>
              <a:rPr lang="en-US" altLang="en-US" sz="2000" dirty="0" smtClean="0">
                <a:solidFill>
                  <a:srgbClr val="000000"/>
                </a:solidFill>
              </a:rPr>
              <a:t> that </a:t>
            </a:r>
            <a:r>
              <a:rPr lang="en-US" altLang="en-US" sz="2000" b="1" dirty="0" smtClean="0">
                <a:solidFill>
                  <a:srgbClr val="000000"/>
                </a:solidFill>
              </a:rPr>
              <a:t>invokes a different method</a:t>
            </a:r>
            <a:r>
              <a:rPr lang="en-US" altLang="en-US" sz="2000" dirty="0" smtClean="0">
                <a:solidFill>
                  <a:srgbClr val="000000"/>
                </a:solidFill>
              </a:rPr>
              <a:t> and then </a:t>
            </a:r>
            <a:r>
              <a:rPr lang="en-US" altLang="en-US" sz="2000" b="1" dirty="0" smtClean="0">
                <a:solidFill>
                  <a:srgbClr val="000000"/>
                </a:solidFill>
              </a:rPr>
              <a:t>checks some assumptions</a:t>
            </a:r>
            <a:r>
              <a:rPr lang="hu-HU" altLang="en-US" sz="2000" dirty="0" smtClean="0">
                <a:solidFill>
                  <a:srgbClr val="000000"/>
                </a:solidFill>
              </a:rPr>
              <a:t> </a:t>
            </a:r>
            <a:r>
              <a:rPr lang="en-US" altLang="en-US" sz="2000" dirty="0" smtClean="0">
                <a:solidFill>
                  <a:srgbClr val="000000"/>
                </a:solidFill>
              </a:rPr>
              <a:t>about the </a:t>
            </a:r>
            <a:r>
              <a:rPr lang="en-US" altLang="en-US" sz="2000" b="1" dirty="0" smtClean="0">
                <a:solidFill>
                  <a:srgbClr val="000000"/>
                </a:solidFill>
              </a:rPr>
              <a:t>logical behavior</a:t>
            </a:r>
            <a:r>
              <a:rPr lang="en-US" altLang="en-US" sz="2000" dirty="0" smtClean="0">
                <a:solidFill>
                  <a:srgbClr val="000000"/>
                </a:solidFill>
              </a:rPr>
              <a:t> of that method or class under test.</a:t>
            </a:r>
            <a:r>
              <a:rPr lang="hu-HU" altLang="en-US" sz="2000" dirty="0" smtClean="0">
                <a:solidFill>
                  <a:srgbClr val="000000"/>
                </a:solidFill>
              </a:rPr>
              <a:t> </a:t>
            </a:r>
            <a:endParaRPr lang="en-US" altLang="en-US" sz="2000" dirty="0">
              <a:solidFill>
                <a:srgbClr val="000000"/>
              </a:solidFill>
            </a:endParaRPr>
          </a:p>
          <a:p>
            <a:pPr algn="just">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smtClean="0">
                <a:solidFill>
                  <a:srgbClr val="000000"/>
                </a:solidFill>
              </a:rPr>
              <a:t>written using a unit testing framework</a:t>
            </a:r>
            <a:r>
              <a:rPr lang="en-US" altLang="en-US" sz="2000" dirty="0" smtClean="0">
                <a:solidFill>
                  <a:srgbClr val="000000"/>
                </a:solidFill>
              </a:rPr>
              <a:t>. It </a:t>
            </a:r>
            <a:r>
              <a:rPr lang="en-US" altLang="en-US" sz="2000" b="1" dirty="0" smtClean="0">
                <a:solidFill>
                  <a:srgbClr val="000000"/>
                </a:solidFill>
              </a:rPr>
              <a:t>can be written easily</a:t>
            </a:r>
            <a:r>
              <a:rPr lang="en-US" altLang="en-US" sz="2000" dirty="0" smtClean="0">
                <a:solidFill>
                  <a:srgbClr val="000000"/>
                </a:solidFill>
              </a:rPr>
              <a:t> and </a:t>
            </a:r>
            <a:r>
              <a:rPr lang="en-US" altLang="en-US" sz="2000" b="1" dirty="0" smtClean="0">
                <a:solidFill>
                  <a:srgbClr val="000000"/>
                </a:solidFill>
              </a:rPr>
              <a:t>runs quickly</a:t>
            </a:r>
            <a:r>
              <a:rPr lang="en-US" altLang="en-US" sz="2000" dirty="0" smtClean="0">
                <a:solidFill>
                  <a:srgbClr val="000000"/>
                </a:solidFill>
              </a:rPr>
              <a:t>. It </a:t>
            </a:r>
            <a:r>
              <a:rPr lang="en-US" altLang="en-US" sz="2000" b="1" dirty="0" smtClean="0">
                <a:solidFill>
                  <a:srgbClr val="000000"/>
                </a:solidFill>
              </a:rPr>
              <a:t>can be executed,</a:t>
            </a:r>
            <a:r>
              <a:rPr lang="hu-HU" altLang="en-US" sz="2000" b="1" dirty="0" smtClean="0">
                <a:solidFill>
                  <a:srgbClr val="000000"/>
                </a:solidFill>
              </a:rPr>
              <a:t> </a:t>
            </a:r>
            <a:r>
              <a:rPr lang="en-US" altLang="en-US" sz="2000" b="1" dirty="0" smtClean="0">
                <a:solidFill>
                  <a:srgbClr val="000000"/>
                </a:solidFill>
              </a:rPr>
              <a:t>repeatedly</a:t>
            </a:r>
            <a:r>
              <a:rPr lang="en-US" altLang="en-US" sz="2000" dirty="0" smtClean="0">
                <a:solidFill>
                  <a:srgbClr val="000000"/>
                </a:solidFill>
              </a:rPr>
              <a:t>, </a:t>
            </a:r>
            <a:r>
              <a:rPr lang="en-US" altLang="en-US" sz="2000" b="1" dirty="0" smtClean="0">
                <a:solidFill>
                  <a:srgbClr val="000000"/>
                </a:solidFill>
              </a:rPr>
              <a:t>by anyone </a:t>
            </a:r>
            <a:r>
              <a:rPr lang="en-US" altLang="en-US" sz="2000" dirty="0" smtClean="0">
                <a:solidFill>
                  <a:srgbClr val="000000"/>
                </a:solidFill>
              </a:rPr>
              <a:t>on the development team.</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dirty="0" smtClean="0"/>
          </a:p>
        </p:txBody>
      </p:sp>
    </p:spTree>
    <p:extLst>
      <p:ext uri="{BB962C8B-B14F-4D97-AF65-F5344CB8AC3E}">
        <p14:creationId xmlns:p14="http://schemas.microsoft.com/office/powerpoint/2010/main" val="3942808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hu-HU" altLang="en-US" smtClean="0">
                <a:latin typeface="Helvetica LT Std" charset="0"/>
              </a:rPr>
              <a:t>Basic Rules of Writing Unit Test</a:t>
            </a:r>
            <a:endParaRPr lang="en-US" altLang="en-US" smtClean="0">
              <a:latin typeface="Helvetica LT Std" charset="0"/>
            </a:endParaRPr>
          </a:p>
        </p:txBody>
      </p:sp>
      <p:sp>
        <p:nvSpPr>
          <p:cNvPr id="2" name="Text Placeholder 1"/>
          <p:cNvSpPr>
            <a:spLocks noGrp="1"/>
          </p:cNvSpPr>
          <p:nvPr>
            <p:ph type="body" sz="quarter" idx="10"/>
          </p:nvPr>
        </p:nvSpPr>
        <p:spPr/>
        <p:txBody>
          <a:bodyPr/>
          <a:lstStyle/>
          <a:p>
            <a:r>
              <a:rPr lang="en-US" dirty="0" smtClean="0"/>
              <a:t>Naming conventions</a:t>
            </a:r>
            <a:endParaRPr lang="en-US" dirty="0"/>
          </a:p>
        </p:txBody>
      </p:sp>
      <p:sp>
        <p:nvSpPr>
          <p:cNvPr id="4" name="Content Placeholder 3"/>
          <p:cNvSpPr>
            <a:spLocks noGrp="1"/>
          </p:cNvSpPr>
          <p:nvPr>
            <p:ph sz="quarter" idx="11"/>
          </p:nvPr>
        </p:nvSpPr>
        <p:spPr/>
        <p:txBody>
          <a:bodyPr/>
          <a:lstStyle/>
          <a:p>
            <a:pPr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000" dirty="0" smtClean="0"/>
              <a:t>Name the test class like:</a:t>
            </a:r>
          </a:p>
          <a:p>
            <a:pPr lvl="1"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800" dirty="0" smtClean="0"/>
              <a:t> </a:t>
            </a:r>
            <a:r>
              <a:rPr lang="en-US" sz="1800" dirty="0" smtClean="0">
                <a:solidFill>
                  <a:srgbClr val="FF0000"/>
                </a:solidFill>
              </a:rPr>
              <a:t>[</a:t>
            </a:r>
            <a:r>
              <a:rPr lang="en-US" sz="1800" dirty="0" err="1" smtClean="0">
                <a:solidFill>
                  <a:srgbClr val="FF0000"/>
                </a:solidFill>
              </a:rPr>
              <a:t>SystemUnderTest</a:t>
            </a:r>
            <a:r>
              <a:rPr lang="en-US" sz="1800" dirty="0" smtClean="0">
                <a:solidFill>
                  <a:srgbClr val="FF0000"/>
                </a:solidFill>
              </a:rPr>
              <a:t>]</a:t>
            </a:r>
            <a:r>
              <a:rPr lang="en-US" sz="1800" dirty="0" smtClean="0"/>
              <a:t>Tests</a:t>
            </a:r>
          </a:p>
          <a:p>
            <a:pPr lvl="1"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err="1" smtClean="0"/>
              <a:t>eg</a:t>
            </a:r>
            <a:r>
              <a:rPr lang="en-US" dirty="0" smtClean="0"/>
              <a:t>. </a:t>
            </a:r>
            <a:r>
              <a:rPr lang="en-US" i="1" dirty="0" err="1" smtClean="0"/>
              <a:t>LoginControllerTests</a:t>
            </a:r>
            <a:endParaRPr lang="en-US" sz="1800" i="1" dirty="0" smtClean="0"/>
          </a:p>
          <a:p>
            <a:pPr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000" dirty="0" smtClean="0"/>
              <a:t>Name the test methods like:</a:t>
            </a:r>
            <a:endParaRPr lang="en-US" dirty="0"/>
          </a:p>
          <a:p>
            <a:pPr lvl="1"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1800" dirty="0" smtClean="0"/>
              <a:t>Test</a:t>
            </a:r>
            <a:r>
              <a:rPr lang="en-US" sz="1800" dirty="0" smtClean="0">
                <a:solidFill>
                  <a:srgbClr val="FF0000"/>
                </a:solidFill>
              </a:rPr>
              <a:t>[</a:t>
            </a:r>
            <a:r>
              <a:rPr lang="en-US" sz="1800" dirty="0" err="1" smtClean="0">
                <a:solidFill>
                  <a:srgbClr val="FF0000"/>
                </a:solidFill>
              </a:rPr>
              <a:t>TestedMethod</a:t>
            </a:r>
            <a:r>
              <a:rPr lang="en-US" sz="1800" dirty="0" smtClean="0">
                <a:solidFill>
                  <a:srgbClr val="FF0000"/>
                </a:solidFill>
              </a:rPr>
              <a:t>]</a:t>
            </a:r>
            <a:r>
              <a:rPr lang="en-US" sz="1800" dirty="0" smtClean="0"/>
              <a:t>Should</a:t>
            </a:r>
            <a:r>
              <a:rPr lang="en-US" sz="1800" dirty="0" smtClean="0">
                <a:solidFill>
                  <a:srgbClr val="FF0000"/>
                </a:solidFill>
              </a:rPr>
              <a:t>[</a:t>
            </a:r>
            <a:r>
              <a:rPr lang="en-US" sz="1800" dirty="0" err="1" smtClean="0">
                <a:solidFill>
                  <a:srgbClr val="FF0000"/>
                </a:solidFill>
              </a:rPr>
              <a:t>DoSomething</a:t>
            </a:r>
            <a:r>
              <a:rPr lang="en-US" sz="1800" dirty="0" smtClean="0">
                <a:solidFill>
                  <a:srgbClr val="FF0000"/>
                </a:solidFill>
              </a:rPr>
              <a:t>]</a:t>
            </a:r>
            <a:r>
              <a:rPr lang="en-US" sz="1800" dirty="0" smtClean="0"/>
              <a:t>When</a:t>
            </a:r>
            <a:r>
              <a:rPr lang="en-US" sz="1800" dirty="0" smtClean="0">
                <a:solidFill>
                  <a:srgbClr val="FF0000"/>
                </a:solidFill>
              </a:rPr>
              <a:t>[Condition]</a:t>
            </a:r>
            <a:r>
              <a:rPr lang="en-US" sz="1800" dirty="0" smtClean="0"/>
              <a:t>()</a:t>
            </a:r>
          </a:p>
          <a:p>
            <a:pPr lvl="1" eaLnBrk="1" hangingPunct="1">
              <a:buFont typeface="Arial" panose="020B0604020202020204" pitchFamily="34" charset="0"/>
              <a:buChar char="•"/>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dirty="0" err="1" smtClean="0"/>
              <a:t>eg</a:t>
            </a:r>
            <a:r>
              <a:rPr lang="en-US" dirty="0" smtClean="0"/>
              <a:t>. TestLoginShouldReturnHTTP403WhenPasswordIsIncorrect</a:t>
            </a:r>
            <a:endParaRPr lang="en-US" sz="1800" dirty="0" smtClean="0"/>
          </a:p>
          <a:p>
            <a:pPr eaLnBrk="1" hangingPunct="1">
              <a:tabLst>
                <a:tab pos="681038"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a:pPr>
            <a:r>
              <a:rPr lang="en-US" sz="2000" dirty="0" smtClean="0"/>
              <a:t>Name the tested object's variable conventional!</a:t>
            </a:r>
          </a:p>
          <a:p>
            <a:pPr>
              <a:defRPr/>
            </a:pPr>
            <a:endParaRPr lang="en-US" dirty="0"/>
          </a:p>
        </p:txBody>
      </p:sp>
    </p:spTree>
    <p:extLst>
      <p:ext uri="{BB962C8B-B14F-4D97-AF65-F5344CB8AC3E}">
        <p14:creationId xmlns:p14="http://schemas.microsoft.com/office/powerpoint/2010/main" val="2186852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Template_Aug_2008_blue_line_autom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3EB75D5-C806-4261-A678-C908D537A081}">
  <ds:schemaRefs>
    <ds:schemaRef ds:uri="http://schemas.microsoft.com/office/2006/documentManagement/types"/>
    <ds:schemaRef ds:uri="http://purl.org/dc/elements/1.1/"/>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C39EE30-2332-4187-B3E5-769508514A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15493</TotalTime>
  <Words>1317</Words>
  <Application>Microsoft Office PowerPoint</Application>
  <PresentationFormat>On-screen Show (4:3)</PresentationFormat>
  <Paragraphs>234</Paragraphs>
  <Slides>35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Consolas</vt:lpstr>
      <vt:lpstr>Courier</vt:lpstr>
      <vt:lpstr>Helvetica LT Std</vt:lpstr>
      <vt:lpstr>HelveticaLTStd-Roman</vt:lpstr>
      <vt:lpstr>Times New Roman</vt:lpstr>
      <vt:lpstr>Wingdings</vt:lpstr>
      <vt:lpstr>Presentation_Template_Aug_2008_blue_line_automated</vt:lpstr>
      <vt:lpstr>Unit Testing</vt:lpstr>
      <vt:lpstr>What do you expect from this course?</vt:lpstr>
      <vt:lpstr>Suggested course materials</vt:lpstr>
      <vt:lpstr>Agenda</vt:lpstr>
      <vt:lpstr>Why do we need tests?</vt:lpstr>
      <vt:lpstr>Testing in general</vt:lpstr>
      <vt:lpstr>Unit Tests</vt:lpstr>
      <vt:lpstr>Definition of a good unit test</vt:lpstr>
      <vt:lpstr>Basic Rules of Writing Unit Test</vt:lpstr>
      <vt:lpstr>Basic Rules of Writing Unit Test</vt:lpstr>
      <vt:lpstr>Basic Rules of Writing Unit Test</vt:lpstr>
      <vt:lpstr>Basic Rules of Writing Unit Test</vt:lpstr>
      <vt:lpstr>Basic Rules of Writing Unit Test</vt:lpstr>
      <vt:lpstr>Basic Rules of Writing Unit Test</vt:lpstr>
      <vt:lpstr>Basic Rules of Writing Unit Test</vt:lpstr>
      <vt:lpstr>Demo  </vt:lpstr>
      <vt:lpstr>Arising problems the Unit Tester has to deal with</vt:lpstr>
      <vt:lpstr>Problems with „real” dependencies</vt:lpstr>
      <vt:lpstr>Dealing with dependencies</vt:lpstr>
      <vt:lpstr>Dealing with dependencies</vt:lpstr>
      <vt:lpstr>Differences between mocks and stubs</vt:lpstr>
      <vt:lpstr>Mocking frameworks</vt:lpstr>
      <vt:lpstr>Simple flow of using Mock Objects</vt:lpstr>
      <vt:lpstr>Setup</vt:lpstr>
      <vt:lpstr>Verification example</vt:lpstr>
      <vt:lpstr>Unmockable constructs</vt:lpstr>
      <vt:lpstr>Demo  </vt:lpstr>
      <vt:lpstr>Code coverage</vt:lpstr>
      <vt:lpstr>Coverage pros and cons</vt:lpstr>
      <vt:lpstr>Testable code</vt:lpstr>
      <vt:lpstr>Testable code</vt:lpstr>
      <vt:lpstr>Testable code </vt:lpstr>
      <vt:lpstr>Effects of Unit Testing on production code</vt:lpstr>
      <vt:lpstr>Questions?</vt:lpstr>
      <vt:lpstr>Thanks for Your attention!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Alena Busko</dc:creator>
  <cp:lastModifiedBy>Sánta Tamás</cp:lastModifiedBy>
  <cp:revision>803</cp:revision>
  <dcterms:created xsi:type="dcterms:W3CDTF">2008-09-08T12:48:20Z</dcterms:created>
  <dcterms:modified xsi:type="dcterms:W3CDTF">2014-09-11T18:44:48Z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