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'Clear Ali Costa" initials="SAC" lastIdx="1" clrIdx="0">
    <p:extLst>
      <p:ext uri="{19B8F6BF-5375-455C-9EA6-DF929625EA0E}">
        <p15:presenceInfo xmlns:p15="http://schemas.microsoft.com/office/powerpoint/2012/main" userId="8419d88e3f7f4e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46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63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9C816-7C30-4BA8-B54B-B691C0B2C5E2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E7B75-2C9C-4F68-9687-2E708413C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238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0A135-6320-4913-AC11-9705DC2F8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69DE5C-4AA4-487B-85A5-C617C1B6A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CF7392-73AD-4AA2-B5B2-964FBB9A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653-D730-452A-9118-0137BB926316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9C73D5-5BAF-4122-83DE-83E192B9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C412A0-CB85-4643-945A-4FD8E229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79DAE-FECF-4B30-B9EC-C76DBD1D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76579B-DECD-45C5-B043-2FF0D7A10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403644-43C5-4F0D-A9B6-0DBBDE26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653-D730-452A-9118-0137BB926316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5AF72C-1E6C-448A-B634-927BA1C3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097429-E296-4A0A-A39E-1CD4F058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86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39DB3E-6CF2-48FE-A38C-7394060B3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7E1E2E-6622-422B-8235-1AFFF75EA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BE9F75-8417-4FFD-8DDD-F8635400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653-D730-452A-9118-0137BB926316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19676B-266D-4D56-9A67-1087E291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6441EC-9E5B-4D24-B939-6D238BDE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17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CDBC9-3F0E-419B-BCD1-C3D41715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61F6E8-F16F-412B-8425-50F2CD0AE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9786F4-6A84-49A3-816A-AA4B3578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653-D730-452A-9118-0137BB926316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620274-7238-4008-9258-E2793C63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D2074B-3648-4BBF-B66F-413A9529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64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E6D6A-76FF-4397-9F9F-4DAAF64B4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C5CDCB-E982-4D22-8CA1-FD91489B6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FCADB5-D458-4DEF-B5B4-A13B032EB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653-D730-452A-9118-0137BB926316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DB28C1-1A97-41C4-9DE0-2E4AEC74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C40F22-3F8A-453F-8344-1533739C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2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B31EE-068F-492A-A2F6-D4FE1C71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8B3DDD-1954-4AA2-8ED7-D00DFCB7B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D5C02A-009C-49FA-93DE-197DA7CE9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F0F2DF-D77D-4E56-8C24-797E411B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653-D730-452A-9118-0137BB926316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607083-88A3-406F-BCD9-A6CCEEA50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C19DC2-8EAF-4F7D-9509-59821A05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95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3CA58-0F76-47A5-96E4-CA4FD331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B56457-166B-4A97-BFE0-165D08C16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3B9EE3-7E4F-45BA-AC8B-D7C1054A6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E1E02FE-63E8-496A-8BDA-079828E86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41D4A51-ACAD-4022-BE20-11C1A030F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C0E8CEF-8121-4199-88D0-3F360DE8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653-D730-452A-9118-0137BB926316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EAFF96C-F286-4BB9-9955-932961E36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3F1B8F1-11DE-4F37-91EA-02885694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7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7D18B-E0F5-45DC-ADBE-6CC496E0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9974B1-47A7-49CE-9970-AFA7FA09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653-D730-452A-9118-0137BB926316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6FE539-145D-4882-9180-254B5D1C6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AC7957-CFB7-44D8-B364-2C4134EE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61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19DBA3-A5DA-473F-8234-6E59EC5D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653-D730-452A-9118-0137BB926316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B1899D1-0101-4202-AF5C-7B2A56C0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F82A36-9132-4F7D-8696-C7248032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97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E11DA-E67E-41BB-8FBA-67AC5CC1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4F0FEF-9B18-4C01-8C76-67D00274D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4AD7C8-BDD4-42AC-8004-165BB4E4D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0D01A6-ECD1-4BB7-A828-53132BD6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653-D730-452A-9118-0137BB926316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987BDC-13F8-43D2-9F04-FACFA1E8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734F12-99EE-4ACE-8FAE-DC75115B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88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B33FA-2C22-482A-BE57-ABAD0E588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9E0D93F-58A5-4BF9-B0A9-41419A394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82CA90-8350-45AF-BFD6-D4BA11AF3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C2B94E-F76F-40D0-990D-2B104C85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653-D730-452A-9118-0137BB926316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319215-4437-4C10-9302-545E1E0E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FBF8A7-6BE6-4587-AFBA-791590DE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58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44498C1-5CC1-4987-81C4-E539E6A92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6092DC-2AF5-46F5-962C-D5702558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1B70ED-6E2E-49DD-B025-84732E6C4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DC653-D730-452A-9118-0137BB926316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DA1538-FD96-4B3F-9085-C5CD4EAEE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D5CCAD-36B6-4816-BBA7-69B91B43B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32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6DD4559-B4D7-4C89-BC5B-C1979582FD4B}"/>
              </a:ext>
            </a:extLst>
          </p:cNvPr>
          <p:cNvGrpSpPr/>
          <p:nvPr/>
        </p:nvGrpSpPr>
        <p:grpSpPr>
          <a:xfrm>
            <a:off x="476849" y="2847358"/>
            <a:ext cx="1638677" cy="1358020"/>
            <a:chOff x="1213164" y="742384"/>
            <a:chExt cx="1638677" cy="135802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DBCDC2F3-4478-4E7A-8481-EC760A488D42}"/>
                </a:ext>
              </a:extLst>
            </p:cNvPr>
            <p:cNvSpPr/>
            <p:nvPr/>
          </p:nvSpPr>
          <p:spPr>
            <a:xfrm>
              <a:off x="1213164" y="742384"/>
              <a:ext cx="561315" cy="561315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42FBF941-15E1-4B37-9EF2-87BE1E097B49}"/>
                </a:ext>
              </a:extLst>
            </p:cNvPr>
            <p:cNvCxnSpPr>
              <a:stCxn id="4" idx="6"/>
            </p:cNvCxnSpPr>
            <p:nvPr/>
          </p:nvCxnSpPr>
          <p:spPr>
            <a:xfrm>
              <a:off x="1774479" y="1023042"/>
              <a:ext cx="1077362" cy="107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3B3B545-B5E6-4EDB-B6B1-21FA5B4FEE87}"/>
              </a:ext>
            </a:extLst>
          </p:cNvPr>
          <p:cNvGrpSpPr/>
          <p:nvPr/>
        </p:nvGrpSpPr>
        <p:grpSpPr>
          <a:xfrm flipV="1">
            <a:off x="476849" y="4205378"/>
            <a:ext cx="1638677" cy="1358020"/>
            <a:chOff x="1213164" y="742384"/>
            <a:chExt cx="1638677" cy="1358020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F99129B-87C0-4BEA-AFA6-8A9B4C8C4389}"/>
                </a:ext>
              </a:extLst>
            </p:cNvPr>
            <p:cNvSpPr/>
            <p:nvPr/>
          </p:nvSpPr>
          <p:spPr>
            <a:xfrm>
              <a:off x="1213164" y="742384"/>
              <a:ext cx="561315" cy="561315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CB83C727-6E7E-427C-BE3B-BD395F8E4AA7}"/>
                </a:ext>
              </a:extLst>
            </p:cNvPr>
            <p:cNvCxnSpPr>
              <a:stCxn id="13" idx="6"/>
            </p:cNvCxnSpPr>
            <p:nvPr/>
          </p:nvCxnSpPr>
          <p:spPr>
            <a:xfrm>
              <a:off x="1774479" y="1023042"/>
              <a:ext cx="1077362" cy="107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D9D92C-77E7-4E12-9512-1134B57B7C8F}"/>
              </a:ext>
            </a:extLst>
          </p:cNvPr>
          <p:cNvSpPr/>
          <p:nvPr/>
        </p:nvSpPr>
        <p:spPr>
          <a:xfrm>
            <a:off x="2115526" y="3924720"/>
            <a:ext cx="878187" cy="561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481193B-3202-48EE-BB85-0CA2C48F16FD}"/>
                  </a:ext>
                </a:extLst>
              </p:cNvPr>
              <p:cNvSpPr txBox="1"/>
              <p:nvPr/>
            </p:nvSpPr>
            <p:spPr>
              <a:xfrm>
                <a:off x="4441715" y="2692671"/>
                <a:ext cx="264290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𝑟𝑒𝑑𝑒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𝑛𝑒𝑢𝑟𝑎𝑙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481193B-3202-48EE-BB85-0CA2C48F1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715" y="2692671"/>
                <a:ext cx="2642903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>
            <a:extLst>
              <a:ext uri="{FF2B5EF4-FFF2-40B4-BE49-F238E27FC236}">
                <a16:creationId xmlns:a16="http://schemas.microsoft.com/office/drawing/2014/main" id="{5B47BEB7-2A37-44C5-B0FA-03147020B69E}"/>
              </a:ext>
            </a:extLst>
          </p:cNvPr>
          <p:cNvSpPr/>
          <p:nvPr/>
        </p:nvSpPr>
        <p:spPr>
          <a:xfrm>
            <a:off x="2261109" y="3851434"/>
            <a:ext cx="5870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l-GR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pt-B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42C1A80-DEA4-4C16-A0E8-9B3FA7794643}"/>
              </a:ext>
            </a:extLst>
          </p:cNvPr>
          <p:cNvSpPr/>
          <p:nvPr/>
        </p:nvSpPr>
        <p:spPr>
          <a:xfrm>
            <a:off x="2179292" y="4559320"/>
            <a:ext cx="7506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Função </a:t>
            </a:r>
          </a:p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soma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E25B472-03F4-4EF2-8D3C-07E8FA861D3D}"/>
              </a:ext>
            </a:extLst>
          </p:cNvPr>
          <p:cNvSpPr/>
          <p:nvPr/>
        </p:nvSpPr>
        <p:spPr>
          <a:xfrm>
            <a:off x="3053152" y="4559320"/>
            <a:ext cx="7954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</a:t>
            </a:r>
            <a:endParaRPr lang="pt-B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6A226B2-47B9-4824-BEB8-F6B8ECC915CF}"/>
              </a:ext>
            </a:extLst>
          </p:cNvPr>
          <p:cNvSpPr/>
          <p:nvPr/>
        </p:nvSpPr>
        <p:spPr>
          <a:xfrm>
            <a:off x="345629" y="2458079"/>
            <a:ext cx="8237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Entradas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16860E4-A4A3-4ADD-A624-08EB66E78358}"/>
              </a:ext>
            </a:extLst>
          </p:cNvPr>
          <p:cNvSpPr/>
          <p:nvPr/>
        </p:nvSpPr>
        <p:spPr>
          <a:xfrm>
            <a:off x="1108602" y="2693469"/>
            <a:ext cx="59945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Pesos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CF13A68-1BA1-445F-9CF7-227BAC799517}"/>
              </a:ext>
            </a:extLst>
          </p:cNvPr>
          <p:cNvSpPr/>
          <p:nvPr/>
        </p:nvSpPr>
        <p:spPr>
          <a:xfrm>
            <a:off x="4626684" y="4049107"/>
            <a:ext cx="242566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oma = 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pt-BR" sz="140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+ (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- 0.1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4F5357B6-1367-48D2-90B1-C466F65D98AC}"/>
              </a:ext>
            </a:extLst>
          </p:cNvPr>
          <p:cNvSpPr/>
          <p:nvPr/>
        </p:nvSpPr>
        <p:spPr>
          <a:xfrm>
            <a:off x="3053152" y="5155825"/>
            <a:ext cx="259814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(função degrau     )</a:t>
            </a:r>
          </a:p>
          <a:p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 do que zero = 1</a:t>
            </a:r>
          </a:p>
          <a:p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Caso contrário = 0</a:t>
            </a:r>
          </a:p>
          <a:p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Representação tudo ou nada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DBF54BF7-3B9A-48E4-9B4F-25AE8B4C5536}"/>
              </a:ext>
            </a:extLst>
          </p:cNvPr>
          <p:cNvSpPr/>
          <p:nvPr/>
        </p:nvSpPr>
        <p:spPr>
          <a:xfrm>
            <a:off x="1270312" y="3230474"/>
            <a:ext cx="2760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4678FAA-8007-483F-9133-0411BFF18A47}"/>
              </a:ext>
            </a:extLst>
          </p:cNvPr>
          <p:cNvSpPr/>
          <p:nvPr/>
        </p:nvSpPr>
        <p:spPr>
          <a:xfrm>
            <a:off x="1270312" y="4667185"/>
            <a:ext cx="2760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3B754C2-C6CC-49DF-A74A-475D49FFA9A9}"/>
              </a:ext>
            </a:extLst>
          </p:cNvPr>
          <p:cNvSpPr/>
          <p:nvPr/>
        </p:nvSpPr>
        <p:spPr>
          <a:xfrm>
            <a:off x="596857" y="2974126"/>
            <a:ext cx="33054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E1BC3D97-4D53-43DC-B84D-395094B91C48}"/>
              </a:ext>
            </a:extLst>
          </p:cNvPr>
          <p:cNvSpPr/>
          <p:nvPr/>
        </p:nvSpPr>
        <p:spPr>
          <a:xfrm>
            <a:off x="624108" y="5128851"/>
            <a:ext cx="2760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1BF0973C-48F9-4D8A-A5C4-686AE4A1128A}"/>
              </a:ext>
            </a:extLst>
          </p:cNvPr>
          <p:cNvSpPr/>
          <p:nvPr/>
        </p:nvSpPr>
        <p:spPr>
          <a:xfrm>
            <a:off x="3245572" y="0"/>
            <a:ext cx="570085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Processo de atualização de pesos</a:t>
            </a:r>
          </a:p>
          <a:p>
            <a:pPr algn="ctr"/>
            <a:r>
              <a:rPr lang="pt-BR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Perceptron</a:t>
            </a:r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 camada</a:t>
            </a:r>
            <a:endParaRPr lang="pt-B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7450459F-774D-427B-AAB3-8B850C375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461705"/>
              </p:ext>
            </p:extLst>
          </p:nvPr>
        </p:nvGraphicFramePr>
        <p:xfrm>
          <a:off x="8465686" y="2847357"/>
          <a:ext cx="332402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008">
                  <a:extLst>
                    <a:ext uri="{9D8B030D-6E8A-4147-A177-3AD203B41FA5}">
                      <a16:colId xmlns:a16="http://schemas.microsoft.com/office/drawing/2014/main" val="4137993505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429571798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954036381"/>
                    </a:ext>
                  </a:extLst>
                </a:gridCol>
              </a:tblGrid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Previsão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423866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14263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611321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10818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658464"/>
                  </a:ext>
                </a:extLst>
              </a:tr>
            </a:tbl>
          </a:graphicData>
        </a:graphic>
      </p:graphicFrame>
      <p:sp>
        <p:nvSpPr>
          <p:cNvPr id="51" name="Retângulo 50">
            <a:extLst>
              <a:ext uri="{FF2B5EF4-FFF2-40B4-BE49-F238E27FC236}">
                <a16:creationId xmlns:a16="http://schemas.microsoft.com/office/drawing/2014/main" id="{29FCAB00-F35C-4690-BB33-D5873E4D3852}"/>
              </a:ext>
            </a:extLst>
          </p:cNvPr>
          <p:cNvSpPr/>
          <p:nvPr/>
        </p:nvSpPr>
        <p:spPr>
          <a:xfrm>
            <a:off x="9621214" y="2293842"/>
            <a:ext cx="101297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Operador E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07FCB2D9-ACF2-40C5-9AE3-1555340B62BE}"/>
              </a:ext>
            </a:extLst>
          </p:cNvPr>
          <p:cNvGrpSpPr/>
          <p:nvPr/>
        </p:nvGrpSpPr>
        <p:grpSpPr>
          <a:xfrm>
            <a:off x="2993713" y="3924720"/>
            <a:ext cx="878187" cy="561315"/>
            <a:chOff x="2993713" y="3924720"/>
            <a:chExt cx="878187" cy="561315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B394EC04-77AB-4CDC-95D0-01E9252A3BB3}"/>
                </a:ext>
              </a:extLst>
            </p:cNvPr>
            <p:cNvSpPr/>
            <p:nvPr/>
          </p:nvSpPr>
          <p:spPr>
            <a:xfrm>
              <a:off x="2993713" y="3924720"/>
              <a:ext cx="878187" cy="5613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68051552-7522-4EEB-BEDB-C96B3EF5A758}"/>
                </a:ext>
              </a:extLst>
            </p:cNvPr>
            <p:cNvCxnSpPr>
              <a:cxnSpLocks/>
            </p:cNvCxnSpPr>
            <p:nvPr/>
          </p:nvCxnSpPr>
          <p:spPr>
            <a:xfrm>
              <a:off x="3323242" y="4351133"/>
              <a:ext cx="116794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06895677-8426-4305-AD70-B987FEDF72B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308315" y="4203617"/>
              <a:ext cx="288000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3CD465FE-BAC2-4098-B07E-81D77D581E11}"/>
                </a:ext>
              </a:extLst>
            </p:cNvPr>
            <p:cNvCxnSpPr>
              <a:cxnSpLocks/>
            </p:cNvCxnSpPr>
            <p:nvPr/>
          </p:nvCxnSpPr>
          <p:spPr>
            <a:xfrm>
              <a:off x="3452315" y="4059617"/>
              <a:ext cx="116794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B95623D-9B3E-4A22-B54F-987D180BD567}"/>
              </a:ext>
            </a:extLst>
          </p:cNvPr>
          <p:cNvGrpSpPr/>
          <p:nvPr/>
        </p:nvGrpSpPr>
        <p:grpSpPr>
          <a:xfrm>
            <a:off x="5289667" y="5230333"/>
            <a:ext cx="120533" cy="142912"/>
            <a:chOff x="5447317" y="5082540"/>
            <a:chExt cx="245867" cy="291516"/>
          </a:xfrm>
        </p:grpSpPr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4359782C-8F77-44DA-BACD-D216CC64E7AB}"/>
                </a:ext>
              </a:extLst>
            </p:cNvPr>
            <p:cNvCxnSpPr>
              <a:cxnSpLocks/>
            </p:cNvCxnSpPr>
            <p:nvPr/>
          </p:nvCxnSpPr>
          <p:spPr>
            <a:xfrm>
              <a:off x="5447317" y="5374056"/>
              <a:ext cx="116794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76043025-AFF3-4946-A996-7A5B3D335E8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32390" y="5226540"/>
              <a:ext cx="288000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4C65AC1C-11A2-46B3-AECC-339B4C7A362F}"/>
                </a:ext>
              </a:extLst>
            </p:cNvPr>
            <p:cNvCxnSpPr>
              <a:cxnSpLocks/>
            </p:cNvCxnSpPr>
            <p:nvPr/>
          </p:nvCxnSpPr>
          <p:spPr>
            <a:xfrm>
              <a:off x="5576390" y="5082540"/>
              <a:ext cx="116794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Retângulo 48">
            <a:extLst>
              <a:ext uri="{FF2B5EF4-FFF2-40B4-BE49-F238E27FC236}">
                <a16:creationId xmlns:a16="http://schemas.microsoft.com/office/drawing/2014/main" id="{5F1ACE42-C88F-42BB-B6FD-02067EFA32A4}"/>
              </a:ext>
            </a:extLst>
          </p:cNvPr>
          <p:cNvSpPr/>
          <p:nvPr/>
        </p:nvSpPr>
        <p:spPr>
          <a:xfrm>
            <a:off x="6501112" y="4049106"/>
            <a:ext cx="2760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graphicFrame>
        <p:nvGraphicFramePr>
          <p:cNvPr id="62" name="Tabela 5">
            <a:extLst>
              <a:ext uri="{FF2B5EF4-FFF2-40B4-BE49-F238E27FC236}">
                <a16:creationId xmlns:a16="http://schemas.microsoft.com/office/drawing/2014/main" id="{774B5E52-BE83-43D6-8D54-6731127A9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70622"/>
              </p:ext>
            </p:extLst>
          </p:nvPr>
        </p:nvGraphicFramePr>
        <p:xfrm>
          <a:off x="8469971" y="4620840"/>
          <a:ext cx="3324024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008">
                  <a:extLst>
                    <a:ext uri="{9D8B030D-6E8A-4147-A177-3AD203B41FA5}">
                      <a16:colId xmlns:a16="http://schemas.microsoft.com/office/drawing/2014/main" val="4137993505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429571798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954036381"/>
                    </a:ext>
                  </a:extLst>
                </a:gridCol>
              </a:tblGrid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 Esperada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423866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14263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611321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10818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65846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53699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98"/>
    </mc:Choice>
    <mc:Fallback>
      <p:transition spd="slow" advTm="24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1.48148E-6 L 0.38294 0.1571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1" y="78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46 -0.00857 L 0.35131 0.11921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92" y="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037E-7 L 0.43438 -0.1578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19" y="-789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7.40741E-7 L 0.40287 -0.09028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43" y="-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mph" presetSubtype="0" autoRev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48148E-6 L 0.37721 -0.1217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54" y="-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1" grpId="0"/>
      <p:bldP spid="44" grpId="0"/>
      <p:bldP spid="49" grpId="2"/>
      <p:bldP spid="49" grpId="3"/>
      <p:bldP spid="49" grpId="4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ângulo 49">
            <a:extLst>
              <a:ext uri="{FF2B5EF4-FFF2-40B4-BE49-F238E27FC236}">
                <a16:creationId xmlns:a16="http://schemas.microsoft.com/office/drawing/2014/main" id="{1BF0973C-48F9-4D8A-A5C4-686AE4A1128A}"/>
              </a:ext>
            </a:extLst>
          </p:cNvPr>
          <p:cNvSpPr/>
          <p:nvPr/>
        </p:nvSpPr>
        <p:spPr>
          <a:xfrm>
            <a:off x="3245572" y="0"/>
            <a:ext cx="570085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Processo de atualização de pesos</a:t>
            </a:r>
          </a:p>
          <a:p>
            <a:pPr algn="ctr"/>
            <a:r>
              <a:rPr lang="pt-BR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Perceptron</a:t>
            </a:r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 camada</a:t>
            </a:r>
            <a:endParaRPr lang="pt-B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32EBF09-B683-42AD-B6C4-BE17A26F0993}"/>
              </a:ext>
            </a:extLst>
          </p:cNvPr>
          <p:cNvSpPr/>
          <p:nvPr/>
        </p:nvSpPr>
        <p:spPr>
          <a:xfrm>
            <a:off x="2104138" y="1720840"/>
            <a:ext cx="7983724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Todos os pesos serão </a:t>
            </a:r>
          </a:p>
          <a:p>
            <a:pPr algn="ctr"/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ajustados com o valor </a:t>
            </a:r>
            <a:r>
              <a:rPr lang="pt-BR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0.1</a:t>
            </a:r>
          </a:p>
          <a:p>
            <a:pPr algn="ctr"/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até que a rede consiga </a:t>
            </a:r>
          </a:p>
          <a:p>
            <a:pPr algn="ctr"/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prever de forma satisfatória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7021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79"/>
    </mc:Choice>
    <mc:Fallback>
      <p:transition spd="slow" advTm="867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6DD4559-B4D7-4C89-BC5B-C1979582FD4B}"/>
              </a:ext>
            </a:extLst>
          </p:cNvPr>
          <p:cNvGrpSpPr/>
          <p:nvPr/>
        </p:nvGrpSpPr>
        <p:grpSpPr>
          <a:xfrm>
            <a:off x="476849" y="2847358"/>
            <a:ext cx="1638677" cy="1358020"/>
            <a:chOff x="1213164" y="742384"/>
            <a:chExt cx="1638677" cy="135802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DBCDC2F3-4478-4E7A-8481-EC760A488D42}"/>
                </a:ext>
              </a:extLst>
            </p:cNvPr>
            <p:cNvSpPr/>
            <p:nvPr/>
          </p:nvSpPr>
          <p:spPr>
            <a:xfrm>
              <a:off x="1213164" y="742384"/>
              <a:ext cx="561315" cy="561315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42FBF941-15E1-4B37-9EF2-87BE1E097B49}"/>
                </a:ext>
              </a:extLst>
            </p:cNvPr>
            <p:cNvCxnSpPr>
              <a:stCxn id="4" idx="6"/>
            </p:cNvCxnSpPr>
            <p:nvPr/>
          </p:nvCxnSpPr>
          <p:spPr>
            <a:xfrm>
              <a:off x="1774479" y="1023042"/>
              <a:ext cx="1077362" cy="107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3B3B545-B5E6-4EDB-B6B1-21FA5B4FEE87}"/>
              </a:ext>
            </a:extLst>
          </p:cNvPr>
          <p:cNvGrpSpPr/>
          <p:nvPr/>
        </p:nvGrpSpPr>
        <p:grpSpPr>
          <a:xfrm flipV="1">
            <a:off x="476849" y="4205378"/>
            <a:ext cx="1638677" cy="1358020"/>
            <a:chOff x="1213164" y="742384"/>
            <a:chExt cx="1638677" cy="1358020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F99129B-87C0-4BEA-AFA6-8A9B4C8C4389}"/>
                </a:ext>
              </a:extLst>
            </p:cNvPr>
            <p:cNvSpPr/>
            <p:nvPr/>
          </p:nvSpPr>
          <p:spPr>
            <a:xfrm>
              <a:off x="1213164" y="742384"/>
              <a:ext cx="561315" cy="561315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CB83C727-6E7E-427C-BE3B-BD395F8E4AA7}"/>
                </a:ext>
              </a:extLst>
            </p:cNvPr>
            <p:cNvCxnSpPr>
              <a:stCxn id="13" idx="6"/>
            </p:cNvCxnSpPr>
            <p:nvPr/>
          </p:nvCxnSpPr>
          <p:spPr>
            <a:xfrm>
              <a:off x="1774479" y="1023042"/>
              <a:ext cx="1077362" cy="107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D9D92C-77E7-4E12-9512-1134B57B7C8F}"/>
              </a:ext>
            </a:extLst>
          </p:cNvPr>
          <p:cNvSpPr/>
          <p:nvPr/>
        </p:nvSpPr>
        <p:spPr>
          <a:xfrm>
            <a:off x="2115526" y="3924720"/>
            <a:ext cx="878187" cy="561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481193B-3202-48EE-BB85-0CA2C48F16FD}"/>
                  </a:ext>
                </a:extLst>
              </p:cNvPr>
              <p:cNvSpPr txBox="1"/>
              <p:nvPr/>
            </p:nvSpPr>
            <p:spPr>
              <a:xfrm>
                <a:off x="4441715" y="2692671"/>
                <a:ext cx="264290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𝑟𝑒𝑑𝑒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𝑛𝑒𝑢𝑟𝑎𝑙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481193B-3202-48EE-BB85-0CA2C48F1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715" y="2692671"/>
                <a:ext cx="2642903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>
            <a:extLst>
              <a:ext uri="{FF2B5EF4-FFF2-40B4-BE49-F238E27FC236}">
                <a16:creationId xmlns:a16="http://schemas.microsoft.com/office/drawing/2014/main" id="{5B47BEB7-2A37-44C5-B0FA-03147020B69E}"/>
              </a:ext>
            </a:extLst>
          </p:cNvPr>
          <p:cNvSpPr/>
          <p:nvPr/>
        </p:nvSpPr>
        <p:spPr>
          <a:xfrm>
            <a:off x="2261109" y="3851434"/>
            <a:ext cx="5870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l-GR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pt-B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42C1A80-DEA4-4C16-A0E8-9B3FA7794643}"/>
              </a:ext>
            </a:extLst>
          </p:cNvPr>
          <p:cNvSpPr/>
          <p:nvPr/>
        </p:nvSpPr>
        <p:spPr>
          <a:xfrm>
            <a:off x="2179292" y="4559320"/>
            <a:ext cx="7506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Função </a:t>
            </a:r>
          </a:p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soma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E25B472-03F4-4EF2-8D3C-07E8FA861D3D}"/>
              </a:ext>
            </a:extLst>
          </p:cNvPr>
          <p:cNvSpPr/>
          <p:nvPr/>
        </p:nvSpPr>
        <p:spPr>
          <a:xfrm>
            <a:off x="3053152" y="4559320"/>
            <a:ext cx="7954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</a:t>
            </a:r>
            <a:endParaRPr lang="pt-B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6A226B2-47B9-4824-BEB8-F6B8ECC915CF}"/>
              </a:ext>
            </a:extLst>
          </p:cNvPr>
          <p:cNvSpPr/>
          <p:nvPr/>
        </p:nvSpPr>
        <p:spPr>
          <a:xfrm>
            <a:off x="345629" y="2458079"/>
            <a:ext cx="8237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Entradas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16860E4-A4A3-4ADD-A624-08EB66E78358}"/>
              </a:ext>
            </a:extLst>
          </p:cNvPr>
          <p:cNvSpPr/>
          <p:nvPr/>
        </p:nvSpPr>
        <p:spPr>
          <a:xfrm>
            <a:off x="1108602" y="2693469"/>
            <a:ext cx="59945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Pesos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CF13A68-1BA1-445F-9CF7-227BAC799517}"/>
              </a:ext>
            </a:extLst>
          </p:cNvPr>
          <p:cNvSpPr/>
          <p:nvPr/>
        </p:nvSpPr>
        <p:spPr>
          <a:xfrm>
            <a:off x="4626684" y="4049107"/>
            <a:ext cx="242566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oma = 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pt-BR" sz="140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+ (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- 0.1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4F5357B6-1367-48D2-90B1-C466F65D98AC}"/>
              </a:ext>
            </a:extLst>
          </p:cNvPr>
          <p:cNvSpPr/>
          <p:nvPr/>
        </p:nvSpPr>
        <p:spPr>
          <a:xfrm>
            <a:off x="3053152" y="5155825"/>
            <a:ext cx="259814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(função degrau     )</a:t>
            </a:r>
          </a:p>
          <a:p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 do que zero = 1</a:t>
            </a:r>
          </a:p>
          <a:p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Caso contrário = 0</a:t>
            </a:r>
          </a:p>
          <a:p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Representação tudo ou nada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DBF54BF7-3B9A-48E4-9B4F-25AE8B4C5536}"/>
              </a:ext>
            </a:extLst>
          </p:cNvPr>
          <p:cNvSpPr/>
          <p:nvPr/>
        </p:nvSpPr>
        <p:spPr>
          <a:xfrm>
            <a:off x="1270312" y="3230474"/>
            <a:ext cx="2760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4678FAA-8007-483F-9133-0411BFF18A47}"/>
              </a:ext>
            </a:extLst>
          </p:cNvPr>
          <p:cNvSpPr/>
          <p:nvPr/>
        </p:nvSpPr>
        <p:spPr>
          <a:xfrm>
            <a:off x="1270312" y="4667185"/>
            <a:ext cx="2760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3B754C2-C6CC-49DF-A74A-475D49FFA9A9}"/>
              </a:ext>
            </a:extLst>
          </p:cNvPr>
          <p:cNvSpPr/>
          <p:nvPr/>
        </p:nvSpPr>
        <p:spPr>
          <a:xfrm>
            <a:off x="596857" y="2974126"/>
            <a:ext cx="33054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E1BC3D97-4D53-43DC-B84D-395094B91C48}"/>
              </a:ext>
            </a:extLst>
          </p:cNvPr>
          <p:cNvSpPr/>
          <p:nvPr/>
        </p:nvSpPr>
        <p:spPr>
          <a:xfrm>
            <a:off x="624108" y="5128851"/>
            <a:ext cx="2760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1BF0973C-48F9-4D8A-A5C4-686AE4A1128A}"/>
              </a:ext>
            </a:extLst>
          </p:cNvPr>
          <p:cNvSpPr/>
          <p:nvPr/>
        </p:nvSpPr>
        <p:spPr>
          <a:xfrm>
            <a:off x="3245572" y="0"/>
            <a:ext cx="570085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Processo de atualização de pesos</a:t>
            </a:r>
          </a:p>
          <a:p>
            <a:pPr algn="ctr"/>
            <a:r>
              <a:rPr lang="pt-BR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Perceptron</a:t>
            </a:r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 camada</a:t>
            </a:r>
            <a:endParaRPr lang="pt-B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7450459F-774D-427B-AAB3-8B850C375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659526"/>
              </p:ext>
            </p:extLst>
          </p:nvPr>
        </p:nvGraphicFramePr>
        <p:xfrm>
          <a:off x="8465686" y="2847357"/>
          <a:ext cx="332402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008">
                  <a:extLst>
                    <a:ext uri="{9D8B030D-6E8A-4147-A177-3AD203B41FA5}">
                      <a16:colId xmlns:a16="http://schemas.microsoft.com/office/drawing/2014/main" val="4137993505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429571798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954036381"/>
                    </a:ext>
                  </a:extLst>
                </a:gridCol>
              </a:tblGrid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423866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14263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611321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10818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658464"/>
                  </a:ext>
                </a:extLst>
              </a:tr>
            </a:tbl>
          </a:graphicData>
        </a:graphic>
      </p:graphicFrame>
      <p:sp>
        <p:nvSpPr>
          <p:cNvPr id="51" name="Retângulo 50">
            <a:extLst>
              <a:ext uri="{FF2B5EF4-FFF2-40B4-BE49-F238E27FC236}">
                <a16:creationId xmlns:a16="http://schemas.microsoft.com/office/drawing/2014/main" id="{29FCAB00-F35C-4690-BB33-D5873E4D3852}"/>
              </a:ext>
            </a:extLst>
          </p:cNvPr>
          <p:cNvSpPr/>
          <p:nvPr/>
        </p:nvSpPr>
        <p:spPr>
          <a:xfrm>
            <a:off x="9621214" y="2293842"/>
            <a:ext cx="101297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Operador E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07FCB2D9-ACF2-40C5-9AE3-1555340B62BE}"/>
              </a:ext>
            </a:extLst>
          </p:cNvPr>
          <p:cNvGrpSpPr/>
          <p:nvPr/>
        </p:nvGrpSpPr>
        <p:grpSpPr>
          <a:xfrm>
            <a:off x="2993713" y="3924720"/>
            <a:ext cx="878187" cy="561315"/>
            <a:chOff x="2993713" y="3924720"/>
            <a:chExt cx="878187" cy="561315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B394EC04-77AB-4CDC-95D0-01E9252A3BB3}"/>
                </a:ext>
              </a:extLst>
            </p:cNvPr>
            <p:cNvSpPr/>
            <p:nvPr/>
          </p:nvSpPr>
          <p:spPr>
            <a:xfrm>
              <a:off x="2993713" y="3924720"/>
              <a:ext cx="878187" cy="5613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68051552-7522-4EEB-BEDB-C96B3EF5A758}"/>
                </a:ext>
              </a:extLst>
            </p:cNvPr>
            <p:cNvCxnSpPr>
              <a:cxnSpLocks/>
            </p:cNvCxnSpPr>
            <p:nvPr/>
          </p:nvCxnSpPr>
          <p:spPr>
            <a:xfrm>
              <a:off x="3323242" y="4351133"/>
              <a:ext cx="116794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06895677-8426-4305-AD70-B987FEDF72B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308315" y="4203617"/>
              <a:ext cx="288000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3CD465FE-BAC2-4098-B07E-81D77D581E11}"/>
                </a:ext>
              </a:extLst>
            </p:cNvPr>
            <p:cNvCxnSpPr>
              <a:cxnSpLocks/>
            </p:cNvCxnSpPr>
            <p:nvPr/>
          </p:nvCxnSpPr>
          <p:spPr>
            <a:xfrm>
              <a:off x="3452315" y="4059617"/>
              <a:ext cx="116794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B95623D-9B3E-4A22-B54F-987D180BD567}"/>
              </a:ext>
            </a:extLst>
          </p:cNvPr>
          <p:cNvGrpSpPr/>
          <p:nvPr/>
        </p:nvGrpSpPr>
        <p:grpSpPr>
          <a:xfrm>
            <a:off x="5289667" y="5230333"/>
            <a:ext cx="120533" cy="142912"/>
            <a:chOff x="5447317" y="5082540"/>
            <a:chExt cx="245867" cy="291516"/>
          </a:xfrm>
        </p:grpSpPr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4359782C-8F77-44DA-BACD-D216CC64E7AB}"/>
                </a:ext>
              </a:extLst>
            </p:cNvPr>
            <p:cNvCxnSpPr>
              <a:cxnSpLocks/>
            </p:cNvCxnSpPr>
            <p:nvPr/>
          </p:nvCxnSpPr>
          <p:spPr>
            <a:xfrm>
              <a:off x="5447317" y="5374056"/>
              <a:ext cx="116794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76043025-AFF3-4946-A996-7A5B3D335E8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32390" y="5226540"/>
              <a:ext cx="288000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4C65AC1C-11A2-46B3-AECC-339B4C7A362F}"/>
                </a:ext>
              </a:extLst>
            </p:cNvPr>
            <p:cNvCxnSpPr>
              <a:cxnSpLocks/>
            </p:cNvCxnSpPr>
            <p:nvPr/>
          </p:nvCxnSpPr>
          <p:spPr>
            <a:xfrm>
              <a:off x="5576390" y="5082540"/>
              <a:ext cx="116794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Retângulo 48">
            <a:extLst>
              <a:ext uri="{FF2B5EF4-FFF2-40B4-BE49-F238E27FC236}">
                <a16:creationId xmlns:a16="http://schemas.microsoft.com/office/drawing/2014/main" id="{5F1ACE42-C88F-42BB-B6FD-02067EFA32A4}"/>
              </a:ext>
            </a:extLst>
          </p:cNvPr>
          <p:cNvSpPr/>
          <p:nvPr/>
        </p:nvSpPr>
        <p:spPr>
          <a:xfrm>
            <a:off x="6501112" y="4049106"/>
            <a:ext cx="2760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graphicFrame>
        <p:nvGraphicFramePr>
          <p:cNvPr id="35" name="Tabela 5">
            <a:extLst>
              <a:ext uri="{FF2B5EF4-FFF2-40B4-BE49-F238E27FC236}">
                <a16:creationId xmlns:a16="http://schemas.microsoft.com/office/drawing/2014/main" id="{06F51725-BE8A-4C7C-861F-16B9968E4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413808"/>
              </p:ext>
            </p:extLst>
          </p:nvPr>
        </p:nvGraphicFramePr>
        <p:xfrm>
          <a:off x="8469971" y="4620840"/>
          <a:ext cx="3324024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008">
                  <a:extLst>
                    <a:ext uri="{9D8B030D-6E8A-4147-A177-3AD203B41FA5}">
                      <a16:colId xmlns:a16="http://schemas.microsoft.com/office/drawing/2014/main" val="4137993505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429571798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954036381"/>
                    </a:ext>
                  </a:extLst>
                </a:gridCol>
              </a:tblGrid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 Esperada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423866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14263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611321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10818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65846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5548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91"/>
    </mc:Choice>
    <mc:Fallback>
      <p:transition spd="slow" advTm="59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1.48148E-6 L 0.38294 0.1571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1" y="78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46 -0.00857 L 0.35131 0.11921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92" y="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037E-7 L 0.43438 -0.1578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19" y="-789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7.40741E-7 L 0.40287 -0.09028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43" y="-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48148E-6 L 0.37721 -0.07731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54" y="-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1" grpId="0"/>
      <p:bldP spid="44" grpId="0"/>
      <p:bldP spid="49" grpId="0"/>
      <p:bldP spid="49" grpId="1"/>
      <p:bldP spid="49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6DD4559-B4D7-4C89-BC5B-C1979582FD4B}"/>
              </a:ext>
            </a:extLst>
          </p:cNvPr>
          <p:cNvGrpSpPr/>
          <p:nvPr/>
        </p:nvGrpSpPr>
        <p:grpSpPr>
          <a:xfrm>
            <a:off x="476849" y="2847358"/>
            <a:ext cx="1638677" cy="1358020"/>
            <a:chOff x="1213164" y="742384"/>
            <a:chExt cx="1638677" cy="135802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DBCDC2F3-4478-4E7A-8481-EC760A488D42}"/>
                </a:ext>
              </a:extLst>
            </p:cNvPr>
            <p:cNvSpPr/>
            <p:nvPr/>
          </p:nvSpPr>
          <p:spPr>
            <a:xfrm>
              <a:off x="1213164" y="742384"/>
              <a:ext cx="561315" cy="561315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42FBF941-15E1-4B37-9EF2-87BE1E097B49}"/>
                </a:ext>
              </a:extLst>
            </p:cNvPr>
            <p:cNvCxnSpPr>
              <a:stCxn id="4" idx="6"/>
            </p:cNvCxnSpPr>
            <p:nvPr/>
          </p:nvCxnSpPr>
          <p:spPr>
            <a:xfrm>
              <a:off x="1774479" y="1023042"/>
              <a:ext cx="1077362" cy="107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3B3B545-B5E6-4EDB-B6B1-21FA5B4FEE87}"/>
              </a:ext>
            </a:extLst>
          </p:cNvPr>
          <p:cNvGrpSpPr/>
          <p:nvPr/>
        </p:nvGrpSpPr>
        <p:grpSpPr>
          <a:xfrm flipV="1">
            <a:off x="476849" y="4205378"/>
            <a:ext cx="1638677" cy="1358020"/>
            <a:chOff x="1213164" y="742384"/>
            <a:chExt cx="1638677" cy="1358020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F99129B-87C0-4BEA-AFA6-8A9B4C8C4389}"/>
                </a:ext>
              </a:extLst>
            </p:cNvPr>
            <p:cNvSpPr/>
            <p:nvPr/>
          </p:nvSpPr>
          <p:spPr>
            <a:xfrm>
              <a:off x="1213164" y="742384"/>
              <a:ext cx="561315" cy="561315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CB83C727-6E7E-427C-BE3B-BD395F8E4AA7}"/>
                </a:ext>
              </a:extLst>
            </p:cNvPr>
            <p:cNvCxnSpPr>
              <a:stCxn id="13" idx="6"/>
            </p:cNvCxnSpPr>
            <p:nvPr/>
          </p:nvCxnSpPr>
          <p:spPr>
            <a:xfrm>
              <a:off x="1774479" y="1023042"/>
              <a:ext cx="1077362" cy="107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D9D92C-77E7-4E12-9512-1134B57B7C8F}"/>
              </a:ext>
            </a:extLst>
          </p:cNvPr>
          <p:cNvSpPr/>
          <p:nvPr/>
        </p:nvSpPr>
        <p:spPr>
          <a:xfrm>
            <a:off x="2115526" y="3924720"/>
            <a:ext cx="878187" cy="561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481193B-3202-48EE-BB85-0CA2C48F16FD}"/>
                  </a:ext>
                </a:extLst>
              </p:cNvPr>
              <p:cNvSpPr txBox="1"/>
              <p:nvPr/>
            </p:nvSpPr>
            <p:spPr>
              <a:xfrm>
                <a:off x="4441715" y="2692671"/>
                <a:ext cx="264290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𝑟𝑒𝑑𝑒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𝑛𝑒𝑢𝑟𝑎𝑙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481193B-3202-48EE-BB85-0CA2C48F1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715" y="2692671"/>
                <a:ext cx="2642903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>
            <a:extLst>
              <a:ext uri="{FF2B5EF4-FFF2-40B4-BE49-F238E27FC236}">
                <a16:creationId xmlns:a16="http://schemas.microsoft.com/office/drawing/2014/main" id="{5B47BEB7-2A37-44C5-B0FA-03147020B69E}"/>
              </a:ext>
            </a:extLst>
          </p:cNvPr>
          <p:cNvSpPr/>
          <p:nvPr/>
        </p:nvSpPr>
        <p:spPr>
          <a:xfrm>
            <a:off x="2261109" y="3851434"/>
            <a:ext cx="5870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l-GR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pt-B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42C1A80-DEA4-4C16-A0E8-9B3FA7794643}"/>
              </a:ext>
            </a:extLst>
          </p:cNvPr>
          <p:cNvSpPr/>
          <p:nvPr/>
        </p:nvSpPr>
        <p:spPr>
          <a:xfrm>
            <a:off x="2179292" y="4559320"/>
            <a:ext cx="7506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Função </a:t>
            </a:r>
          </a:p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soma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E25B472-03F4-4EF2-8D3C-07E8FA861D3D}"/>
              </a:ext>
            </a:extLst>
          </p:cNvPr>
          <p:cNvSpPr/>
          <p:nvPr/>
        </p:nvSpPr>
        <p:spPr>
          <a:xfrm>
            <a:off x="3053152" y="4559320"/>
            <a:ext cx="7954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</a:t>
            </a:r>
            <a:endParaRPr lang="pt-B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6A226B2-47B9-4824-BEB8-F6B8ECC915CF}"/>
              </a:ext>
            </a:extLst>
          </p:cNvPr>
          <p:cNvSpPr/>
          <p:nvPr/>
        </p:nvSpPr>
        <p:spPr>
          <a:xfrm>
            <a:off x="345629" y="2458079"/>
            <a:ext cx="8237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Entradas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16860E4-A4A3-4ADD-A624-08EB66E78358}"/>
              </a:ext>
            </a:extLst>
          </p:cNvPr>
          <p:cNvSpPr/>
          <p:nvPr/>
        </p:nvSpPr>
        <p:spPr>
          <a:xfrm>
            <a:off x="1108602" y="2693469"/>
            <a:ext cx="59945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Pesos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CF13A68-1BA1-445F-9CF7-227BAC799517}"/>
              </a:ext>
            </a:extLst>
          </p:cNvPr>
          <p:cNvSpPr/>
          <p:nvPr/>
        </p:nvSpPr>
        <p:spPr>
          <a:xfrm>
            <a:off x="4626684" y="4049107"/>
            <a:ext cx="242566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oma = 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pt-BR" sz="140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+ (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- 0.1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4F5357B6-1367-48D2-90B1-C466F65D98AC}"/>
              </a:ext>
            </a:extLst>
          </p:cNvPr>
          <p:cNvSpPr/>
          <p:nvPr/>
        </p:nvSpPr>
        <p:spPr>
          <a:xfrm>
            <a:off x="3053152" y="5155825"/>
            <a:ext cx="259814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(função degrau     )</a:t>
            </a:r>
          </a:p>
          <a:p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 do que zero = 1</a:t>
            </a:r>
          </a:p>
          <a:p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Caso contrário = 0</a:t>
            </a:r>
          </a:p>
          <a:p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Representação tudo ou nada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DBF54BF7-3B9A-48E4-9B4F-25AE8B4C5536}"/>
              </a:ext>
            </a:extLst>
          </p:cNvPr>
          <p:cNvSpPr/>
          <p:nvPr/>
        </p:nvSpPr>
        <p:spPr>
          <a:xfrm>
            <a:off x="1270312" y="3230474"/>
            <a:ext cx="2760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4678FAA-8007-483F-9133-0411BFF18A47}"/>
              </a:ext>
            </a:extLst>
          </p:cNvPr>
          <p:cNvSpPr/>
          <p:nvPr/>
        </p:nvSpPr>
        <p:spPr>
          <a:xfrm>
            <a:off x="1270312" y="4667185"/>
            <a:ext cx="2760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3B754C2-C6CC-49DF-A74A-475D49FFA9A9}"/>
              </a:ext>
            </a:extLst>
          </p:cNvPr>
          <p:cNvSpPr/>
          <p:nvPr/>
        </p:nvSpPr>
        <p:spPr>
          <a:xfrm>
            <a:off x="596857" y="2974126"/>
            <a:ext cx="33054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pt-BR" sz="14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E1BC3D97-4D53-43DC-B84D-395094B91C48}"/>
              </a:ext>
            </a:extLst>
          </p:cNvPr>
          <p:cNvSpPr/>
          <p:nvPr/>
        </p:nvSpPr>
        <p:spPr>
          <a:xfrm>
            <a:off x="624107" y="5128851"/>
            <a:ext cx="27603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pt-BR" sz="14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1BF0973C-48F9-4D8A-A5C4-686AE4A1128A}"/>
              </a:ext>
            </a:extLst>
          </p:cNvPr>
          <p:cNvSpPr/>
          <p:nvPr/>
        </p:nvSpPr>
        <p:spPr>
          <a:xfrm>
            <a:off x="3245572" y="0"/>
            <a:ext cx="570085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Processo de atualização de pesos</a:t>
            </a:r>
          </a:p>
          <a:p>
            <a:pPr algn="ctr"/>
            <a:r>
              <a:rPr lang="pt-BR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Perceptron</a:t>
            </a:r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 camada</a:t>
            </a:r>
            <a:endParaRPr lang="pt-B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7450459F-774D-427B-AAB3-8B850C375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606975"/>
              </p:ext>
            </p:extLst>
          </p:nvPr>
        </p:nvGraphicFramePr>
        <p:xfrm>
          <a:off x="8465686" y="2847357"/>
          <a:ext cx="332402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008">
                  <a:extLst>
                    <a:ext uri="{9D8B030D-6E8A-4147-A177-3AD203B41FA5}">
                      <a16:colId xmlns:a16="http://schemas.microsoft.com/office/drawing/2014/main" val="4137993505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429571798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954036381"/>
                    </a:ext>
                  </a:extLst>
                </a:gridCol>
              </a:tblGrid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423866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14263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611321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10818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658464"/>
                  </a:ext>
                </a:extLst>
              </a:tr>
            </a:tbl>
          </a:graphicData>
        </a:graphic>
      </p:graphicFrame>
      <p:sp>
        <p:nvSpPr>
          <p:cNvPr id="51" name="Retângulo 50">
            <a:extLst>
              <a:ext uri="{FF2B5EF4-FFF2-40B4-BE49-F238E27FC236}">
                <a16:creationId xmlns:a16="http://schemas.microsoft.com/office/drawing/2014/main" id="{29FCAB00-F35C-4690-BB33-D5873E4D3852}"/>
              </a:ext>
            </a:extLst>
          </p:cNvPr>
          <p:cNvSpPr/>
          <p:nvPr/>
        </p:nvSpPr>
        <p:spPr>
          <a:xfrm>
            <a:off x="9621214" y="2293842"/>
            <a:ext cx="101297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Operador E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07FCB2D9-ACF2-40C5-9AE3-1555340B62BE}"/>
              </a:ext>
            </a:extLst>
          </p:cNvPr>
          <p:cNvGrpSpPr/>
          <p:nvPr/>
        </p:nvGrpSpPr>
        <p:grpSpPr>
          <a:xfrm>
            <a:off x="2993713" y="3924720"/>
            <a:ext cx="878187" cy="561315"/>
            <a:chOff x="2993713" y="3924720"/>
            <a:chExt cx="878187" cy="561315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B394EC04-77AB-4CDC-95D0-01E9252A3BB3}"/>
                </a:ext>
              </a:extLst>
            </p:cNvPr>
            <p:cNvSpPr/>
            <p:nvPr/>
          </p:nvSpPr>
          <p:spPr>
            <a:xfrm>
              <a:off x="2993713" y="3924720"/>
              <a:ext cx="878187" cy="5613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68051552-7522-4EEB-BEDB-C96B3EF5A758}"/>
                </a:ext>
              </a:extLst>
            </p:cNvPr>
            <p:cNvCxnSpPr>
              <a:cxnSpLocks/>
            </p:cNvCxnSpPr>
            <p:nvPr/>
          </p:nvCxnSpPr>
          <p:spPr>
            <a:xfrm>
              <a:off x="3323242" y="4351133"/>
              <a:ext cx="116794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06895677-8426-4305-AD70-B987FEDF72B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308315" y="4203617"/>
              <a:ext cx="288000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3CD465FE-BAC2-4098-B07E-81D77D581E11}"/>
                </a:ext>
              </a:extLst>
            </p:cNvPr>
            <p:cNvCxnSpPr>
              <a:cxnSpLocks/>
            </p:cNvCxnSpPr>
            <p:nvPr/>
          </p:nvCxnSpPr>
          <p:spPr>
            <a:xfrm>
              <a:off x="3452315" y="4059617"/>
              <a:ext cx="116794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B95623D-9B3E-4A22-B54F-987D180BD567}"/>
              </a:ext>
            </a:extLst>
          </p:cNvPr>
          <p:cNvGrpSpPr/>
          <p:nvPr/>
        </p:nvGrpSpPr>
        <p:grpSpPr>
          <a:xfrm>
            <a:off x="5289667" y="5230333"/>
            <a:ext cx="120533" cy="142912"/>
            <a:chOff x="5447317" y="5082540"/>
            <a:chExt cx="245867" cy="291516"/>
          </a:xfrm>
        </p:grpSpPr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4359782C-8F77-44DA-BACD-D216CC64E7AB}"/>
                </a:ext>
              </a:extLst>
            </p:cNvPr>
            <p:cNvCxnSpPr>
              <a:cxnSpLocks/>
            </p:cNvCxnSpPr>
            <p:nvPr/>
          </p:nvCxnSpPr>
          <p:spPr>
            <a:xfrm>
              <a:off x="5447317" y="5374056"/>
              <a:ext cx="116794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76043025-AFF3-4946-A996-7A5B3D335E8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32390" y="5226540"/>
              <a:ext cx="288000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4C65AC1C-11A2-46B3-AECC-339B4C7A362F}"/>
                </a:ext>
              </a:extLst>
            </p:cNvPr>
            <p:cNvCxnSpPr>
              <a:cxnSpLocks/>
            </p:cNvCxnSpPr>
            <p:nvPr/>
          </p:nvCxnSpPr>
          <p:spPr>
            <a:xfrm>
              <a:off x="5576390" y="5082540"/>
              <a:ext cx="116794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Retângulo 48">
            <a:extLst>
              <a:ext uri="{FF2B5EF4-FFF2-40B4-BE49-F238E27FC236}">
                <a16:creationId xmlns:a16="http://schemas.microsoft.com/office/drawing/2014/main" id="{5F1ACE42-C88F-42BB-B6FD-02067EFA32A4}"/>
              </a:ext>
            </a:extLst>
          </p:cNvPr>
          <p:cNvSpPr/>
          <p:nvPr/>
        </p:nvSpPr>
        <p:spPr>
          <a:xfrm>
            <a:off x="6501112" y="4049106"/>
            <a:ext cx="2760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graphicFrame>
        <p:nvGraphicFramePr>
          <p:cNvPr id="35" name="Tabela 5">
            <a:extLst>
              <a:ext uri="{FF2B5EF4-FFF2-40B4-BE49-F238E27FC236}">
                <a16:creationId xmlns:a16="http://schemas.microsoft.com/office/drawing/2014/main" id="{EFEEF76D-BA3A-457E-BEFD-9FD9EDB6D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413808"/>
              </p:ext>
            </p:extLst>
          </p:nvPr>
        </p:nvGraphicFramePr>
        <p:xfrm>
          <a:off x="8469971" y="4620840"/>
          <a:ext cx="3324024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008">
                  <a:extLst>
                    <a:ext uri="{9D8B030D-6E8A-4147-A177-3AD203B41FA5}">
                      <a16:colId xmlns:a16="http://schemas.microsoft.com/office/drawing/2014/main" val="4137993505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429571798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954036381"/>
                    </a:ext>
                  </a:extLst>
                </a:gridCol>
              </a:tblGrid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 Esperada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423866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14263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611321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10818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65846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96352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20"/>
    </mc:Choice>
    <mc:Fallback>
      <p:transition spd="slow" advTm="53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1.48148E-6 L 0.38294 0.1571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1" y="78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46 -0.00857 L 0.35131 0.11921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92" y="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037E-7 L 0.43438 -0.1578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19" y="-789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7.40741E-7 L 0.40287 -0.09028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43" y="-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48148E-6 L 0.37721 -0.03264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54" y="-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1" grpId="0"/>
      <p:bldP spid="44" grpId="0"/>
      <p:bldP spid="49" grpId="0"/>
      <p:bldP spid="49" grpId="1"/>
      <p:bldP spid="49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6DD4559-B4D7-4C89-BC5B-C1979582FD4B}"/>
              </a:ext>
            </a:extLst>
          </p:cNvPr>
          <p:cNvGrpSpPr/>
          <p:nvPr/>
        </p:nvGrpSpPr>
        <p:grpSpPr>
          <a:xfrm>
            <a:off x="476849" y="2847358"/>
            <a:ext cx="1638677" cy="1358020"/>
            <a:chOff x="1213164" y="742384"/>
            <a:chExt cx="1638677" cy="135802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DBCDC2F3-4478-4E7A-8481-EC760A488D42}"/>
                </a:ext>
              </a:extLst>
            </p:cNvPr>
            <p:cNvSpPr/>
            <p:nvPr/>
          </p:nvSpPr>
          <p:spPr>
            <a:xfrm>
              <a:off x="1213164" y="742384"/>
              <a:ext cx="561315" cy="561315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42FBF941-15E1-4B37-9EF2-87BE1E097B49}"/>
                </a:ext>
              </a:extLst>
            </p:cNvPr>
            <p:cNvCxnSpPr>
              <a:stCxn id="4" idx="6"/>
            </p:cNvCxnSpPr>
            <p:nvPr/>
          </p:nvCxnSpPr>
          <p:spPr>
            <a:xfrm>
              <a:off x="1774479" y="1023042"/>
              <a:ext cx="1077362" cy="107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3B3B545-B5E6-4EDB-B6B1-21FA5B4FEE87}"/>
              </a:ext>
            </a:extLst>
          </p:cNvPr>
          <p:cNvGrpSpPr/>
          <p:nvPr/>
        </p:nvGrpSpPr>
        <p:grpSpPr>
          <a:xfrm flipV="1">
            <a:off x="476849" y="4205378"/>
            <a:ext cx="1638677" cy="1358020"/>
            <a:chOff x="1213164" y="742384"/>
            <a:chExt cx="1638677" cy="1358020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F99129B-87C0-4BEA-AFA6-8A9B4C8C4389}"/>
                </a:ext>
              </a:extLst>
            </p:cNvPr>
            <p:cNvSpPr/>
            <p:nvPr/>
          </p:nvSpPr>
          <p:spPr>
            <a:xfrm>
              <a:off x="1213164" y="742384"/>
              <a:ext cx="561315" cy="561315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CB83C727-6E7E-427C-BE3B-BD395F8E4AA7}"/>
                </a:ext>
              </a:extLst>
            </p:cNvPr>
            <p:cNvCxnSpPr>
              <a:stCxn id="13" idx="6"/>
            </p:cNvCxnSpPr>
            <p:nvPr/>
          </p:nvCxnSpPr>
          <p:spPr>
            <a:xfrm>
              <a:off x="1774479" y="1023042"/>
              <a:ext cx="1077362" cy="107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D9D92C-77E7-4E12-9512-1134B57B7C8F}"/>
              </a:ext>
            </a:extLst>
          </p:cNvPr>
          <p:cNvSpPr/>
          <p:nvPr/>
        </p:nvSpPr>
        <p:spPr>
          <a:xfrm>
            <a:off x="2115526" y="3924720"/>
            <a:ext cx="878187" cy="561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481193B-3202-48EE-BB85-0CA2C48F16FD}"/>
                  </a:ext>
                </a:extLst>
              </p:cNvPr>
              <p:cNvSpPr txBox="1"/>
              <p:nvPr/>
            </p:nvSpPr>
            <p:spPr>
              <a:xfrm>
                <a:off x="4441715" y="2692671"/>
                <a:ext cx="264290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𝑟𝑒𝑑𝑒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𝑛𝑒𝑢𝑟𝑎𝑙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481193B-3202-48EE-BB85-0CA2C48F1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715" y="2692671"/>
                <a:ext cx="2642903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>
            <a:extLst>
              <a:ext uri="{FF2B5EF4-FFF2-40B4-BE49-F238E27FC236}">
                <a16:creationId xmlns:a16="http://schemas.microsoft.com/office/drawing/2014/main" id="{5B47BEB7-2A37-44C5-B0FA-03147020B69E}"/>
              </a:ext>
            </a:extLst>
          </p:cNvPr>
          <p:cNvSpPr/>
          <p:nvPr/>
        </p:nvSpPr>
        <p:spPr>
          <a:xfrm>
            <a:off x="2261109" y="3851434"/>
            <a:ext cx="5870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l-GR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pt-B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42C1A80-DEA4-4C16-A0E8-9B3FA7794643}"/>
              </a:ext>
            </a:extLst>
          </p:cNvPr>
          <p:cNvSpPr/>
          <p:nvPr/>
        </p:nvSpPr>
        <p:spPr>
          <a:xfrm>
            <a:off x="2179292" y="4559320"/>
            <a:ext cx="7506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Função </a:t>
            </a:r>
          </a:p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soma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E25B472-03F4-4EF2-8D3C-07E8FA861D3D}"/>
              </a:ext>
            </a:extLst>
          </p:cNvPr>
          <p:cNvSpPr/>
          <p:nvPr/>
        </p:nvSpPr>
        <p:spPr>
          <a:xfrm>
            <a:off x="3053152" y="4559320"/>
            <a:ext cx="7954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</a:t>
            </a:r>
            <a:endParaRPr lang="pt-B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6A226B2-47B9-4824-BEB8-F6B8ECC915CF}"/>
              </a:ext>
            </a:extLst>
          </p:cNvPr>
          <p:cNvSpPr/>
          <p:nvPr/>
        </p:nvSpPr>
        <p:spPr>
          <a:xfrm>
            <a:off x="345629" y="2458079"/>
            <a:ext cx="8237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Entradas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16860E4-A4A3-4ADD-A624-08EB66E78358}"/>
              </a:ext>
            </a:extLst>
          </p:cNvPr>
          <p:cNvSpPr/>
          <p:nvPr/>
        </p:nvSpPr>
        <p:spPr>
          <a:xfrm>
            <a:off x="1108602" y="2693469"/>
            <a:ext cx="59945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Pesos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CF13A68-1BA1-445F-9CF7-227BAC799517}"/>
              </a:ext>
            </a:extLst>
          </p:cNvPr>
          <p:cNvSpPr/>
          <p:nvPr/>
        </p:nvSpPr>
        <p:spPr>
          <a:xfrm>
            <a:off x="4626684" y="4049107"/>
            <a:ext cx="242566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oma = 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pt-BR" sz="140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+ (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- 0.1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4F5357B6-1367-48D2-90B1-C466F65D98AC}"/>
              </a:ext>
            </a:extLst>
          </p:cNvPr>
          <p:cNvSpPr/>
          <p:nvPr/>
        </p:nvSpPr>
        <p:spPr>
          <a:xfrm>
            <a:off x="3053152" y="5155825"/>
            <a:ext cx="259814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(função degrau     )</a:t>
            </a:r>
          </a:p>
          <a:p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 do que zero = 1</a:t>
            </a:r>
          </a:p>
          <a:p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Caso contrário = 0</a:t>
            </a:r>
          </a:p>
          <a:p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Representação tudo ou nada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DBF54BF7-3B9A-48E4-9B4F-25AE8B4C5536}"/>
              </a:ext>
            </a:extLst>
          </p:cNvPr>
          <p:cNvSpPr/>
          <p:nvPr/>
        </p:nvSpPr>
        <p:spPr>
          <a:xfrm>
            <a:off x="1270312" y="3230474"/>
            <a:ext cx="2760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4678FAA-8007-483F-9133-0411BFF18A47}"/>
              </a:ext>
            </a:extLst>
          </p:cNvPr>
          <p:cNvSpPr/>
          <p:nvPr/>
        </p:nvSpPr>
        <p:spPr>
          <a:xfrm>
            <a:off x="1270312" y="4667185"/>
            <a:ext cx="2760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3B754C2-C6CC-49DF-A74A-475D49FFA9A9}"/>
              </a:ext>
            </a:extLst>
          </p:cNvPr>
          <p:cNvSpPr/>
          <p:nvPr/>
        </p:nvSpPr>
        <p:spPr>
          <a:xfrm>
            <a:off x="596857" y="2974126"/>
            <a:ext cx="33054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pt-BR" sz="14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E1BC3D97-4D53-43DC-B84D-395094B91C48}"/>
              </a:ext>
            </a:extLst>
          </p:cNvPr>
          <p:cNvSpPr/>
          <p:nvPr/>
        </p:nvSpPr>
        <p:spPr>
          <a:xfrm>
            <a:off x="624108" y="5128851"/>
            <a:ext cx="2760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1BF0973C-48F9-4D8A-A5C4-686AE4A1128A}"/>
              </a:ext>
            </a:extLst>
          </p:cNvPr>
          <p:cNvSpPr/>
          <p:nvPr/>
        </p:nvSpPr>
        <p:spPr>
          <a:xfrm>
            <a:off x="3245572" y="0"/>
            <a:ext cx="570085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Processo de atualização de pesos</a:t>
            </a:r>
          </a:p>
          <a:p>
            <a:pPr algn="ctr"/>
            <a:r>
              <a:rPr lang="pt-BR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Perceptron</a:t>
            </a:r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 camada</a:t>
            </a:r>
            <a:endParaRPr lang="pt-B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7450459F-774D-427B-AAB3-8B850C375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086076"/>
              </p:ext>
            </p:extLst>
          </p:nvPr>
        </p:nvGraphicFramePr>
        <p:xfrm>
          <a:off x="8465686" y="2847357"/>
          <a:ext cx="332402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008">
                  <a:extLst>
                    <a:ext uri="{9D8B030D-6E8A-4147-A177-3AD203B41FA5}">
                      <a16:colId xmlns:a16="http://schemas.microsoft.com/office/drawing/2014/main" val="4137993505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429571798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954036381"/>
                    </a:ext>
                  </a:extLst>
                </a:gridCol>
              </a:tblGrid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423866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14263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611321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10818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658464"/>
                  </a:ext>
                </a:extLst>
              </a:tr>
            </a:tbl>
          </a:graphicData>
        </a:graphic>
      </p:graphicFrame>
      <p:sp>
        <p:nvSpPr>
          <p:cNvPr id="51" name="Retângulo 50">
            <a:extLst>
              <a:ext uri="{FF2B5EF4-FFF2-40B4-BE49-F238E27FC236}">
                <a16:creationId xmlns:a16="http://schemas.microsoft.com/office/drawing/2014/main" id="{29FCAB00-F35C-4690-BB33-D5873E4D3852}"/>
              </a:ext>
            </a:extLst>
          </p:cNvPr>
          <p:cNvSpPr/>
          <p:nvPr/>
        </p:nvSpPr>
        <p:spPr>
          <a:xfrm>
            <a:off x="9621214" y="2293842"/>
            <a:ext cx="101297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Operador E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07FCB2D9-ACF2-40C5-9AE3-1555340B62BE}"/>
              </a:ext>
            </a:extLst>
          </p:cNvPr>
          <p:cNvGrpSpPr/>
          <p:nvPr/>
        </p:nvGrpSpPr>
        <p:grpSpPr>
          <a:xfrm>
            <a:off x="2993713" y="3924720"/>
            <a:ext cx="878187" cy="561315"/>
            <a:chOff x="2993713" y="3924720"/>
            <a:chExt cx="878187" cy="561315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B394EC04-77AB-4CDC-95D0-01E9252A3BB3}"/>
                </a:ext>
              </a:extLst>
            </p:cNvPr>
            <p:cNvSpPr/>
            <p:nvPr/>
          </p:nvSpPr>
          <p:spPr>
            <a:xfrm>
              <a:off x="2993713" y="3924720"/>
              <a:ext cx="878187" cy="5613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68051552-7522-4EEB-BEDB-C96B3EF5A758}"/>
                </a:ext>
              </a:extLst>
            </p:cNvPr>
            <p:cNvCxnSpPr>
              <a:cxnSpLocks/>
            </p:cNvCxnSpPr>
            <p:nvPr/>
          </p:nvCxnSpPr>
          <p:spPr>
            <a:xfrm>
              <a:off x="3323242" y="4351133"/>
              <a:ext cx="116794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06895677-8426-4305-AD70-B987FEDF72B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308315" y="4203617"/>
              <a:ext cx="288000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3CD465FE-BAC2-4098-B07E-81D77D581E11}"/>
                </a:ext>
              </a:extLst>
            </p:cNvPr>
            <p:cNvCxnSpPr>
              <a:cxnSpLocks/>
            </p:cNvCxnSpPr>
            <p:nvPr/>
          </p:nvCxnSpPr>
          <p:spPr>
            <a:xfrm>
              <a:off x="3452315" y="4059617"/>
              <a:ext cx="116794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B95623D-9B3E-4A22-B54F-987D180BD567}"/>
              </a:ext>
            </a:extLst>
          </p:cNvPr>
          <p:cNvGrpSpPr/>
          <p:nvPr/>
        </p:nvGrpSpPr>
        <p:grpSpPr>
          <a:xfrm>
            <a:off x="5289667" y="5230333"/>
            <a:ext cx="120533" cy="142912"/>
            <a:chOff x="5447317" y="5082540"/>
            <a:chExt cx="245867" cy="291516"/>
          </a:xfrm>
        </p:grpSpPr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4359782C-8F77-44DA-BACD-D216CC64E7AB}"/>
                </a:ext>
              </a:extLst>
            </p:cNvPr>
            <p:cNvCxnSpPr>
              <a:cxnSpLocks/>
            </p:cNvCxnSpPr>
            <p:nvPr/>
          </p:nvCxnSpPr>
          <p:spPr>
            <a:xfrm>
              <a:off x="5447317" y="5374056"/>
              <a:ext cx="116794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76043025-AFF3-4946-A996-7A5B3D335E8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32390" y="5226540"/>
              <a:ext cx="288000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4C65AC1C-11A2-46B3-AECC-339B4C7A362F}"/>
                </a:ext>
              </a:extLst>
            </p:cNvPr>
            <p:cNvCxnSpPr>
              <a:cxnSpLocks/>
            </p:cNvCxnSpPr>
            <p:nvPr/>
          </p:nvCxnSpPr>
          <p:spPr>
            <a:xfrm>
              <a:off x="5576390" y="5082540"/>
              <a:ext cx="116794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Retângulo 48">
            <a:extLst>
              <a:ext uri="{FF2B5EF4-FFF2-40B4-BE49-F238E27FC236}">
                <a16:creationId xmlns:a16="http://schemas.microsoft.com/office/drawing/2014/main" id="{5F1ACE42-C88F-42BB-B6FD-02067EFA32A4}"/>
              </a:ext>
            </a:extLst>
          </p:cNvPr>
          <p:cNvSpPr/>
          <p:nvPr/>
        </p:nvSpPr>
        <p:spPr>
          <a:xfrm>
            <a:off x="6501112" y="4049106"/>
            <a:ext cx="2760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graphicFrame>
        <p:nvGraphicFramePr>
          <p:cNvPr id="35" name="Tabela 5">
            <a:extLst>
              <a:ext uri="{FF2B5EF4-FFF2-40B4-BE49-F238E27FC236}">
                <a16:creationId xmlns:a16="http://schemas.microsoft.com/office/drawing/2014/main" id="{9C8D412A-A149-4BF4-B01D-8E0D07275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413808"/>
              </p:ext>
            </p:extLst>
          </p:nvPr>
        </p:nvGraphicFramePr>
        <p:xfrm>
          <a:off x="8469971" y="4620840"/>
          <a:ext cx="3324024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008">
                  <a:extLst>
                    <a:ext uri="{9D8B030D-6E8A-4147-A177-3AD203B41FA5}">
                      <a16:colId xmlns:a16="http://schemas.microsoft.com/office/drawing/2014/main" val="4137993505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429571798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954036381"/>
                    </a:ext>
                  </a:extLst>
                </a:gridCol>
              </a:tblGrid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 Esperada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423866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14263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611321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10818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65846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52005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99"/>
    </mc:Choice>
    <mc:Fallback>
      <p:transition spd="slow" advTm="49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1.48148E-6 L 0.38294 0.1571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1" y="78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46 -0.00857 L 0.35131 0.11921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92" y="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037E-7 L 0.43438 -0.1578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19" y="-789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7.40741E-7 L 0.40287 -0.09028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43" y="-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44444E-6 L 0.37721 0.01158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54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1" grpId="0"/>
      <p:bldP spid="44" grpId="0"/>
      <p:bldP spid="49" grpId="0"/>
      <p:bldP spid="49" grpId="1"/>
      <p:bldP spid="49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6DD4559-B4D7-4C89-BC5B-C1979582FD4B}"/>
              </a:ext>
            </a:extLst>
          </p:cNvPr>
          <p:cNvGrpSpPr/>
          <p:nvPr/>
        </p:nvGrpSpPr>
        <p:grpSpPr>
          <a:xfrm>
            <a:off x="476849" y="2847358"/>
            <a:ext cx="1638677" cy="1358020"/>
            <a:chOff x="1213164" y="742384"/>
            <a:chExt cx="1638677" cy="135802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DBCDC2F3-4478-4E7A-8481-EC760A488D42}"/>
                </a:ext>
              </a:extLst>
            </p:cNvPr>
            <p:cNvSpPr/>
            <p:nvPr/>
          </p:nvSpPr>
          <p:spPr>
            <a:xfrm>
              <a:off x="1213164" y="742384"/>
              <a:ext cx="561315" cy="561315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42FBF941-15E1-4B37-9EF2-87BE1E097B49}"/>
                </a:ext>
              </a:extLst>
            </p:cNvPr>
            <p:cNvCxnSpPr>
              <a:stCxn id="4" idx="6"/>
            </p:cNvCxnSpPr>
            <p:nvPr/>
          </p:nvCxnSpPr>
          <p:spPr>
            <a:xfrm>
              <a:off x="1774479" y="1023042"/>
              <a:ext cx="1077362" cy="107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3B3B545-B5E6-4EDB-B6B1-21FA5B4FEE87}"/>
              </a:ext>
            </a:extLst>
          </p:cNvPr>
          <p:cNvGrpSpPr/>
          <p:nvPr/>
        </p:nvGrpSpPr>
        <p:grpSpPr>
          <a:xfrm flipV="1">
            <a:off x="476849" y="4205378"/>
            <a:ext cx="1638677" cy="1358020"/>
            <a:chOff x="1213164" y="742384"/>
            <a:chExt cx="1638677" cy="1358020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F99129B-87C0-4BEA-AFA6-8A9B4C8C4389}"/>
                </a:ext>
              </a:extLst>
            </p:cNvPr>
            <p:cNvSpPr/>
            <p:nvPr/>
          </p:nvSpPr>
          <p:spPr>
            <a:xfrm>
              <a:off x="1213164" y="742384"/>
              <a:ext cx="561315" cy="561315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CB83C727-6E7E-427C-BE3B-BD395F8E4AA7}"/>
                </a:ext>
              </a:extLst>
            </p:cNvPr>
            <p:cNvCxnSpPr>
              <a:stCxn id="13" idx="6"/>
            </p:cNvCxnSpPr>
            <p:nvPr/>
          </p:nvCxnSpPr>
          <p:spPr>
            <a:xfrm>
              <a:off x="1774479" y="1023042"/>
              <a:ext cx="1077362" cy="107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D9D92C-77E7-4E12-9512-1134B57B7C8F}"/>
              </a:ext>
            </a:extLst>
          </p:cNvPr>
          <p:cNvSpPr/>
          <p:nvPr/>
        </p:nvSpPr>
        <p:spPr>
          <a:xfrm>
            <a:off x="2115526" y="3924720"/>
            <a:ext cx="878187" cy="561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481193B-3202-48EE-BB85-0CA2C48F16FD}"/>
                  </a:ext>
                </a:extLst>
              </p:cNvPr>
              <p:cNvSpPr txBox="1"/>
              <p:nvPr/>
            </p:nvSpPr>
            <p:spPr>
              <a:xfrm>
                <a:off x="4441715" y="2692671"/>
                <a:ext cx="264290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𝑟𝑒𝑑𝑒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𝑛𝑒𝑢𝑟𝑎𝑙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481193B-3202-48EE-BB85-0CA2C48F1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715" y="2692671"/>
                <a:ext cx="2642903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>
            <a:extLst>
              <a:ext uri="{FF2B5EF4-FFF2-40B4-BE49-F238E27FC236}">
                <a16:creationId xmlns:a16="http://schemas.microsoft.com/office/drawing/2014/main" id="{5B47BEB7-2A37-44C5-B0FA-03147020B69E}"/>
              </a:ext>
            </a:extLst>
          </p:cNvPr>
          <p:cNvSpPr/>
          <p:nvPr/>
        </p:nvSpPr>
        <p:spPr>
          <a:xfrm>
            <a:off x="2261109" y="3851434"/>
            <a:ext cx="5870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l-GR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pt-B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42C1A80-DEA4-4C16-A0E8-9B3FA7794643}"/>
              </a:ext>
            </a:extLst>
          </p:cNvPr>
          <p:cNvSpPr/>
          <p:nvPr/>
        </p:nvSpPr>
        <p:spPr>
          <a:xfrm>
            <a:off x="2179292" y="4559320"/>
            <a:ext cx="7506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Função </a:t>
            </a:r>
          </a:p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soma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E25B472-03F4-4EF2-8D3C-07E8FA861D3D}"/>
              </a:ext>
            </a:extLst>
          </p:cNvPr>
          <p:cNvSpPr/>
          <p:nvPr/>
        </p:nvSpPr>
        <p:spPr>
          <a:xfrm>
            <a:off x="3053152" y="4559320"/>
            <a:ext cx="7954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</a:t>
            </a:r>
            <a:endParaRPr lang="pt-B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6A226B2-47B9-4824-BEB8-F6B8ECC915CF}"/>
              </a:ext>
            </a:extLst>
          </p:cNvPr>
          <p:cNvSpPr/>
          <p:nvPr/>
        </p:nvSpPr>
        <p:spPr>
          <a:xfrm>
            <a:off x="345629" y="2458079"/>
            <a:ext cx="8237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Entradas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16860E4-A4A3-4ADD-A624-08EB66E78358}"/>
              </a:ext>
            </a:extLst>
          </p:cNvPr>
          <p:cNvSpPr/>
          <p:nvPr/>
        </p:nvSpPr>
        <p:spPr>
          <a:xfrm>
            <a:off x="1108602" y="2693469"/>
            <a:ext cx="59945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Pesos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CF13A68-1BA1-445F-9CF7-227BAC799517}"/>
              </a:ext>
            </a:extLst>
          </p:cNvPr>
          <p:cNvSpPr/>
          <p:nvPr/>
        </p:nvSpPr>
        <p:spPr>
          <a:xfrm>
            <a:off x="4626684" y="4049107"/>
            <a:ext cx="242566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oma = 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pt-BR" sz="1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pt-BR" sz="1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+ (</a:t>
            </a:r>
            <a:r>
              <a:rPr lang="pt-BR" sz="1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pt-BR" sz="1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- 0.1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4F5357B6-1367-48D2-90B1-C466F65D98AC}"/>
              </a:ext>
            </a:extLst>
          </p:cNvPr>
          <p:cNvSpPr/>
          <p:nvPr/>
        </p:nvSpPr>
        <p:spPr>
          <a:xfrm>
            <a:off x="3053152" y="5155825"/>
            <a:ext cx="259814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(função degrau     )</a:t>
            </a:r>
          </a:p>
          <a:p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 do que zero = 1</a:t>
            </a:r>
          </a:p>
          <a:p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Caso contrário = 0</a:t>
            </a:r>
          </a:p>
          <a:p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Representação tudo ou nada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1BF0973C-48F9-4D8A-A5C4-686AE4A1128A}"/>
              </a:ext>
            </a:extLst>
          </p:cNvPr>
          <p:cNvSpPr/>
          <p:nvPr/>
        </p:nvSpPr>
        <p:spPr>
          <a:xfrm>
            <a:off x="3245572" y="0"/>
            <a:ext cx="570085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Processo de atualização de pesos</a:t>
            </a:r>
          </a:p>
          <a:p>
            <a:pPr algn="ctr"/>
            <a:r>
              <a:rPr lang="pt-BR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Perceptron</a:t>
            </a:r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 camada</a:t>
            </a:r>
            <a:endParaRPr lang="pt-B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7450459F-774D-427B-AAB3-8B850C375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439524"/>
              </p:ext>
            </p:extLst>
          </p:nvPr>
        </p:nvGraphicFramePr>
        <p:xfrm>
          <a:off x="8465686" y="2847357"/>
          <a:ext cx="332402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008">
                  <a:extLst>
                    <a:ext uri="{9D8B030D-6E8A-4147-A177-3AD203B41FA5}">
                      <a16:colId xmlns:a16="http://schemas.microsoft.com/office/drawing/2014/main" val="4137993505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429571798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954036381"/>
                    </a:ext>
                  </a:extLst>
                </a:gridCol>
              </a:tblGrid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423866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14263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611321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10818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</a:rPr>
                        <a:t>0 (Errado)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658464"/>
                  </a:ext>
                </a:extLst>
              </a:tr>
            </a:tbl>
          </a:graphicData>
        </a:graphic>
      </p:graphicFrame>
      <p:sp>
        <p:nvSpPr>
          <p:cNvPr id="51" name="Retângulo 50">
            <a:extLst>
              <a:ext uri="{FF2B5EF4-FFF2-40B4-BE49-F238E27FC236}">
                <a16:creationId xmlns:a16="http://schemas.microsoft.com/office/drawing/2014/main" id="{29FCAB00-F35C-4690-BB33-D5873E4D3852}"/>
              </a:ext>
            </a:extLst>
          </p:cNvPr>
          <p:cNvSpPr/>
          <p:nvPr/>
        </p:nvSpPr>
        <p:spPr>
          <a:xfrm>
            <a:off x="9621214" y="2293842"/>
            <a:ext cx="101297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Operador E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07FCB2D9-ACF2-40C5-9AE3-1555340B62BE}"/>
              </a:ext>
            </a:extLst>
          </p:cNvPr>
          <p:cNvGrpSpPr/>
          <p:nvPr/>
        </p:nvGrpSpPr>
        <p:grpSpPr>
          <a:xfrm>
            <a:off x="2993713" y="3924720"/>
            <a:ext cx="878187" cy="561315"/>
            <a:chOff x="2993713" y="3924720"/>
            <a:chExt cx="878187" cy="561315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B394EC04-77AB-4CDC-95D0-01E9252A3BB3}"/>
                </a:ext>
              </a:extLst>
            </p:cNvPr>
            <p:cNvSpPr/>
            <p:nvPr/>
          </p:nvSpPr>
          <p:spPr>
            <a:xfrm>
              <a:off x="2993713" y="3924720"/>
              <a:ext cx="878187" cy="5613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68051552-7522-4EEB-BEDB-C96B3EF5A758}"/>
                </a:ext>
              </a:extLst>
            </p:cNvPr>
            <p:cNvCxnSpPr>
              <a:cxnSpLocks/>
            </p:cNvCxnSpPr>
            <p:nvPr/>
          </p:nvCxnSpPr>
          <p:spPr>
            <a:xfrm>
              <a:off x="3323242" y="4351133"/>
              <a:ext cx="116794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06895677-8426-4305-AD70-B987FEDF72B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308315" y="4203617"/>
              <a:ext cx="288000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3CD465FE-BAC2-4098-B07E-81D77D581E11}"/>
                </a:ext>
              </a:extLst>
            </p:cNvPr>
            <p:cNvCxnSpPr>
              <a:cxnSpLocks/>
            </p:cNvCxnSpPr>
            <p:nvPr/>
          </p:nvCxnSpPr>
          <p:spPr>
            <a:xfrm>
              <a:off x="3452315" y="4059617"/>
              <a:ext cx="116794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B95623D-9B3E-4A22-B54F-987D180BD567}"/>
              </a:ext>
            </a:extLst>
          </p:cNvPr>
          <p:cNvGrpSpPr/>
          <p:nvPr/>
        </p:nvGrpSpPr>
        <p:grpSpPr>
          <a:xfrm>
            <a:off x="5289667" y="5230333"/>
            <a:ext cx="120533" cy="142912"/>
            <a:chOff x="5447317" y="5082540"/>
            <a:chExt cx="245867" cy="291516"/>
          </a:xfrm>
        </p:grpSpPr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4359782C-8F77-44DA-BACD-D216CC64E7AB}"/>
                </a:ext>
              </a:extLst>
            </p:cNvPr>
            <p:cNvCxnSpPr>
              <a:cxnSpLocks/>
            </p:cNvCxnSpPr>
            <p:nvPr/>
          </p:nvCxnSpPr>
          <p:spPr>
            <a:xfrm>
              <a:off x="5447317" y="5374056"/>
              <a:ext cx="116794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76043025-AFF3-4946-A996-7A5B3D335E8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32390" y="5226540"/>
              <a:ext cx="288000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4C65AC1C-11A2-46B3-AECC-339B4C7A362F}"/>
                </a:ext>
              </a:extLst>
            </p:cNvPr>
            <p:cNvCxnSpPr>
              <a:cxnSpLocks/>
            </p:cNvCxnSpPr>
            <p:nvPr/>
          </p:nvCxnSpPr>
          <p:spPr>
            <a:xfrm>
              <a:off x="5576390" y="5082540"/>
              <a:ext cx="116794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5" name="Tabela 5">
            <a:extLst>
              <a:ext uri="{FF2B5EF4-FFF2-40B4-BE49-F238E27FC236}">
                <a16:creationId xmlns:a16="http://schemas.microsoft.com/office/drawing/2014/main" id="{31E770AD-32C2-4F2D-9FD2-BBBEC0A65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413808"/>
              </p:ext>
            </p:extLst>
          </p:nvPr>
        </p:nvGraphicFramePr>
        <p:xfrm>
          <a:off x="8469971" y="4620840"/>
          <a:ext cx="3324024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008">
                  <a:extLst>
                    <a:ext uri="{9D8B030D-6E8A-4147-A177-3AD203B41FA5}">
                      <a16:colId xmlns:a16="http://schemas.microsoft.com/office/drawing/2014/main" val="4137993505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429571798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954036381"/>
                    </a:ext>
                  </a:extLst>
                </a:gridCol>
              </a:tblGrid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 Esperada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423866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14263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611321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10818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65846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34168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99"/>
    </mc:Choice>
    <mc:Fallback>
      <p:transition spd="slow" advTm="219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ângulo 49">
            <a:extLst>
              <a:ext uri="{FF2B5EF4-FFF2-40B4-BE49-F238E27FC236}">
                <a16:creationId xmlns:a16="http://schemas.microsoft.com/office/drawing/2014/main" id="{1BF0973C-48F9-4D8A-A5C4-686AE4A1128A}"/>
              </a:ext>
            </a:extLst>
          </p:cNvPr>
          <p:cNvSpPr/>
          <p:nvPr/>
        </p:nvSpPr>
        <p:spPr>
          <a:xfrm>
            <a:off x="3245572" y="0"/>
            <a:ext cx="570085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Processo de atualização de pesos</a:t>
            </a:r>
          </a:p>
          <a:p>
            <a:pPr algn="ctr"/>
            <a:r>
              <a:rPr lang="pt-BR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Perceptron</a:t>
            </a:r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 camada</a:t>
            </a:r>
            <a:endParaRPr lang="pt-B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15F48FB-E3A5-4881-81E4-B2115E0E12A3}"/>
              </a:ext>
            </a:extLst>
          </p:cNvPr>
          <p:cNvSpPr/>
          <p:nvPr/>
        </p:nvSpPr>
        <p:spPr>
          <a:xfrm>
            <a:off x="2298309" y="1867529"/>
            <a:ext cx="73007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Redes neurais artificiais utilizam algoritmos de erros para </a:t>
            </a:r>
          </a:p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ajustar os pesos até conseguir classificar os </a:t>
            </a:r>
          </a:p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registros de forma satisfatória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75EA1AA8-1652-4851-85BD-EACBDD7B8590}"/>
              </a:ext>
            </a:extLst>
          </p:cNvPr>
          <p:cNvSpPr/>
          <p:nvPr/>
        </p:nvSpPr>
        <p:spPr>
          <a:xfrm>
            <a:off x="2108192" y="3858169"/>
            <a:ext cx="768095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rede em questão utilizará o modelo a seguir para </a:t>
            </a:r>
          </a:p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ajustar os pesos:</a:t>
            </a:r>
          </a:p>
          <a:p>
            <a:pPr algn="ctr"/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eso(n + 1) = peso(n) + (</a:t>
            </a:r>
            <a:r>
              <a:rPr lang="pt-BR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taxaAprendizagem</a:t>
            </a:r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entrada * erro)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5240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3"/>
    </mc:Choice>
    <mc:Fallback>
      <p:transition spd="slow" advTm="94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6DD4559-B4D7-4C89-BC5B-C1979582FD4B}"/>
              </a:ext>
            </a:extLst>
          </p:cNvPr>
          <p:cNvGrpSpPr/>
          <p:nvPr/>
        </p:nvGrpSpPr>
        <p:grpSpPr>
          <a:xfrm>
            <a:off x="476849" y="2847358"/>
            <a:ext cx="1638677" cy="1358020"/>
            <a:chOff x="1213164" y="742384"/>
            <a:chExt cx="1638677" cy="135802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DBCDC2F3-4478-4E7A-8481-EC760A488D42}"/>
                </a:ext>
              </a:extLst>
            </p:cNvPr>
            <p:cNvSpPr/>
            <p:nvPr/>
          </p:nvSpPr>
          <p:spPr>
            <a:xfrm>
              <a:off x="1213164" y="742384"/>
              <a:ext cx="561315" cy="561315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42FBF941-15E1-4B37-9EF2-87BE1E097B49}"/>
                </a:ext>
              </a:extLst>
            </p:cNvPr>
            <p:cNvCxnSpPr>
              <a:stCxn id="4" idx="6"/>
            </p:cNvCxnSpPr>
            <p:nvPr/>
          </p:nvCxnSpPr>
          <p:spPr>
            <a:xfrm>
              <a:off x="1774479" y="1023042"/>
              <a:ext cx="1077362" cy="107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3B3B545-B5E6-4EDB-B6B1-21FA5B4FEE87}"/>
              </a:ext>
            </a:extLst>
          </p:cNvPr>
          <p:cNvGrpSpPr/>
          <p:nvPr/>
        </p:nvGrpSpPr>
        <p:grpSpPr>
          <a:xfrm flipV="1">
            <a:off x="476849" y="4205378"/>
            <a:ext cx="1638677" cy="1358020"/>
            <a:chOff x="1213164" y="742384"/>
            <a:chExt cx="1638677" cy="1358020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F99129B-87C0-4BEA-AFA6-8A9B4C8C4389}"/>
                </a:ext>
              </a:extLst>
            </p:cNvPr>
            <p:cNvSpPr/>
            <p:nvPr/>
          </p:nvSpPr>
          <p:spPr>
            <a:xfrm>
              <a:off x="1213164" y="742384"/>
              <a:ext cx="561315" cy="561315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CB83C727-6E7E-427C-BE3B-BD395F8E4AA7}"/>
                </a:ext>
              </a:extLst>
            </p:cNvPr>
            <p:cNvCxnSpPr>
              <a:stCxn id="13" idx="6"/>
            </p:cNvCxnSpPr>
            <p:nvPr/>
          </p:nvCxnSpPr>
          <p:spPr>
            <a:xfrm>
              <a:off x="1774479" y="1023042"/>
              <a:ext cx="1077362" cy="107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D9D92C-77E7-4E12-9512-1134B57B7C8F}"/>
              </a:ext>
            </a:extLst>
          </p:cNvPr>
          <p:cNvSpPr/>
          <p:nvPr/>
        </p:nvSpPr>
        <p:spPr>
          <a:xfrm>
            <a:off x="2115526" y="3924720"/>
            <a:ext cx="878187" cy="561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481193B-3202-48EE-BB85-0CA2C48F16FD}"/>
                  </a:ext>
                </a:extLst>
              </p:cNvPr>
              <p:cNvSpPr txBox="1"/>
              <p:nvPr/>
            </p:nvSpPr>
            <p:spPr>
              <a:xfrm>
                <a:off x="4441715" y="2692671"/>
                <a:ext cx="264290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𝑟𝑒𝑑𝑒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𝑛𝑒𝑢𝑟𝑎𝑙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481193B-3202-48EE-BB85-0CA2C48F1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715" y="2692671"/>
                <a:ext cx="2642903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>
            <a:extLst>
              <a:ext uri="{FF2B5EF4-FFF2-40B4-BE49-F238E27FC236}">
                <a16:creationId xmlns:a16="http://schemas.microsoft.com/office/drawing/2014/main" id="{5B47BEB7-2A37-44C5-B0FA-03147020B69E}"/>
              </a:ext>
            </a:extLst>
          </p:cNvPr>
          <p:cNvSpPr/>
          <p:nvPr/>
        </p:nvSpPr>
        <p:spPr>
          <a:xfrm>
            <a:off x="2261109" y="3851434"/>
            <a:ext cx="5870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l-GR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pt-B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42C1A80-DEA4-4C16-A0E8-9B3FA7794643}"/>
              </a:ext>
            </a:extLst>
          </p:cNvPr>
          <p:cNvSpPr/>
          <p:nvPr/>
        </p:nvSpPr>
        <p:spPr>
          <a:xfrm>
            <a:off x="2179292" y="4559320"/>
            <a:ext cx="7506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Função </a:t>
            </a:r>
          </a:p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soma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E25B472-03F4-4EF2-8D3C-07E8FA861D3D}"/>
              </a:ext>
            </a:extLst>
          </p:cNvPr>
          <p:cNvSpPr/>
          <p:nvPr/>
        </p:nvSpPr>
        <p:spPr>
          <a:xfrm>
            <a:off x="3053152" y="4559320"/>
            <a:ext cx="7954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</a:t>
            </a:r>
            <a:endParaRPr lang="pt-B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6A226B2-47B9-4824-BEB8-F6B8ECC915CF}"/>
              </a:ext>
            </a:extLst>
          </p:cNvPr>
          <p:cNvSpPr/>
          <p:nvPr/>
        </p:nvSpPr>
        <p:spPr>
          <a:xfrm>
            <a:off x="345629" y="2458079"/>
            <a:ext cx="8237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Entradas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16860E4-A4A3-4ADD-A624-08EB66E78358}"/>
              </a:ext>
            </a:extLst>
          </p:cNvPr>
          <p:cNvSpPr/>
          <p:nvPr/>
        </p:nvSpPr>
        <p:spPr>
          <a:xfrm>
            <a:off x="1108602" y="2693469"/>
            <a:ext cx="59945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Pesos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CF13A68-1BA1-445F-9CF7-227BAC799517}"/>
              </a:ext>
            </a:extLst>
          </p:cNvPr>
          <p:cNvSpPr/>
          <p:nvPr/>
        </p:nvSpPr>
        <p:spPr>
          <a:xfrm>
            <a:off x="4626684" y="4049107"/>
            <a:ext cx="242566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oma = 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pt-BR" sz="1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pt-BR" sz="1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+ (</a:t>
            </a:r>
            <a:r>
              <a:rPr lang="pt-BR" sz="1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pt-BR" sz="1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- 0.1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4F5357B6-1367-48D2-90B1-C466F65D98AC}"/>
              </a:ext>
            </a:extLst>
          </p:cNvPr>
          <p:cNvSpPr/>
          <p:nvPr/>
        </p:nvSpPr>
        <p:spPr>
          <a:xfrm>
            <a:off x="3053152" y="5155825"/>
            <a:ext cx="259814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(função degrau     )</a:t>
            </a:r>
          </a:p>
          <a:p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 do que zero = 1</a:t>
            </a:r>
          </a:p>
          <a:p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Caso contrário = 0</a:t>
            </a:r>
          </a:p>
          <a:p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Representação tudo ou nada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1BF0973C-48F9-4D8A-A5C4-686AE4A1128A}"/>
              </a:ext>
            </a:extLst>
          </p:cNvPr>
          <p:cNvSpPr/>
          <p:nvPr/>
        </p:nvSpPr>
        <p:spPr>
          <a:xfrm>
            <a:off x="3245572" y="0"/>
            <a:ext cx="570085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Processo de atualização de pesos</a:t>
            </a:r>
          </a:p>
          <a:p>
            <a:pPr algn="ctr"/>
            <a:r>
              <a:rPr lang="pt-BR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Perceptron</a:t>
            </a:r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 camada</a:t>
            </a:r>
            <a:endParaRPr lang="pt-B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7450459F-774D-427B-AAB3-8B850C375154}"/>
              </a:ext>
            </a:extLst>
          </p:cNvPr>
          <p:cNvGraphicFramePr>
            <a:graphicFrameLocks noGrp="1"/>
          </p:cNvGraphicFramePr>
          <p:nvPr/>
        </p:nvGraphicFramePr>
        <p:xfrm>
          <a:off x="8465686" y="2847357"/>
          <a:ext cx="332402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008">
                  <a:extLst>
                    <a:ext uri="{9D8B030D-6E8A-4147-A177-3AD203B41FA5}">
                      <a16:colId xmlns:a16="http://schemas.microsoft.com/office/drawing/2014/main" val="4137993505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429571798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954036381"/>
                    </a:ext>
                  </a:extLst>
                </a:gridCol>
              </a:tblGrid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423866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14263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611321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10818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</a:rPr>
                        <a:t>0 (Errado)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658464"/>
                  </a:ext>
                </a:extLst>
              </a:tr>
            </a:tbl>
          </a:graphicData>
        </a:graphic>
      </p:graphicFrame>
      <p:sp>
        <p:nvSpPr>
          <p:cNvPr id="51" name="Retângulo 50">
            <a:extLst>
              <a:ext uri="{FF2B5EF4-FFF2-40B4-BE49-F238E27FC236}">
                <a16:creationId xmlns:a16="http://schemas.microsoft.com/office/drawing/2014/main" id="{29FCAB00-F35C-4690-BB33-D5873E4D3852}"/>
              </a:ext>
            </a:extLst>
          </p:cNvPr>
          <p:cNvSpPr/>
          <p:nvPr/>
        </p:nvSpPr>
        <p:spPr>
          <a:xfrm>
            <a:off x="9621214" y="2293842"/>
            <a:ext cx="101297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Operador E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07FCB2D9-ACF2-40C5-9AE3-1555340B62BE}"/>
              </a:ext>
            </a:extLst>
          </p:cNvPr>
          <p:cNvGrpSpPr/>
          <p:nvPr/>
        </p:nvGrpSpPr>
        <p:grpSpPr>
          <a:xfrm>
            <a:off x="2993713" y="3924720"/>
            <a:ext cx="878187" cy="561315"/>
            <a:chOff x="2993713" y="3924720"/>
            <a:chExt cx="878187" cy="561315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B394EC04-77AB-4CDC-95D0-01E9252A3BB3}"/>
                </a:ext>
              </a:extLst>
            </p:cNvPr>
            <p:cNvSpPr/>
            <p:nvPr/>
          </p:nvSpPr>
          <p:spPr>
            <a:xfrm>
              <a:off x="2993713" y="3924720"/>
              <a:ext cx="878187" cy="5613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68051552-7522-4EEB-BEDB-C96B3EF5A758}"/>
                </a:ext>
              </a:extLst>
            </p:cNvPr>
            <p:cNvCxnSpPr>
              <a:cxnSpLocks/>
            </p:cNvCxnSpPr>
            <p:nvPr/>
          </p:nvCxnSpPr>
          <p:spPr>
            <a:xfrm>
              <a:off x="3323242" y="4351133"/>
              <a:ext cx="116794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06895677-8426-4305-AD70-B987FEDF72B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308315" y="4203617"/>
              <a:ext cx="288000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3CD465FE-BAC2-4098-B07E-81D77D581E11}"/>
                </a:ext>
              </a:extLst>
            </p:cNvPr>
            <p:cNvCxnSpPr>
              <a:cxnSpLocks/>
            </p:cNvCxnSpPr>
            <p:nvPr/>
          </p:nvCxnSpPr>
          <p:spPr>
            <a:xfrm>
              <a:off x="3452315" y="4059617"/>
              <a:ext cx="116794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B95623D-9B3E-4A22-B54F-987D180BD567}"/>
              </a:ext>
            </a:extLst>
          </p:cNvPr>
          <p:cNvGrpSpPr/>
          <p:nvPr/>
        </p:nvGrpSpPr>
        <p:grpSpPr>
          <a:xfrm>
            <a:off x="5289667" y="5230333"/>
            <a:ext cx="120533" cy="142912"/>
            <a:chOff x="5447317" y="5082540"/>
            <a:chExt cx="245867" cy="291516"/>
          </a:xfrm>
        </p:grpSpPr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4359782C-8F77-44DA-BACD-D216CC64E7AB}"/>
                </a:ext>
              </a:extLst>
            </p:cNvPr>
            <p:cNvCxnSpPr>
              <a:cxnSpLocks/>
            </p:cNvCxnSpPr>
            <p:nvPr/>
          </p:nvCxnSpPr>
          <p:spPr>
            <a:xfrm>
              <a:off x="5447317" y="5374056"/>
              <a:ext cx="116794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76043025-AFF3-4946-A996-7A5B3D335E8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32390" y="5226540"/>
              <a:ext cx="288000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4C65AC1C-11A2-46B3-AECC-339B4C7A362F}"/>
                </a:ext>
              </a:extLst>
            </p:cNvPr>
            <p:cNvCxnSpPr>
              <a:cxnSpLocks/>
            </p:cNvCxnSpPr>
            <p:nvPr/>
          </p:nvCxnSpPr>
          <p:spPr>
            <a:xfrm>
              <a:off x="5576390" y="5082540"/>
              <a:ext cx="116794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5" name="Tabela 5">
            <a:extLst>
              <a:ext uri="{FF2B5EF4-FFF2-40B4-BE49-F238E27FC236}">
                <a16:creationId xmlns:a16="http://schemas.microsoft.com/office/drawing/2014/main" id="{31E770AD-32C2-4F2D-9FD2-BBBEC0A65781}"/>
              </a:ext>
            </a:extLst>
          </p:cNvPr>
          <p:cNvGraphicFramePr>
            <a:graphicFrameLocks noGrp="1"/>
          </p:cNvGraphicFramePr>
          <p:nvPr/>
        </p:nvGraphicFramePr>
        <p:xfrm>
          <a:off x="8469971" y="4620840"/>
          <a:ext cx="3324024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008">
                  <a:extLst>
                    <a:ext uri="{9D8B030D-6E8A-4147-A177-3AD203B41FA5}">
                      <a16:colId xmlns:a16="http://schemas.microsoft.com/office/drawing/2014/main" val="4137993505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429571798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954036381"/>
                    </a:ext>
                  </a:extLst>
                </a:gridCol>
              </a:tblGrid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 Esperada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423866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14263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611321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10818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658464"/>
                  </a:ext>
                </a:extLst>
              </a:tr>
            </a:tbl>
          </a:graphicData>
        </a:graphic>
      </p:graphicFrame>
      <p:sp>
        <p:nvSpPr>
          <p:cNvPr id="52" name="CaixaDeTexto 51">
            <a:extLst>
              <a:ext uri="{FF2B5EF4-FFF2-40B4-BE49-F238E27FC236}">
                <a16:creationId xmlns:a16="http://schemas.microsoft.com/office/drawing/2014/main" id="{150518DA-FA26-4A30-A4ED-70886450EFFB}"/>
              </a:ext>
            </a:extLst>
          </p:cNvPr>
          <p:cNvSpPr txBox="1"/>
          <p:nvPr/>
        </p:nvSpPr>
        <p:spPr>
          <a:xfrm>
            <a:off x="2791516" y="129106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eso(n + 1) = peso(n) + (</a:t>
            </a:r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taxaAprendizagem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entrada * erro)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F12F7B4-B788-4EC4-BB77-5BE27433BB75}"/>
              </a:ext>
            </a:extLst>
          </p:cNvPr>
          <p:cNvSpPr txBox="1"/>
          <p:nvPr/>
        </p:nvSpPr>
        <p:spPr>
          <a:xfrm>
            <a:off x="3510712" y="1673965"/>
            <a:ext cx="23938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eso(n + 1) =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(0.1 *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1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B855580A-BD8D-4C3A-A15E-AD4DBBA8F1B5}"/>
              </a:ext>
            </a:extLst>
          </p:cNvPr>
          <p:cNvSpPr txBox="1"/>
          <p:nvPr/>
        </p:nvSpPr>
        <p:spPr>
          <a:xfrm>
            <a:off x="3510712" y="1978988"/>
            <a:ext cx="23938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eso(n + 1) =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(0.1 *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078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88"/>
    </mc:Choice>
    <mc:Fallback>
      <p:transition spd="slow" advTm="148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6DD4559-B4D7-4C89-BC5B-C1979582FD4B}"/>
              </a:ext>
            </a:extLst>
          </p:cNvPr>
          <p:cNvGrpSpPr/>
          <p:nvPr/>
        </p:nvGrpSpPr>
        <p:grpSpPr>
          <a:xfrm>
            <a:off x="476849" y="2847358"/>
            <a:ext cx="1638677" cy="1358020"/>
            <a:chOff x="1213164" y="742384"/>
            <a:chExt cx="1638677" cy="135802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DBCDC2F3-4478-4E7A-8481-EC760A488D42}"/>
                </a:ext>
              </a:extLst>
            </p:cNvPr>
            <p:cNvSpPr/>
            <p:nvPr/>
          </p:nvSpPr>
          <p:spPr>
            <a:xfrm>
              <a:off x="1213164" y="742384"/>
              <a:ext cx="561315" cy="561315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42FBF941-15E1-4B37-9EF2-87BE1E097B49}"/>
                </a:ext>
              </a:extLst>
            </p:cNvPr>
            <p:cNvCxnSpPr>
              <a:stCxn id="4" idx="6"/>
            </p:cNvCxnSpPr>
            <p:nvPr/>
          </p:nvCxnSpPr>
          <p:spPr>
            <a:xfrm>
              <a:off x="1774479" y="1023042"/>
              <a:ext cx="1077362" cy="107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3B3B545-B5E6-4EDB-B6B1-21FA5B4FEE87}"/>
              </a:ext>
            </a:extLst>
          </p:cNvPr>
          <p:cNvGrpSpPr/>
          <p:nvPr/>
        </p:nvGrpSpPr>
        <p:grpSpPr>
          <a:xfrm flipV="1">
            <a:off x="476849" y="4205378"/>
            <a:ext cx="1638677" cy="1358020"/>
            <a:chOff x="1213164" y="742384"/>
            <a:chExt cx="1638677" cy="1358020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F99129B-87C0-4BEA-AFA6-8A9B4C8C4389}"/>
                </a:ext>
              </a:extLst>
            </p:cNvPr>
            <p:cNvSpPr/>
            <p:nvPr/>
          </p:nvSpPr>
          <p:spPr>
            <a:xfrm>
              <a:off x="1213164" y="742384"/>
              <a:ext cx="561315" cy="561315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CB83C727-6E7E-427C-BE3B-BD395F8E4AA7}"/>
                </a:ext>
              </a:extLst>
            </p:cNvPr>
            <p:cNvCxnSpPr>
              <a:stCxn id="13" idx="6"/>
            </p:cNvCxnSpPr>
            <p:nvPr/>
          </p:nvCxnSpPr>
          <p:spPr>
            <a:xfrm>
              <a:off x="1774479" y="1023042"/>
              <a:ext cx="1077362" cy="107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D9D92C-77E7-4E12-9512-1134B57B7C8F}"/>
              </a:ext>
            </a:extLst>
          </p:cNvPr>
          <p:cNvSpPr/>
          <p:nvPr/>
        </p:nvSpPr>
        <p:spPr>
          <a:xfrm>
            <a:off x="2115526" y="3924720"/>
            <a:ext cx="878187" cy="561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481193B-3202-48EE-BB85-0CA2C48F16FD}"/>
                  </a:ext>
                </a:extLst>
              </p:cNvPr>
              <p:cNvSpPr txBox="1"/>
              <p:nvPr/>
            </p:nvSpPr>
            <p:spPr>
              <a:xfrm>
                <a:off x="4441715" y="2692671"/>
                <a:ext cx="264290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𝑟𝑒𝑑𝑒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𝑛𝑒𝑢𝑟𝑎𝑙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481193B-3202-48EE-BB85-0CA2C48F1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715" y="2692671"/>
                <a:ext cx="2642903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>
            <a:extLst>
              <a:ext uri="{FF2B5EF4-FFF2-40B4-BE49-F238E27FC236}">
                <a16:creationId xmlns:a16="http://schemas.microsoft.com/office/drawing/2014/main" id="{5B47BEB7-2A37-44C5-B0FA-03147020B69E}"/>
              </a:ext>
            </a:extLst>
          </p:cNvPr>
          <p:cNvSpPr/>
          <p:nvPr/>
        </p:nvSpPr>
        <p:spPr>
          <a:xfrm>
            <a:off x="2261109" y="3851434"/>
            <a:ext cx="5870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l-GR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pt-B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42C1A80-DEA4-4C16-A0E8-9B3FA7794643}"/>
              </a:ext>
            </a:extLst>
          </p:cNvPr>
          <p:cNvSpPr/>
          <p:nvPr/>
        </p:nvSpPr>
        <p:spPr>
          <a:xfrm>
            <a:off x="2179292" y="4559320"/>
            <a:ext cx="7506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Função </a:t>
            </a:r>
          </a:p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soma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E25B472-03F4-4EF2-8D3C-07E8FA861D3D}"/>
              </a:ext>
            </a:extLst>
          </p:cNvPr>
          <p:cNvSpPr/>
          <p:nvPr/>
        </p:nvSpPr>
        <p:spPr>
          <a:xfrm>
            <a:off x="3053152" y="4559320"/>
            <a:ext cx="7954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</a:t>
            </a:r>
            <a:endParaRPr lang="pt-B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6A226B2-47B9-4824-BEB8-F6B8ECC915CF}"/>
              </a:ext>
            </a:extLst>
          </p:cNvPr>
          <p:cNvSpPr/>
          <p:nvPr/>
        </p:nvSpPr>
        <p:spPr>
          <a:xfrm>
            <a:off x="345629" y="2458079"/>
            <a:ext cx="8237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Entradas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16860E4-A4A3-4ADD-A624-08EB66E78358}"/>
              </a:ext>
            </a:extLst>
          </p:cNvPr>
          <p:cNvSpPr/>
          <p:nvPr/>
        </p:nvSpPr>
        <p:spPr>
          <a:xfrm>
            <a:off x="1108602" y="2693469"/>
            <a:ext cx="59945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Pesos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CF13A68-1BA1-445F-9CF7-227BAC799517}"/>
              </a:ext>
            </a:extLst>
          </p:cNvPr>
          <p:cNvSpPr/>
          <p:nvPr/>
        </p:nvSpPr>
        <p:spPr>
          <a:xfrm>
            <a:off x="4626684" y="4049107"/>
            <a:ext cx="242566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oma = 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pt-BR" sz="1400" dirty="0">
                <a:ln w="0"/>
                <a:solidFill>
                  <a:schemeClr val="bg1"/>
                </a:solidFill>
              </a:rPr>
              <a:t>1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 </a:t>
            </a:r>
            <a:r>
              <a:rPr lang="pt-BR" sz="1400" b="0" cap="none" spc="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 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+ (</a:t>
            </a:r>
            <a:r>
              <a:rPr lang="pt-BR" sz="1400" dirty="0">
                <a:ln w="0"/>
                <a:solidFill>
                  <a:schemeClr val="bg1"/>
                </a:solidFill>
              </a:rPr>
              <a:t>1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 </a:t>
            </a:r>
            <a:r>
              <a:rPr lang="pt-BR" sz="1400" b="0" cap="none" spc="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 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- 0.1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4F5357B6-1367-48D2-90B1-C466F65D98AC}"/>
              </a:ext>
            </a:extLst>
          </p:cNvPr>
          <p:cNvSpPr/>
          <p:nvPr/>
        </p:nvSpPr>
        <p:spPr>
          <a:xfrm>
            <a:off x="3053152" y="5155825"/>
            <a:ext cx="259814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(função degrau     )</a:t>
            </a:r>
          </a:p>
          <a:p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 do que zero = 1</a:t>
            </a:r>
          </a:p>
          <a:p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Caso contrário = 0</a:t>
            </a:r>
          </a:p>
          <a:p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Representação tudo ou nada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1BF0973C-48F9-4D8A-A5C4-686AE4A1128A}"/>
              </a:ext>
            </a:extLst>
          </p:cNvPr>
          <p:cNvSpPr/>
          <p:nvPr/>
        </p:nvSpPr>
        <p:spPr>
          <a:xfrm>
            <a:off x="3245572" y="0"/>
            <a:ext cx="570085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Processo de atualização de pesos</a:t>
            </a:r>
          </a:p>
          <a:p>
            <a:pPr algn="ctr"/>
            <a:r>
              <a:rPr lang="pt-BR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Perceptron</a:t>
            </a:r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 camada</a:t>
            </a:r>
            <a:endParaRPr lang="pt-B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7450459F-774D-427B-AAB3-8B850C375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530504"/>
              </p:ext>
            </p:extLst>
          </p:nvPr>
        </p:nvGraphicFramePr>
        <p:xfrm>
          <a:off x="8465686" y="2847357"/>
          <a:ext cx="332402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008">
                  <a:extLst>
                    <a:ext uri="{9D8B030D-6E8A-4147-A177-3AD203B41FA5}">
                      <a16:colId xmlns:a16="http://schemas.microsoft.com/office/drawing/2014/main" val="4137993505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429571798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954036381"/>
                    </a:ext>
                  </a:extLst>
                </a:gridCol>
              </a:tblGrid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423866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14263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611321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10818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</a:rPr>
                        <a:t>0 (Errado)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658464"/>
                  </a:ext>
                </a:extLst>
              </a:tr>
            </a:tbl>
          </a:graphicData>
        </a:graphic>
      </p:graphicFrame>
      <p:sp>
        <p:nvSpPr>
          <p:cNvPr id="51" name="Retângulo 50">
            <a:extLst>
              <a:ext uri="{FF2B5EF4-FFF2-40B4-BE49-F238E27FC236}">
                <a16:creationId xmlns:a16="http://schemas.microsoft.com/office/drawing/2014/main" id="{29FCAB00-F35C-4690-BB33-D5873E4D3852}"/>
              </a:ext>
            </a:extLst>
          </p:cNvPr>
          <p:cNvSpPr/>
          <p:nvPr/>
        </p:nvSpPr>
        <p:spPr>
          <a:xfrm>
            <a:off x="9621214" y="2293842"/>
            <a:ext cx="101297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Operador E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07FCB2D9-ACF2-40C5-9AE3-1555340B62BE}"/>
              </a:ext>
            </a:extLst>
          </p:cNvPr>
          <p:cNvGrpSpPr/>
          <p:nvPr/>
        </p:nvGrpSpPr>
        <p:grpSpPr>
          <a:xfrm>
            <a:off x="2993713" y="3924720"/>
            <a:ext cx="878187" cy="561315"/>
            <a:chOff x="2993713" y="3924720"/>
            <a:chExt cx="878187" cy="561315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B394EC04-77AB-4CDC-95D0-01E9252A3BB3}"/>
                </a:ext>
              </a:extLst>
            </p:cNvPr>
            <p:cNvSpPr/>
            <p:nvPr/>
          </p:nvSpPr>
          <p:spPr>
            <a:xfrm>
              <a:off x="2993713" y="3924720"/>
              <a:ext cx="878187" cy="5613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68051552-7522-4EEB-BEDB-C96B3EF5A758}"/>
                </a:ext>
              </a:extLst>
            </p:cNvPr>
            <p:cNvCxnSpPr>
              <a:cxnSpLocks/>
            </p:cNvCxnSpPr>
            <p:nvPr/>
          </p:nvCxnSpPr>
          <p:spPr>
            <a:xfrm>
              <a:off x="3323242" y="4351133"/>
              <a:ext cx="116794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06895677-8426-4305-AD70-B987FEDF72B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308315" y="4203617"/>
              <a:ext cx="288000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3CD465FE-BAC2-4098-B07E-81D77D581E11}"/>
                </a:ext>
              </a:extLst>
            </p:cNvPr>
            <p:cNvCxnSpPr>
              <a:cxnSpLocks/>
            </p:cNvCxnSpPr>
            <p:nvPr/>
          </p:nvCxnSpPr>
          <p:spPr>
            <a:xfrm>
              <a:off x="3452315" y="4059617"/>
              <a:ext cx="116794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B95623D-9B3E-4A22-B54F-987D180BD567}"/>
              </a:ext>
            </a:extLst>
          </p:cNvPr>
          <p:cNvGrpSpPr/>
          <p:nvPr/>
        </p:nvGrpSpPr>
        <p:grpSpPr>
          <a:xfrm>
            <a:off x="5289667" y="5230333"/>
            <a:ext cx="120533" cy="142912"/>
            <a:chOff x="5447317" y="5082540"/>
            <a:chExt cx="245867" cy="291516"/>
          </a:xfrm>
        </p:grpSpPr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4359782C-8F77-44DA-BACD-D216CC64E7AB}"/>
                </a:ext>
              </a:extLst>
            </p:cNvPr>
            <p:cNvCxnSpPr>
              <a:cxnSpLocks/>
            </p:cNvCxnSpPr>
            <p:nvPr/>
          </p:nvCxnSpPr>
          <p:spPr>
            <a:xfrm>
              <a:off x="5447317" y="5374056"/>
              <a:ext cx="116794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76043025-AFF3-4946-A996-7A5B3D335E8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32390" y="5226540"/>
              <a:ext cx="288000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4C65AC1C-11A2-46B3-AECC-339B4C7A362F}"/>
                </a:ext>
              </a:extLst>
            </p:cNvPr>
            <p:cNvCxnSpPr>
              <a:cxnSpLocks/>
            </p:cNvCxnSpPr>
            <p:nvPr/>
          </p:nvCxnSpPr>
          <p:spPr>
            <a:xfrm>
              <a:off x="5576390" y="5082540"/>
              <a:ext cx="116794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5" name="Tabela 5">
            <a:extLst>
              <a:ext uri="{FF2B5EF4-FFF2-40B4-BE49-F238E27FC236}">
                <a16:creationId xmlns:a16="http://schemas.microsoft.com/office/drawing/2014/main" id="{31E770AD-32C2-4F2D-9FD2-BBBEC0A65781}"/>
              </a:ext>
            </a:extLst>
          </p:cNvPr>
          <p:cNvGraphicFramePr>
            <a:graphicFrameLocks noGrp="1"/>
          </p:cNvGraphicFramePr>
          <p:nvPr/>
        </p:nvGraphicFramePr>
        <p:xfrm>
          <a:off x="8469971" y="4620840"/>
          <a:ext cx="3324024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008">
                  <a:extLst>
                    <a:ext uri="{9D8B030D-6E8A-4147-A177-3AD203B41FA5}">
                      <a16:colId xmlns:a16="http://schemas.microsoft.com/office/drawing/2014/main" val="4137993505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429571798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954036381"/>
                    </a:ext>
                  </a:extLst>
                </a:gridCol>
              </a:tblGrid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 Esperada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423866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14263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611321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10818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658464"/>
                  </a:ext>
                </a:extLst>
              </a:tr>
            </a:tbl>
          </a:graphicData>
        </a:graphic>
      </p:graphicFrame>
      <p:sp>
        <p:nvSpPr>
          <p:cNvPr id="38" name="CaixaDeTexto 37">
            <a:extLst>
              <a:ext uri="{FF2B5EF4-FFF2-40B4-BE49-F238E27FC236}">
                <a16:creationId xmlns:a16="http://schemas.microsoft.com/office/drawing/2014/main" id="{1A4A7565-C711-42FF-99BA-72ADA403DA53}"/>
              </a:ext>
            </a:extLst>
          </p:cNvPr>
          <p:cNvSpPr txBox="1"/>
          <p:nvPr/>
        </p:nvSpPr>
        <p:spPr>
          <a:xfrm>
            <a:off x="2791516" y="129106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eso(n + 1) = peso(n) + (</a:t>
            </a:r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taxaAprendizagem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entrada * erro)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777F379-2A02-4321-BBB3-1941B0667330}"/>
              </a:ext>
            </a:extLst>
          </p:cNvPr>
          <p:cNvSpPr txBox="1"/>
          <p:nvPr/>
        </p:nvSpPr>
        <p:spPr>
          <a:xfrm>
            <a:off x="3510712" y="1673965"/>
            <a:ext cx="23938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eso(n + 1) =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(0.1 *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1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8F37EF1-D548-4747-B5C0-085DA8476E38}"/>
              </a:ext>
            </a:extLst>
          </p:cNvPr>
          <p:cNvSpPr/>
          <p:nvPr/>
        </p:nvSpPr>
        <p:spPr>
          <a:xfrm>
            <a:off x="5552870" y="4049105"/>
            <a:ext cx="27603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75D2FE6-E4C8-4784-BC17-85BDF8003942}"/>
              </a:ext>
            </a:extLst>
          </p:cNvPr>
          <p:cNvSpPr txBox="1"/>
          <p:nvPr/>
        </p:nvSpPr>
        <p:spPr>
          <a:xfrm>
            <a:off x="3510712" y="1978988"/>
            <a:ext cx="23938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eso(n + 1) =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(0.1 *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1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9B5E64FB-B287-4DCA-9897-A676CA0C77E9}"/>
              </a:ext>
            </a:extLst>
          </p:cNvPr>
          <p:cNvSpPr/>
          <p:nvPr/>
        </p:nvSpPr>
        <p:spPr>
          <a:xfrm>
            <a:off x="6178877" y="4051747"/>
            <a:ext cx="27603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64FCB2F5-AB85-40E8-AC00-485FAD018539}"/>
              </a:ext>
            </a:extLst>
          </p:cNvPr>
          <p:cNvSpPr/>
          <p:nvPr/>
        </p:nvSpPr>
        <p:spPr>
          <a:xfrm>
            <a:off x="5294834" y="4049348"/>
            <a:ext cx="27603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E1514265-0A2F-4ECC-BC0A-6039D886AE0F}"/>
              </a:ext>
            </a:extLst>
          </p:cNvPr>
          <p:cNvSpPr/>
          <p:nvPr/>
        </p:nvSpPr>
        <p:spPr>
          <a:xfrm>
            <a:off x="5919619" y="4049104"/>
            <a:ext cx="27603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176C54E-4BAB-4274-A403-723D9E6C2D76}"/>
              </a:ext>
            </a:extLst>
          </p:cNvPr>
          <p:cNvSpPr/>
          <p:nvPr/>
        </p:nvSpPr>
        <p:spPr>
          <a:xfrm>
            <a:off x="10782253" y="4129303"/>
            <a:ext cx="27603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D84F26A0-B3A3-430E-A841-E35AC175FA36}"/>
              </a:ext>
            </a:extLst>
          </p:cNvPr>
          <p:cNvSpPr/>
          <p:nvPr/>
        </p:nvSpPr>
        <p:spPr>
          <a:xfrm>
            <a:off x="5690889" y="1671325"/>
            <a:ext cx="54213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0.1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E2442AD6-0186-4635-8D9E-A7045239D1A8}"/>
              </a:ext>
            </a:extLst>
          </p:cNvPr>
          <p:cNvSpPr/>
          <p:nvPr/>
        </p:nvSpPr>
        <p:spPr>
          <a:xfrm>
            <a:off x="5690889" y="1981045"/>
            <a:ext cx="54213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0.1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70C8EFD9-DDAD-4EB6-A818-1EB8FFEEA002}"/>
              </a:ext>
            </a:extLst>
          </p:cNvPr>
          <p:cNvSpPr/>
          <p:nvPr/>
        </p:nvSpPr>
        <p:spPr>
          <a:xfrm>
            <a:off x="10781864" y="4130064"/>
            <a:ext cx="27603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6542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12"/>
    </mc:Choice>
    <mc:Fallback>
      <p:transition spd="slow" advTm="73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48148E-6 L -0.08242 -0.3462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8" y="-173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96296E-6 L -0.00325 -0.34652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-1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96296E-6 L -0.43229 -0.3581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-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44444E-6 L -0.13372 -0.30231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93" y="-1511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-0.05469 -0.30185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4" y="-1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0.00023 L -0.4336 -0.3136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02" y="-1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1" grpId="0"/>
      <p:bldP spid="42" grpId="0"/>
      <p:bldP spid="43" grpId="0"/>
      <p:bldP spid="44" grpId="0"/>
      <p:bldP spid="47" grpId="0"/>
      <p:bldP spid="47" grpId="1"/>
      <p:bldP spid="52" grpId="0"/>
      <p:bldP spid="5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6DD4559-B4D7-4C89-BC5B-C1979582FD4B}"/>
              </a:ext>
            </a:extLst>
          </p:cNvPr>
          <p:cNvGrpSpPr/>
          <p:nvPr/>
        </p:nvGrpSpPr>
        <p:grpSpPr>
          <a:xfrm>
            <a:off x="476849" y="2847358"/>
            <a:ext cx="1638677" cy="1358020"/>
            <a:chOff x="1213164" y="742384"/>
            <a:chExt cx="1638677" cy="135802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DBCDC2F3-4478-4E7A-8481-EC760A488D42}"/>
                </a:ext>
              </a:extLst>
            </p:cNvPr>
            <p:cNvSpPr/>
            <p:nvPr/>
          </p:nvSpPr>
          <p:spPr>
            <a:xfrm>
              <a:off x="1213164" y="742384"/>
              <a:ext cx="561315" cy="561315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42FBF941-15E1-4B37-9EF2-87BE1E097B49}"/>
                </a:ext>
              </a:extLst>
            </p:cNvPr>
            <p:cNvCxnSpPr>
              <a:stCxn id="4" idx="6"/>
            </p:cNvCxnSpPr>
            <p:nvPr/>
          </p:nvCxnSpPr>
          <p:spPr>
            <a:xfrm>
              <a:off x="1774479" y="1023042"/>
              <a:ext cx="1077362" cy="107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3B3B545-B5E6-4EDB-B6B1-21FA5B4FEE87}"/>
              </a:ext>
            </a:extLst>
          </p:cNvPr>
          <p:cNvGrpSpPr/>
          <p:nvPr/>
        </p:nvGrpSpPr>
        <p:grpSpPr>
          <a:xfrm flipV="1">
            <a:off x="476849" y="4205378"/>
            <a:ext cx="1638677" cy="1358020"/>
            <a:chOff x="1213164" y="742384"/>
            <a:chExt cx="1638677" cy="1358020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F99129B-87C0-4BEA-AFA6-8A9B4C8C4389}"/>
                </a:ext>
              </a:extLst>
            </p:cNvPr>
            <p:cNvSpPr/>
            <p:nvPr/>
          </p:nvSpPr>
          <p:spPr>
            <a:xfrm>
              <a:off x="1213164" y="742384"/>
              <a:ext cx="561315" cy="561315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CB83C727-6E7E-427C-BE3B-BD395F8E4AA7}"/>
                </a:ext>
              </a:extLst>
            </p:cNvPr>
            <p:cNvCxnSpPr>
              <a:stCxn id="13" idx="6"/>
            </p:cNvCxnSpPr>
            <p:nvPr/>
          </p:nvCxnSpPr>
          <p:spPr>
            <a:xfrm>
              <a:off x="1774479" y="1023042"/>
              <a:ext cx="1077362" cy="107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D9D92C-77E7-4E12-9512-1134B57B7C8F}"/>
              </a:ext>
            </a:extLst>
          </p:cNvPr>
          <p:cNvSpPr/>
          <p:nvPr/>
        </p:nvSpPr>
        <p:spPr>
          <a:xfrm>
            <a:off x="2115526" y="3924720"/>
            <a:ext cx="878187" cy="561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481193B-3202-48EE-BB85-0CA2C48F16FD}"/>
                  </a:ext>
                </a:extLst>
              </p:cNvPr>
              <p:cNvSpPr txBox="1"/>
              <p:nvPr/>
            </p:nvSpPr>
            <p:spPr>
              <a:xfrm>
                <a:off x="4441715" y="2692671"/>
                <a:ext cx="264290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𝑟𝑒𝑑𝑒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𝑛𝑒𝑢𝑟𝑎𝑙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481193B-3202-48EE-BB85-0CA2C48F1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715" y="2692671"/>
                <a:ext cx="2642903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>
            <a:extLst>
              <a:ext uri="{FF2B5EF4-FFF2-40B4-BE49-F238E27FC236}">
                <a16:creationId xmlns:a16="http://schemas.microsoft.com/office/drawing/2014/main" id="{5B47BEB7-2A37-44C5-B0FA-03147020B69E}"/>
              </a:ext>
            </a:extLst>
          </p:cNvPr>
          <p:cNvSpPr/>
          <p:nvPr/>
        </p:nvSpPr>
        <p:spPr>
          <a:xfrm>
            <a:off x="2261109" y="3851434"/>
            <a:ext cx="5870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l-GR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pt-B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42C1A80-DEA4-4C16-A0E8-9B3FA7794643}"/>
              </a:ext>
            </a:extLst>
          </p:cNvPr>
          <p:cNvSpPr/>
          <p:nvPr/>
        </p:nvSpPr>
        <p:spPr>
          <a:xfrm>
            <a:off x="2179292" y="4559320"/>
            <a:ext cx="7506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Função </a:t>
            </a:r>
          </a:p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soma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E25B472-03F4-4EF2-8D3C-07E8FA861D3D}"/>
              </a:ext>
            </a:extLst>
          </p:cNvPr>
          <p:cNvSpPr/>
          <p:nvPr/>
        </p:nvSpPr>
        <p:spPr>
          <a:xfrm>
            <a:off x="3053152" y="4559320"/>
            <a:ext cx="7954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</a:t>
            </a:r>
            <a:endParaRPr lang="pt-B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6A226B2-47B9-4824-BEB8-F6B8ECC915CF}"/>
              </a:ext>
            </a:extLst>
          </p:cNvPr>
          <p:cNvSpPr/>
          <p:nvPr/>
        </p:nvSpPr>
        <p:spPr>
          <a:xfrm>
            <a:off x="345629" y="2458079"/>
            <a:ext cx="8237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Entradas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16860E4-A4A3-4ADD-A624-08EB66E78358}"/>
              </a:ext>
            </a:extLst>
          </p:cNvPr>
          <p:cNvSpPr/>
          <p:nvPr/>
        </p:nvSpPr>
        <p:spPr>
          <a:xfrm>
            <a:off x="1108602" y="2693469"/>
            <a:ext cx="59945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Pesos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CF13A68-1BA1-445F-9CF7-227BAC799517}"/>
              </a:ext>
            </a:extLst>
          </p:cNvPr>
          <p:cNvSpPr/>
          <p:nvPr/>
        </p:nvSpPr>
        <p:spPr>
          <a:xfrm>
            <a:off x="4626684" y="4049107"/>
            <a:ext cx="242566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oma = 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pt-BR" sz="1400" dirty="0">
                <a:ln w="0"/>
                <a:solidFill>
                  <a:schemeClr val="bg1"/>
                </a:solidFill>
              </a:rPr>
              <a:t>1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 </a:t>
            </a:r>
            <a:r>
              <a:rPr lang="pt-BR" sz="1400" b="0" cap="none" spc="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 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+ (</a:t>
            </a:r>
            <a:r>
              <a:rPr lang="pt-BR" sz="1400" dirty="0">
                <a:ln w="0"/>
                <a:solidFill>
                  <a:schemeClr val="bg1"/>
                </a:solidFill>
              </a:rPr>
              <a:t>1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 </a:t>
            </a:r>
            <a:r>
              <a:rPr lang="pt-BR" sz="1400" b="0" cap="none" spc="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 0</a:t>
            </a:r>
            <a:r>
              <a:rPr lang="pt-BR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- 0.1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4F5357B6-1367-48D2-90B1-C466F65D98AC}"/>
              </a:ext>
            </a:extLst>
          </p:cNvPr>
          <p:cNvSpPr/>
          <p:nvPr/>
        </p:nvSpPr>
        <p:spPr>
          <a:xfrm>
            <a:off x="3053152" y="5155825"/>
            <a:ext cx="259814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(função degrau     )</a:t>
            </a:r>
          </a:p>
          <a:p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 do que zero = 1</a:t>
            </a:r>
          </a:p>
          <a:p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Caso contrário = 0</a:t>
            </a:r>
          </a:p>
          <a:p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Representação tudo ou nada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1BF0973C-48F9-4D8A-A5C4-686AE4A1128A}"/>
              </a:ext>
            </a:extLst>
          </p:cNvPr>
          <p:cNvSpPr/>
          <p:nvPr/>
        </p:nvSpPr>
        <p:spPr>
          <a:xfrm>
            <a:off x="3245572" y="0"/>
            <a:ext cx="570085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Processo de atualização de pesos</a:t>
            </a:r>
          </a:p>
          <a:p>
            <a:pPr algn="ctr"/>
            <a:r>
              <a:rPr lang="pt-BR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Perceptron</a:t>
            </a:r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 camada</a:t>
            </a:r>
            <a:endParaRPr lang="pt-B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7450459F-774D-427B-AAB3-8B850C375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904254"/>
              </p:ext>
            </p:extLst>
          </p:nvPr>
        </p:nvGraphicFramePr>
        <p:xfrm>
          <a:off x="8465686" y="2847357"/>
          <a:ext cx="332402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008">
                  <a:extLst>
                    <a:ext uri="{9D8B030D-6E8A-4147-A177-3AD203B41FA5}">
                      <a16:colId xmlns:a16="http://schemas.microsoft.com/office/drawing/2014/main" val="4137993505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429571798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954036381"/>
                    </a:ext>
                  </a:extLst>
                </a:gridCol>
              </a:tblGrid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423866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14263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611321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10818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</a:rPr>
                        <a:t>0 (Errado)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658464"/>
                  </a:ext>
                </a:extLst>
              </a:tr>
            </a:tbl>
          </a:graphicData>
        </a:graphic>
      </p:graphicFrame>
      <p:sp>
        <p:nvSpPr>
          <p:cNvPr id="51" name="Retângulo 50">
            <a:extLst>
              <a:ext uri="{FF2B5EF4-FFF2-40B4-BE49-F238E27FC236}">
                <a16:creationId xmlns:a16="http://schemas.microsoft.com/office/drawing/2014/main" id="{29FCAB00-F35C-4690-BB33-D5873E4D3852}"/>
              </a:ext>
            </a:extLst>
          </p:cNvPr>
          <p:cNvSpPr/>
          <p:nvPr/>
        </p:nvSpPr>
        <p:spPr>
          <a:xfrm>
            <a:off x="9621214" y="2293842"/>
            <a:ext cx="101297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Operador E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07FCB2D9-ACF2-40C5-9AE3-1555340B62BE}"/>
              </a:ext>
            </a:extLst>
          </p:cNvPr>
          <p:cNvGrpSpPr/>
          <p:nvPr/>
        </p:nvGrpSpPr>
        <p:grpSpPr>
          <a:xfrm>
            <a:off x="2993713" y="3924720"/>
            <a:ext cx="878187" cy="561315"/>
            <a:chOff x="2993713" y="3924720"/>
            <a:chExt cx="878187" cy="561315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B394EC04-77AB-4CDC-95D0-01E9252A3BB3}"/>
                </a:ext>
              </a:extLst>
            </p:cNvPr>
            <p:cNvSpPr/>
            <p:nvPr/>
          </p:nvSpPr>
          <p:spPr>
            <a:xfrm>
              <a:off x="2993713" y="3924720"/>
              <a:ext cx="878187" cy="5613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68051552-7522-4EEB-BEDB-C96B3EF5A758}"/>
                </a:ext>
              </a:extLst>
            </p:cNvPr>
            <p:cNvCxnSpPr>
              <a:cxnSpLocks/>
            </p:cNvCxnSpPr>
            <p:nvPr/>
          </p:nvCxnSpPr>
          <p:spPr>
            <a:xfrm>
              <a:off x="3323242" y="4351133"/>
              <a:ext cx="116794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06895677-8426-4305-AD70-B987FEDF72B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308315" y="4203617"/>
              <a:ext cx="288000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3CD465FE-BAC2-4098-B07E-81D77D581E11}"/>
                </a:ext>
              </a:extLst>
            </p:cNvPr>
            <p:cNvCxnSpPr>
              <a:cxnSpLocks/>
            </p:cNvCxnSpPr>
            <p:nvPr/>
          </p:nvCxnSpPr>
          <p:spPr>
            <a:xfrm>
              <a:off x="3452315" y="4059617"/>
              <a:ext cx="116794" cy="0"/>
            </a:xfrm>
            <a:prstGeom prst="line">
              <a:avLst/>
            </a:prstGeom>
            <a:ln w="5715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B95623D-9B3E-4A22-B54F-987D180BD567}"/>
              </a:ext>
            </a:extLst>
          </p:cNvPr>
          <p:cNvGrpSpPr/>
          <p:nvPr/>
        </p:nvGrpSpPr>
        <p:grpSpPr>
          <a:xfrm>
            <a:off x="5289667" y="5230333"/>
            <a:ext cx="120533" cy="142912"/>
            <a:chOff x="5447317" y="5082540"/>
            <a:chExt cx="245867" cy="291516"/>
          </a:xfrm>
        </p:grpSpPr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4359782C-8F77-44DA-BACD-D216CC64E7AB}"/>
                </a:ext>
              </a:extLst>
            </p:cNvPr>
            <p:cNvCxnSpPr>
              <a:cxnSpLocks/>
            </p:cNvCxnSpPr>
            <p:nvPr/>
          </p:nvCxnSpPr>
          <p:spPr>
            <a:xfrm>
              <a:off x="5447317" y="5374056"/>
              <a:ext cx="116794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76043025-AFF3-4946-A996-7A5B3D335E8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32390" y="5226540"/>
              <a:ext cx="288000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4C65AC1C-11A2-46B3-AECC-339B4C7A362F}"/>
                </a:ext>
              </a:extLst>
            </p:cNvPr>
            <p:cNvCxnSpPr>
              <a:cxnSpLocks/>
            </p:cNvCxnSpPr>
            <p:nvPr/>
          </p:nvCxnSpPr>
          <p:spPr>
            <a:xfrm>
              <a:off x="5576390" y="5082540"/>
              <a:ext cx="116794" cy="0"/>
            </a:xfrm>
            <a:prstGeom prst="line">
              <a:avLst/>
            </a:prstGeom>
            <a:ln w="381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5" name="Tabela 5">
            <a:extLst>
              <a:ext uri="{FF2B5EF4-FFF2-40B4-BE49-F238E27FC236}">
                <a16:creationId xmlns:a16="http://schemas.microsoft.com/office/drawing/2014/main" id="{31E770AD-32C2-4F2D-9FD2-BBBEC0A65781}"/>
              </a:ext>
            </a:extLst>
          </p:cNvPr>
          <p:cNvGraphicFramePr>
            <a:graphicFrameLocks noGrp="1"/>
          </p:cNvGraphicFramePr>
          <p:nvPr/>
        </p:nvGraphicFramePr>
        <p:xfrm>
          <a:off x="8469971" y="4620840"/>
          <a:ext cx="3324024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008">
                  <a:extLst>
                    <a:ext uri="{9D8B030D-6E8A-4147-A177-3AD203B41FA5}">
                      <a16:colId xmlns:a16="http://schemas.microsoft.com/office/drawing/2014/main" val="4137993505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429571798"/>
                    </a:ext>
                  </a:extLst>
                </a:gridCol>
                <a:gridCol w="1108008">
                  <a:extLst>
                    <a:ext uri="{9D8B030D-6E8A-4147-A177-3AD203B41FA5}">
                      <a16:colId xmlns:a16="http://schemas.microsoft.com/office/drawing/2014/main" val="954036381"/>
                    </a:ext>
                  </a:extLst>
                </a:gridCol>
              </a:tblGrid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 Esperada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423866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14263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611321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10818"/>
                  </a:ext>
                </a:extLst>
              </a:tr>
              <a:tr h="299330"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658464"/>
                  </a:ext>
                </a:extLst>
              </a:tr>
            </a:tbl>
          </a:graphicData>
        </a:graphic>
      </p:graphicFrame>
      <p:sp>
        <p:nvSpPr>
          <p:cNvPr id="38" name="CaixaDeTexto 37">
            <a:extLst>
              <a:ext uri="{FF2B5EF4-FFF2-40B4-BE49-F238E27FC236}">
                <a16:creationId xmlns:a16="http://schemas.microsoft.com/office/drawing/2014/main" id="{1A4A7565-C711-42FF-99BA-72ADA403DA53}"/>
              </a:ext>
            </a:extLst>
          </p:cNvPr>
          <p:cNvSpPr txBox="1"/>
          <p:nvPr/>
        </p:nvSpPr>
        <p:spPr>
          <a:xfrm>
            <a:off x="2791516" y="129106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eso(n + 1) = peso(n) + (</a:t>
            </a:r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taxaAprendizagem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entrada * erro)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777F379-2A02-4321-BBB3-1941B0667330}"/>
              </a:ext>
            </a:extLst>
          </p:cNvPr>
          <p:cNvSpPr txBox="1"/>
          <p:nvPr/>
        </p:nvSpPr>
        <p:spPr>
          <a:xfrm>
            <a:off x="3510712" y="1673965"/>
            <a:ext cx="23938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eso(n + 1) = </a:t>
            </a:r>
            <a:r>
              <a:rPr lang="pt-BR" sz="1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(0.1 * </a:t>
            </a:r>
            <a:r>
              <a:rPr lang="pt-BR" sz="1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pt-BR" sz="1400" b="0" cap="none" spc="0" dirty="0">
                <a:ln w="0"/>
                <a:solidFill>
                  <a:srgbClr val="FF0000"/>
                </a:solidFill>
              </a:rPr>
              <a:t>0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75D2FE6-E4C8-4784-BC17-85BDF8003942}"/>
              </a:ext>
            </a:extLst>
          </p:cNvPr>
          <p:cNvSpPr txBox="1"/>
          <p:nvPr/>
        </p:nvSpPr>
        <p:spPr>
          <a:xfrm>
            <a:off x="3510712" y="1978988"/>
            <a:ext cx="23938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eso(n + 1) = </a:t>
            </a:r>
            <a:r>
              <a:rPr lang="pt-BR" sz="1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(0.1 * </a:t>
            </a:r>
            <a:r>
              <a:rPr lang="pt-BR" sz="1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pt-BR" sz="1400" b="0" cap="none" spc="0" dirty="0">
                <a:ln w="0"/>
                <a:solidFill>
                  <a:srgbClr val="FF0000"/>
                </a:solidFill>
              </a:rPr>
              <a:t>0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D84F26A0-B3A3-430E-A841-E35AC175FA36}"/>
              </a:ext>
            </a:extLst>
          </p:cNvPr>
          <p:cNvSpPr/>
          <p:nvPr/>
        </p:nvSpPr>
        <p:spPr>
          <a:xfrm>
            <a:off x="5690889" y="1671325"/>
            <a:ext cx="54213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0.1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E2442AD6-0186-4635-8D9E-A7045239D1A8}"/>
              </a:ext>
            </a:extLst>
          </p:cNvPr>
          <p:cNvSpPr/>
          <p:nvPr/>
        </p:nvSpPr>
        <p:spPr>
          <a:xfrm>
            <a:off x="5690889" y="1981045"/>
            <a:ext cx="54213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0.1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7605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43"/>
    </mc:Choice>
    <mc:Fallback>
      <p:transition spd="slow" advTm="23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1" animBg="1"/>
      <p:bldP spid="25" grpId="1"/>
      <p:bldP spid="29" grpId="1"/>
      <p:bldP spid="33" grpId="1"/>
      <p:bldP spid="34" grpId="1"/>
      <p:bldP spid="36" grpId="1"/>
      <p:bldP spid="37" grpId="1"/>
      <p:bldP spid="46" grpId="1"/>
      <p:bldP spid="48" grpId="1"/>
      <p:bldP spid="51" grpId="1"/>
      <p:bldP spid="38" grpId="1"/>
      <p:bldP spid="39" grpId="1"/>
      <p:bldP spid="40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1|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3|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9|1.4|1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9|1.1|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9|0.9|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7|0|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7|0|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1|1.3|1|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989</Words>
  <Application>Microsoft Office PowerPoint</Application>
  <PresentationFormat>Widescreen</PresentationFormat>
  <Paragraphs>411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Sant'Clear Ali Costa</dc:creator>
  <cp:lastModifiedBy>Sant'Clear Ali Costa</cp:lastModifiedBy>
  <cp:revision>43</cp:revision>
  <dcterms:created xsi:type="dcterms:W3CDTF">2021-05-03T14:01:40Z</dcterms:created>
  <dcterms:modified xsi:type="dcterms:W3CDTF">2021-05-04T02:25:40Z</dcterms:modified>
</cp:coreProperties>
</file>