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73400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60760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74493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29E88-4C56-4682-BC77-7ADCA34CA2CF}"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45426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29E88-4C56-4682-BC77-7ADCA34CA2CF}"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199804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29E88-4C56-4682-BC77-7ADCA34CA2CF}"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255350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29E88-4C56-4682-BC77-7ADCA34CA2CF}"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8473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29E88-4C56-4682-BC77-7ADCA34CA2CF}"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73625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29E88-4C56-4682-BC77-7ADCA34CA2CF}"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07936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29E88-4C56-4682-BC77-7ADCA34CA2CF}"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39708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29E88-4C56-4682-BC77-7ADCA34CA2CF}"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EBC2-A7B4-45A7-99DE-4BA8D60DC6D3}" type="slidenum">
              <a:rPr lang="en-US" smtClean="0"/>
              <a:t>‹#›</a:t>
            </a:fld>
            <a:endParaRPr lang="en-US"/>
          </a:p>
        </p:txBody>
      </p:sp>
    </p:spTree>
    <p:extLst>
      <p:ext uri="{BB962C8B-B14F-4D97-AF65-F5344CB8AC3E}">
        <p14:creationId xmlns:p14="http://schemas.microsoft.com/office/powerpoint/2010/main" val="9283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29E88-4C56-4682-BC77-7ADCA34CA2CF}" type="datetimeFigureOut">
              <a:rPr lang="en-US" smtClean="0"/>
              <a:t>2/23/2021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EBC2-A7B4-45A7-99DE-4BA8D60DC6D3}" type="slidenum">
              <a:rPr lang="en-US" smtClean="0"/>
              <a:t>‹#›</a:t>
            </a:fld>
            <a:endParaRPr lang="en-US"/>
          </a:p>
        </p:txBody>
      </p:sp>
    </p:spTree>
    <p:extLst>
      <p:ext uri="{BB962C8B-B14F-4D97-AF65-F5344CB8AC3E}">
        <p14:creationId xmlns:p14="http://schemas.microsoft.com/office/powerpoint/2010/main" val="243687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frint.js.org/" TargetMode="External"/><Relationship Id="rId2" Type="http://schemas.openxmlformats.org/officeDocument/2006/relationships/hyperlink" Target="https://single-spa.js.or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frint.js.org/" TargetMode="External"/><Relationship Id="rId2" Type="http://schemas.openxmlformats.org/officeDocument/2006/relationships/hyperlink" Target="https://single-spa.js.org/" TargetMode="External"/><Relationship Id="rId1" Type="http://schemas.openxmlformats.org/officeDocument/2006/relationships/slideLayout" Target="../slideLayouts/slideLayout1.xml"/><Relationship Id="rId4" Type="http://schemas.openxmlformats.org/officeDocument/2006/relationships/hyperlink" Target="https://react.microfrontends.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080802"/>
            <a:ext cx="12192000" cy="683636"/>
          </a:xfrm>
          <a:prstGeom prst="rect">
            <a:avLst/>
          </a:prstGeom>
          <a:solidFill>
            <a:schemeClr val="accent4"/>
          </a:solidFill>
          <a:scene3d>
            <a:camera prst="orthographicFront"/>
            <a:lightRig rig="threePt" dir="t"/>
          </a:scene3d>
          <a:sp3d>
            <a:bevelT prst="relaxedInse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solidFill>
                <a:srgbClr val="FF0000"/>
              </a:solidFill>
            </a:endParaRPr>
          </a:p>
        </p:txBody>
      </p:sp>
      <p:sp>
        <p:nvSpPr>
          <p:cNvPr id="2" name="Title 1"/>
          <p:cNvSpPr>
            <a:spLocks noGrp="1"/>
          </p:cNvSpPr>
          <p:nvPr>
            <p:ph type="ctrTitle"/>
          </p:nvPr>
        </p:nvSpPr>
        <p:spPr>
          <a:xfrm>
            <a:off x="1371600" y="-581601"/>
            <a:ext cx="9144000" cy="2387600"/>
          </a:xfrm>
        </p:spPr>
        <p:txBody>
          <a:bodyPr>
            <a:normAutofit/>
          </a:bodyPr>
          <a:lstStyle/>
          <a:p>
            <a:r>
              <a:rPr lang="en-US" sz="4400" b="1" dirty="0" smtClean="0">
                <a:solidFill>
                  <a:srgbClr val="FF0000"/>
                </a:solidFill>
              </a:rPr>
              <a:t>React Micro-frontend</a:t>
            </a:r>
            <a:endParaRPr lang="en-US" sz="4400" b="1" dirty="0">
              <a:solidFill>
                <a:srgbClr val="FF0000"/>
              </a:solidFill>
            </a:endParaRPr>
          </a:p>
        </p:txBody>
      </p:sp>
      <p:pic>
        <p:nvPicPr>
          <p:cNvPr id="1026" name="Picture 2" descr="Image for p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1540" y="2544560"/>
            <a:ext cx="4298084" cy="303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25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smtClean="0">
                <a:solidFill>
                  <a:srgbClr val="FF0000"/>
                </a:solidFill>
              </a:rPr>
              <a:t>By Domain</a:t>
            </a:r>
            <a:endParaRPr lang="en-US" sz="3200" dirty="0">
              <a:solidFill>
                <a:srgbClr val="FF0000"/>
              </a:solidFill>
            </a:endParaRPr>
          </a:p>
          <a:p>
            <a:r>
              <a:rPr lang="en-US" dirty="0"/>
              <a:t>Splitting app based on the domain is also one of the most common approaches.</a:t>
            </a:r>
          </a:p>
          <a:p>
            <a:r>
              <a:rPr lang="en-US" dirty="0"/>
              <a:t> </a:t>
            </a:r>
          </a:p>
          <a:p>
            <a:r>
              <a:rPr lang="en-US" dirty="0" smtClean="0"/>
              <a:t>.</a:t>
            </a:r>
            <a:endParaRPr lang="en-US" dirty="0"/>
          </a:p>
        </p:txBody>
      </p:sp>
      <p:pic>
        <p:nvPicPr>
          <p:cNvPr id="6" name="Picture 5"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346" y="1604290"/>
            <a:ext cx="7248937" cy="5253710"/>
          </a:xfrm>
          <a:prstGeom prst="rect">
            <a:avLst/>
          </a:prstGeom>
          <a:noFill/>
          <a:ln>
            <a:noFill/>
          </a:ln>
        </p:spPr>
      </p:pic>
    </p:spTree>
    <p:extLst>
      <p:ext uri="{BB962C8B-B14F-4D97-AF65-F5344CB8AC3E}">
        <p14:creationId xmlns:p14="http://schemas.microsoft.com/office/powerpoint/2010/main" val="244524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Different approaches to Micro-Frontends</a:t>
            </a:r>
            <a:endParaRPr lang="en-US" sz="3600" b="1" dirty="0">
              <a:solidFill>
                <a:srgbClr val="FF0000"/>
              </a:solidFill>
            </a:endParaRPr>
          </a:p>
        </p:txBody>
      </p:sp>
      <p:sp>
        <p:nvSpPr>
          <p:cNvPr id="4" name="Rectangle 3"/>
          <p:cNvSpPr/>
          <p:nvPr/>
        </p:nvSpPr>
        <p:spPr>
          <a:xfrm>
            <a:off x="3367150" y="885947"/>
            <a:ext cx="11893236" cy="5186676"/>
          </a:xfrm>
          <a:prstGeom prst="rect">
            <a:avLst/>
          </a:prstGeom>
        </p:spPr>
        <p:txBody>
          <a:bodyPr wrap="square">
            <a:spAutoFit/>
          </a:bodyPr>
          <a:lstStyle/>
          <a:p>
            <a:pPr marL="457200" lvl="0" indent="-457200">
              <a:lnSpc>
                <a:spcPct val="150000"/>
              </a:lnSpc>
              <a:buFont typeface="Arial" panose="020B0604020202020204" pitchFamily="34" charset="0"/>
              <a:buChar char="•"/>
            </a:pPr>
            <a:r>
              <a:rPr lang="en-US" sz="3200" b="1" i="1" dirty="0" err="1" smtClean="0"/>
              <a:t>Webpack</a:t>
            </a:r>
            <a:r>
              <a:rPr lang="en-US" sz="3200" b="1" i="1" dirty="0" smtClean="0"/>
              <a:t> </a:t>
            </a:r>
            <a:r>
              <a:rPr lang="en-US" sz="3200" b="1" i="1" dirty="0"/>
              <a:t>Module Federation</a:t>
            </a:r>
            <a:endParaRPr lang="en-US" sz="3200" dirty="0"/>
          </a:p>
          <a:p>
            <a:pPr marL="457200" lvl="0" indent="-457200">
              <a:lnSpc>
                <a:spcPct val="150000"/>
              </a:lnSpc>
              <a:buFont typeface="Arial" panose="020B0604020202020204" pitchFamily="34" charset="0"/>
              <a:buChar char="•"/>
            </a:pPr>
            <a:r>
              <a:rPr lang="en-US" sz="3200" b="1" i="1" dirty="0" err="1"/>
              <a:t>Iframes</a:t>
            </a:r>
            <a:endParaRPr lang="en-US" sz="3200" dirty="0"/>
          </a:p>
          <a:p>
            <a:pPr marL="457200" lvl="0" indent="-457200">
              <a:lnSpc>
                <a:spcPct val="150000"/>
              </a:lnSpc>
              <a:buFont typeface="Arial" panose="020B0604020202020204" pitchFamily="34" charset="0"/>
              <a:buChar char="•"/>
            </a:pPr>
            <a:r>
              <a:rPr lang="en-US" sz="3200" b="1" i="1" dirty="0"/>
              <a:t>Through NGINX</a:t>
            </a:r>
            <a:endParaRPr lang="en-US" sz="3200" dirty="0"/>
          </a:p>
          <a:p>
            <a:pPr marL="457200" lvl="0" indent="-457200">
              <a:lnSpc>
                <a:spcPct val="150000"/>
              </a:lnSpc>
              <a:buFont typeface="Arial" panose="020B0604020202020204" pitchFamily="34" charset="0"/>
              <a:buChar char="•"/>
            </a:pPr>
            <a:r>
              <a:rPr lang="en-US" sz="3200" b="1" i="1" dirty="0"/>
              <a:t>Web Components</a:t>
            </a:r>
            <a:endParaRPr lang="en-US" sz="3200" dirty="0"/>
          </a:p>
          <a:p>
            <a:pPr marL="457200" lvl="0" indent="-457200">
              <a:lnSpc>
                <a:spcPct val="150000"/>
              </a:lnSpc>
              <a:buFont typeface="Arial" panose="020B0604020202020204" pitchFamily="34" charset="0"/>
              <a:buChar char="•"/>
            </a:pPr>
            <a:r>
              <a:rPr lang="en-US" sz="3200" b="1" i="1" dirty="0"/>
              <a:t>React Component Libraries</a:t>
            </a:r>
            <a:endParaRPr lang="en-US" sz="3200" dirty="0"/>
          </a:p>
          <a:p>
            <a:pPr marL="457200" lvl="0" indent="-457200">
              <a:lnSpc>
                <a:spcPct val="150000"/>
              </a:lnSpc>
              <a:buFont typeface="Arial" panose="020B0604020202020204" pitchFamily="34" charset="0"/>
              <a:buChar char="•"/>
            </a:pPr>
            <a:r>
              <a:rPr lang="en-US" sz="3200" b="1" i="1" dirty="0" err="1"/>
              <a:t>Monorepos</a:t>
            </a:r>
            <a:endParaRPr lang="en-US" sz="3200" dirty="0"/>
          </a:p>
          <a:p>
            <a:pPr marL="457200" lvl="0" indent="-457200">
              <a:lnSpc>
                <a:spcPct val="150000"/>
              </a:lnSpc>
              <a:buFont typeface="Arial" panose="020B0604020202020204" pitchFamily="34" charset="0"/>
              <a:buChar char="•"/>
            </a:pPr>
            <a:r>
              <a:rPr lang="en-US" sz="3200" b="1" i="1" dirty="0"/>
              <a:t>Customized </a:t>
            </a:r>
            <a:r>
              <a:rPr lang="en-US" sz="3200" b="1" i="1" dirty="0" smtClean="0"/>
              <a:t>Orchestrator</a:t>
            </a:r>
            <a:endParaRPr lang="en-US" sz="3200" dirty="0"/>
          </a:p>
        </p:txBody>
      </p:sp>
    </p:spTree>
    <p:extLst>
      <p:ext uri="{BB962C8B-B14F-4D97-AF65-F5344CB8AC3E}">
        <p14:creationId xmlns:p14="http://schemas.microsoft.com/office/powerpoint/2010/main" val="388891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4" name="Rectangle 3"/>
          <p:cNvSpPr/>
          <p:nvPr/>
        </p:nvSpPr>
        <p:spPr>
          <a:xfrm>
            <a:off x="4590476" y="660903"/>
            <a:ext cx="11893236" cy="2062103"/>
          </a:xfrm>
          <a:prstGeom prst="rect">
            <a:avLst/>
          </a:prstGeom>
        </p:spPr>
        <p:txBody>
          <a:bodyPr wrap="square">
            <a:spAutoFit/>
          </a:bodyPr>
          <a:lstStyle/>
          <a:p>
            <a:pPr marL="457200" lvl="0" indent="-457200">
              <a:lnSpc>
                <a:spcPct val="200000"/>
              </a:lnSpc>
              <a:buFont typeface="Arial" panose="020B0604020202020204" pitchFamily="34" charset="0"/>
              <a:buChar char="•"/>
            </a:pPr>
            <a:r>
              <a:rPr lang="en-US" sz="3200" u="sng" dirty="0" smtClean="0">
                <a:hlinkClick r:id="rId2"/>
              </a:rPr>
              <a:t>single-spa</a:t>
            </a:r>
            <a:endParaRPr lang="en-US" sz="3200" dirty="0"/>
          </a:p>
          <a:p>
            <a:pPr marL="457200" indent="-457200">
              <a:lnSpc>
                <a:spcPct val="200000"/>
              </a:lnSpc>
              <a:buFont typeface="Arial" panose="020B0604020202020204" pitchFamily="34" charset="0"/>
              <a:buChar char="•"/>
            </a:pPr>
            <a:r>
              <a:rPr lang="en-US" sz="3200" u="sng" dirty="0">
                <a:hlinkClick r:id="rId3"/>
              </a:rPr>
              <a:t>frint.js</a:t>
            </a:r>
            <a:endParaRPr lang="en-US" sz="3200" dirty="0"/>
          </a:p>
        </p:txBody>
      </p:sp>
      <p:sp>
        <p:nvSpPr>
          <p:cNvPr id="2" name="Rectangle 1"/>
          <p:cNvSpPr/>
          <p:nvPr/>
        </p:nvSpPr>
        <p:spPr>
          <a:xfrm>
            <a:off x="323461" y="2929088"/>
            <a:ext cx="11638384" cy="3167534"/>
          </a:xfrm>
          <a:prstGeom prst="rect">
            <a:avLst/>
          </a:prstGeom>
        </p:spPr>
        <p:txBody>
          <a:bodyPr wrap="square">
            <a:spAutoFit/>
          </a:bodyPr>
          <a:lstStyle/>
          <a:p>
            <a:pPr>
              <a:lnSpc>
                <a:spcPct val="150000"/>
              </a:lnSpc>
              <a:spcBef>
                <a:spcPts val="2065"/>
              </a:spcBef>
            </a:pPr>
            <a:r>
              <a:rPr lang="en-US" sz="2800" b="1" dirty="0" smtClean="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single-spa</a:t>
            </a:r>
            <a:endParaRPr lang="en-US" sz="16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030"/>
              </a:spcBef>
            </a:pP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single-spa is a </a:t>
            </a:r>
            <a:r>
              <a:rPr lang="en-US" sz="2400" spc="-5" dirty="0" err="1"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javascript</a:t>
            </a: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framework for front-end </a:t>
            </a:r>
            <a:r>
              <a:rPr lang="en-US" sz="2400" spc="-5" dirty="0" err="1"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microservices</a:t>
            </a:r>
            <a:r>
              <a:rPr lang="en-US" sz="24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and can be implemented with all three popular frameworks/libraries such as Angular, React, and Vue.js. It can lazy load the applications based on the need.</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3327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4" name="Rectangle 3"/>
          <p:cNvSpPr/>
          <p:nvPr/>
        </p:nvSpPr>
        <p:spPr>
          <a:xfrm>
            <a:off x="4590476" y="660903"/>
            <a:ext cx="11893236" cy="2062103"/>
          </a:xfrm>
          <a:prstGeom prst="rect">
            <a:avLst/>
          </a:prstGeom>
        </p:spPr>
        <p:txBody>
          <a:bodyPr wrap="square">
            <a:spAutoFit/>
          </a:bodyPr>
          <a:lstStyle/>
          <a:p>
            <a:pPr marL="457200" lvl="0" indent="-457200">
              <a:lnSpc>
                <a:spcPct val="200000"/>
              </a:lnSpc>
              <a:buFont typeface="Arial" panose="020B0604020202020204" pitchFamily="34" charset="0"/>
              <a:buChar char="•"/>
            </a:pPr>
            <a:r>
              <a:rPr lang="en-US" sz="3200" u="sng" dirty="0" smtClean="0">
                <a:hlinkClick r:id="rId2"/>
              </a:rPr>
              <a:t>single-spa</a:t>
            </a:r>
            <a:endParaRPr lang="en-US" sz="3200" dirty="0"/>
          </a:p>
          <a:p>
            <a:pPr marL="457200" indent="-457200">
              <a:lnSpc>
                <a:spcPct val="200000"/>
              </a:lnSpc>
              <a:buFont typeface="Arial" panose="020B0604020202020204" pitchFamily="34" charset="0"/>
              <a:buChar char="•"/>
            </a:pPr>
            <a:r>
              <a:rPr lang="en-US" sz="3200" u="sng" dirty="0">
                <a:hlinkClick r:id="rId3"/>
              </a:rPr>
              <a:t>frint.js</a:t>
            </a:r>
            <a:endParaRPr lang="en-US" sz="3200" dirty="0"/>
          </a:p>
        </p:txBody>
      </p:sp>
      <p:sp>
        <p:nvSpPr>
          <p:cNvPr id="2" name="Rectangle 1"/>
          <p:cNvSpPr/>
          <p:nvPr/>
        </p:nvSpPr>
        <p:spPr>
          <a:xfrm>
            <a:off x="323461" y="2929088"/>
            <a:ext cx="11638384" cy="4178067"/>
          </a:xfrm>
          <a:prstGeom prst="rect">
            <a:avLst/>
          </a:prstGeom>
        </p:spPr>
        <p:txBody>
          <a:bodyPr wrap="square">
            <a:spAutoFit/>
          </a:bodyPr>
          <a:lstStyle/>
          <a:p>
            <a:r>
              <a:rPr lang="en-US" sz="2800" dirty="0" err="1" smtClean="0">
                <a:solidFill>
                  <a:srgbClr val="FF0000"/>
                </a:solidFill>
              </a:rPr>
              <a:t>Frint</a:t>
            </a:r>
            <a:r>
              <a:rPr lang="en-US" sz="2800" dirty="0" smtClean="0">
                <a:solidFill>
                  <a:srgbClr val="FF0000"/>
                </a:solidFill>
              </a:rPr>
              <a:t> </a:t>
            </a:r>
            <a:r>
              <a:rPr lang="en-US" sz="2800" dirty="0" err="1" smtClean="0">
                <a:solidFill>
                  <a:srgbClr val="FF0000"/>
                </a:solidFill>
              </a:rPr>
              <a:t>js</a:t>
            </a:r>
            <a:r>
              <a:rPr lang="en-US" sz="2800" dirty="0" smtClean="0">
                <a:solidFill>
                  <a:srgbClr val="FF0000"/>
                </a:solidFill>
              </a:rPr>
              <a:t>:</a:t>
            </a:r>
          </a:p>
          <a:p>
            <a:endParaRPr lang="en-US" sz="2800" dirty="0" smtClean="0"/>
          </a:p>
          <a:p>
            <a:r>
              <a:rPr lang="en-US" sz="2800" dirty="0" smtClean="0"/>
              <a:t>frint.js </a:t>
            </a:r>
            <a:r>
              <a:rPr lang="en-US" sz="2800" dirty="0"/>
              <a:t>is a Modular JavaScript framework for building Scalable &amp; Reactive applications. It doesn’t support Angular yet but it supports React. </a:t>
            </a:r>
            <a:r>
              <a:rPr lang="en-US" sz="2800" dirty="0" smtClean="0"/>
              <a:t>For </a:t>
            </a:r>
            <a:r>
              <a:rPr lang="en-US" sz="2800" dirty="0"/>
              <a:t>building a reactive application from </a:t>
            </a:r>
            <a:r>
              <a:rPr lang="en-US" sz="2800" dirty="0" smtClean="0"/>
              <a:t>scratch, </a:t>
            </a:r>
            <a:r>
              <a:rPr lang="en-US" sz="2800" dirty="0"/>
              <a:t>this is the framework</a:t>
            </a:r>
            <a:r>
              <a:rPr lang="en-US" sz="2800" dirty="0" smtClean="0"/>
              <a:t>.</a:t>
            </a:r>
          </a:p>
          <a:p>
            <a:endParaRPr lang="en-US" sz="2800" dirty="0"/>
          </a:p>
          <a:p>
            <a:r>
              <a:rPr lang="en-US" sz="2800" dirty="0" smtClean="0"/>
              <a:t>Demo : </a:t>
            </a:r>
            <a:r>
              <a:rPr lang="en-US" sz="2800" dirty="0" smtClean="0">
                <a:hlinkClick r:id="rId4"/>
              </a:rPr>
              <a:t>https://react.microfrontends.app/</a:t>
            </a:r>
            <a:endParaRPr lang="en-US" sz="2800" dirty="0" smtClean="0"/>
          </a:p>
          <a:p>
            <a:endParaRPr lang="en-US" sz="2800" dirty="0"/>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519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Micro-Frontend Frameworks</a:t>
            </a:r>
            <a:endParaRPr lang="en-US" sz="3600" b="1" dirty="0">
              <a:solidFill>
                <a:srgbClr val="FF0000"/>
              </a:solidFill>
            </a:endParaRPr>
          </a:p>
        </p:txBody>
      </p:sp>
      <p:sp>
        <p:nvSpPr>
          <p:cNvPr id="2" name="Rectangle 1"/>
          <p:cNvSpPr/>
          <p:nvPr/>
        </p:nvSpPr>
        <p:spPr>
          <a:xfrm>
            <a:off x="553616" y="1580121"/>
            <a:ext cx="11638384" cy="3747180"/>
          </a:xfrm>
          <a:prstGeom prst="rect">
            <a:avLst/>
          </a:prstGeom>
        </p:spPr>
        <p:txBody>
          <a:bodyPr wrap="square">
            <a:spAutoFit/>
          </a:bodyPr>
          <a:lstStyle/>
          <a:p>
            <a:pPr marL="457200" indent="-457200">
              <a:buFont typeface="Arial" panose="020B0604020202020204" pitchFamily="34" charset="0"/>
              <a:buChar char="•"/>
            </a:pPr>
            <a:r>
              <a:rPr lang="en-US" sz="2800" dirty="0" err="1"/>
              <a:t>git</a:t>
            </a:r>
            <a:r>
              <a:rPr lang="en-US" sz="2800" dirty="0"/>
              <a:t> clone https://github.com/react-microfrontends/root-config.git</a:t>
            </a:r>
          </a:p>
          <a:p>
            <a:pPr marL="457200" indent="-457200">
              <a:buFont typeface="Arial" panose="020B0604020202020204" pitchFamily="34" charset="0"/>
              <a:buChar char="•"/>
            </a:pPr>
            <a:r>
              <a:rPr lang="en-US" sz="2800" dirty="0"/>
              <a:t>cd root-</a:t>
            </a:r>
            <a:r>
              <a:rPr lang="en-US" sz="2800" dirty="0" err="1"/>
              <a:t>config</a:t>
            </a:r>
            <a:endParaRPr lang="en-US" sz="2800" dirty="0"/>
          </a:p>
          <a:p>
            <a:pPr marL="457200" indent="-457200">
              <a:buFont typeface="Arial" panose="020B0604020202020204" pitchFamily="34" charset="0"/>
              <a:buChar char="•"/>
            </a:pPr>
            <a:r>
              <a:rPr lang="en-US" sz="2800" dirty="0"/>
              <a:t>yarn install</a:t>
            </a:r>
          </a:p>
          <a:p>
            <a:pPr marL="457200" indent="-457200">
              <a:buFont typeface="Arial" panose="020B0604020202020204" pitchFamily="34" charset="0"/>
              <a:buChar char="•"/>
            </a:pPr>
            <a:r>
              <a:rPr lang="en-US" sz="2800" dirty="0"/>
              <a:t>yarn start</a:t>
            </a:r>
          </a:p>
          <a:p>
            <a:pPr marL="457200" indent="-457200">
              <a:buFont typeface="Arial" panose="020B0604020202020204" pitchFamily="34" charset="0"/>
              <a:buChar char="•"/>
            </a:pPr>
            <a:r>
              <a:rPr lang="en-US" sz="2800" dirty="0"/>
              <a:t>open http://localhost:9000</a:t>
            </a:r>
          </a:p>
          <a:p>
            <a:pPr marL="457200" indent="-457200">
              <a:buFont typeface="Arial" panose="020B0604020202020204" pitchFamily="34" charset="0"/>
              <a:buChar char="•"/>
            </a:pPr>
            <a:r>
              <a:rPr lang="en-US" sz="2800" dirty="0"/>
              <a:t>cd root-</a:t>
            </a:r>
            <a:r>
              <a:rPr lang="en-US" sz="2800" dirty="0" err="1"/>
              <a:t>config</a:t>
            </a:r>
            <a:r>
              <a:rPr lang="en-US" sz="2800" dirty="0"/>
              <a:t> and </a:t>
            </a:r>
            <a:r>
              <a:rPr lang="en-US" sz="2800" dirty="0" err="1"/>
              <a:t>npm</a:t>
            </a:r>
            <a:r>
              <a:rPr lang="en-US" sz="2800" dirty="0"/>
              <a:t> start</a:t>
            </a:r>
          </a:p>
          <a:p>
            <a:endParaRPr lang="en-US" sz="2800" dirty="0"/>
          </a:p>
          <a:p>
            <a:pPr>
              <a:lnSpc>
                <a:spcPct val="150000"/>
              </a:lnSpc>
              <a:spcBef>
                <a:spcPts val="2065"/>
              </a:spcBef>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4103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React Micro-frontend</a:t>
            </a:r>
            <a:endParaRPr lang="en-US" sz="3600" b="1" dirty="0">
              <a:solidFill>
                <a:srgbClr val="FF0000"/>
              </a:solidFill>
            </a:endParaRPr>
          </a:p>
        </p:txBody>
      </p:sp>
      <p:sp>
        <p:nvSpPr>
          <p:cNvPr id="4" name="Rectangle 3"/>
          <p:cNvSpPr/>
          <p:nvPr/>
        </p:nvSpPr>
        <p:spPr>
          <a:xfrm>
            <a:off x="149382" y="787652"/>
            <a:ext cx="11893236" cy="5509200"/>
          </a:xfrm>
          <a:prstGeom prst="rect">
            <a:avLst/>
          </a:prstGeom>
        </p:spPr>
        <p:txBody>
          <a:bodyPr wrap="square">
            <a:spAutoFit/>
          </a:bodyPr>
          <a:lstStyle/>
          <a:p>
            <a:r>
              <a:rPr lang="en-US" sz="3200" b="1" dirty="0" smtClean="0">
                <a:solidFill>
                  <a:srgbClr val="FF0000"/>
                </a:solidFill>
              </a:rPr>
              <a:t>Challenge: </a:t>
            </a:r>
          </a:p>
          <a:p>
            <a:endParaRPr lang="en-US" sz="3200" b="1" dirty="0" smtClean="0">
              <a:solidFill>
                <a:srgbClr val="FF0000"/>
              </a:solidFill>
            </a:endParaRPr>
          </a:p>
          <a:p>
            <a:r>
              <a:rPr lang="en-US" sz="3200" dirty="0" smtClean="0"/>
              <a:t>Modern web applications are becoming big and more complex and sometimes managed by different teams. </a:t>
            </a:r>
          </a:p>
          <a:p>
            <a:endParaRPr lang="en-US" sz="3200" dirty="0"/>
          </a:p>
          <a:p>
            <a:r>
              <a:rPr lang="en-US" sz="3200" dirty="0"/>
              <a:t>A</a:t>
            </a:r>
            <a:r>
              <a:rPr lang="en-US" sz="3200" dirty="0" smtClean="0"/>
              <a:t>pplication might have features developed by different teams and  wants to release only certain features into production before delivering the entire application. </a:t>
            </a:r>
          </a:p>
          <a:p>
            <a:endParaRPr lang="en-US" sz="3200" dirty="0"/>
          </a:p>
          <a:p>
            <a:r>
              <a:rPr lang="en-US" sz="3200" dirty="0" smtClean="0"/>
              <a:t>How to manage different teams, different release timelines if for one repo?</a:t>
            </a:r>
            <a:endParaRPr lang="en-US" sz="3200" dirty="0"/>
          </a:p>
        </p:txBody>
      </p:sp>
    </p:spTree>
    <p:extLst>
      <p:ext uri="{BB962C8B-B14F-4D97-AF65-F5344CB8AC3E}">
        <p14:creationId xmlns:p14="http://schemas.microsoft.com/office/powerpoint/2010/main" val="263143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React Micro-frontend</a:t>
            </a:r>
            <a:endParaRPr lang="en-US" sz="3600" b="1" dirty="0">
              <a:solidFill>
                <a:srgbClr val="FF0000"/>
              </a:solidFill>
            </a:endParaRPr>
          </a:p>
        </p:txBody>
      </p:sp>
      <p:sp>
        <p:nvSpPr>
          <p:cNvPr id="4" name="Rectangle 3"/>
          <p:cNvSpPr/>
          <p:nvPr/>
        </p:nvSpPr>
        <p:spPr>
          <a:xfrm>
            <a:off x="149382" y="787652"/>
            <a:ext cx="11893236" cy="4031873"/>
          </a:xfrm>
          <a:prstGeom prst="rect">
            <a:avLst/>
          </a:prstGeom>
        </p:spPr>
        <p:txBody>
          <a:bodyPr wrap="square">
            <a:spAutoFit/>
          </a:bodyPr>
          <a:lstStyle/>
          <a:p>
            <a:r>
              <a:rPr lang="en-US" sz="3200" b="1" dirty="0" smtClean="0">
                <a:solidFill>
                  <a:srgbClr val="FF0000"/>
                </a:solidFill>
              </a:rPr>
              <a:t>Solution: </a:t>
            </a:r>
          </a:p>
          <a:p>
            <a:endParaRPr lang="en-US" sz="3200" b="1" dirty="0" smtClean="0">
              <a:solidFill>
                <a:srgbClr val="FF0000"/>
              </a:solidFill>
            </a:endParaRPr>
          </a:p>
          <a:p>
            <a:r>
              <a:rPr lang="en-US" sz="3200" dirty="0" smtClean="0"/>
              <a:t>Micro-frontends </a:t>
            </a:r>
            <a:r>
              <a:rPr lang="en-US" sz="3200" dirty="0"/>
              <a:t>are small applications divided by subdomain or functionality working together to deliver a larger application. </a:t>
            </a:r>
            <a:endParaRPr lang="en-US" sz="3200" dirty="0" smtClean="0"/>
          </a:p>
          <a:p>
            <a:endParaRPr lang="en-US" sz="3200" dirty="0" smtClean="0"/>
          </a:p>
          <a:p>
            <a:r>
              <a:rPr lang="en-US" sz="3200" dirty="0" smtClean="0"/>
              <a:t>Micro-frontends architecture can be implemented with </a:t>
            </a:r>
            <a:r>
              <a:rPr lang="en-US" sz="3200" dirty="0" err="1" smtClean="0"/>
              <a:t>Angular,React</a:t>
            </a:r>
            <a:r>
              <a:rPr lang="en-US" sz="3200" dirty="0" smtClean="0"/>
              <a:t> and </a:t>
            </a:r>
            <a:r>
              <a:rPr lang="en-US" sz="3200" dirty="0" err="1" smtClean="0"/>
              <a:t>Vue</a:t>
            </a:r>
            <a:r>
              <a:rPr lang="en-US" sz="3200" dirty="0" smtClean="0"/>
              <a:t> </a:t>
            </a:r>
            <a:r>
              <a:rPr lang="en-US" sz="3200" dirty="0" err="1" smtClean="0"/>
              <a:t>js</a:t>
            </a:r>
            <a:r>
              <a:rPr lang="en-US" sz="3200" dirty="0" smtClean="0"/>
              <a:t>.</a:t>
            </a:r>
          </a:p>
          <a:p>
            <a:endParaRPr lang="en-US" sz="3200" dirty="0"/>
          </a:p>
        </p:txBody>
      </p:sp>
    </p:spTree>
    <p:extLst>
      <p:ext uri="{BB962C8B-B14F-4D97-AF65-F5344CB8AC3E}">
        <p14:creationId xmlns:p14="http://schemas.microsoft.com/office/powerpoint/2010/main" val="142815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React Micro-frontend</a:t>
            </a:r>
            <a:endParaRPr lang="en-US" sz="3600" b="1" dirty="0">
              <a:solidFill>
                <a:srgbClr val="FF0000"/>
              </a:solidFill>
            </a:endParaRPr>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91" y="1303700"/>
            <a:ext cx="12042618" cy="4662534"/>
          </a:xfrm>
          <a:prstGeom prst="rect">
            <a:avLst/>
          </a:prstGeom>
          <a:noFill/>
          <a:ln>
            <a:noFill/>
          </a:ln>
        </p:spPr>
      </p:pic>
    </p:spTree>
    <p:extLst>
      <p:ext uri="{BB962C8B-B14F-4D97-AF65-F5344CB8AC3E}">
        <p14:creationId xmlns:p14="http://schemas.microsoft.com/office/powerpoint/2010/main" val="3430016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10 React Micro-frontend Advantages</a:t>
            </a:r>
            <a:endParaRPr lang="en-US" sz="3600" b="1" dirty="0">
              <a:solidFill>
                <a:srgbClr val="FF0000"/>
              </a:solidFill>
            </a:endParaRPr>
          </a:p>
        </p:txBody>
      </p:sp>
      <p:sp>
        <p:nvSpPr>
          <p:cNvPr id="4" name="Rectangle 3"/>
          <p:cNvSpPr/>
          <p:nvPr/>
        </p:nvSpPr>
        <p:spPr>
          <a:xfrm>
            <a:off x="1534562" y="760492"/>
            <a:ext cx="11893236" cy="5803512"/>
          </a:xfrm>
          <a:prstGeom prst="rect">
            <a:avLst/>
          </a:prstGeom>
        </p:spPr>
        <p:txBody>
          <a:bodyPr wrap="square">
            <a:spAutoFit/>
          </a:bodyPr>
          <a:lstStyle/>
          <a:p>
            <a:pPr marL="514350" indent="-514350">
              <a:lnSpc>
                <a:spcPct val="150000"/>
              </a:lnSpc>
              <a:buFont typeface="+mj-lt"/>
              <a:buAutoNum type="arabicPeriod"/>
            </a:pPr>
            <a:r>
              <a:rPr lang="en-US" sz="2500" b="1" dirty="0" smtClean="0"/>
              <a:t>Apps </a:t>
            </a:r>
            <a:r>
              <a:rPr lang="en-US" sz="2500" b="1" dirty="0"/>
              <a:t>are small</a:t>
            </a:r>
            <a:endParaRPr lang="en-US" sz="2500" dirty="0"/>
          </a:p>
          <a:p>
            <a:pPr marL="514350" lvl="0" indent="-514350">
              <a:lnSpc>
                <a:spcPct val="150000"/>
              </a:lnSpc>
              <a:buFont typeface="+mj-lt"/>
              <a:buAutoNum type="arabicPeriod"/>
            </a:pPr>
            <a:r>
              <a:rPr lang="en-US" sz="2500" b="1" dirty="0" smtClean="0"/>
              <a:t>Apps </a:t>
            </a:r>
            <a:r>
              <a:rPr lang="en-US" sz="2500" b="1" dirty="0"/>
              <a:t>are independent</a:t>
            </a:r>
            <a:endParaRPr lang="en-US" sz="2500" dirty="0"/>
          </a:p>
          <a:p>
            <a:pPr marL="514350" lvl="0" indent="-514350">
              <a:lnSpc>
                <a:spcPct val="150000"/>
              </a:lnSpc>
              <a:buFont typeface="+mj-lt"/>
              <a:buAutoNum type="arabicPeriod"/>
            </a:pPr>
            <a:r>
              <a:rPr lang="en-US" sz="2500" b="1" dirty="0" smtClean="0"/>
              <a:t>Apps </a:t>
            </a:r>
            <a:r>
              <a:rPr lang="en-US" sz="2500" b="1" dirty="0"/>
              <a:t>are easier to understand</a:t>
            </a:r>
            <a:endParaRPr lang="en-US" sz="2500" dirty="0"/>
          </a:p>
          <a:p>
            <a:pPr marL="514350" lvl="0" indent="-514350">
              <a:lnSpc>
                <a:spcPct val="150000"/>
              </a:lnSpc>
              <a:buFont typeface="+mj-lt"/>
              <a:buAutoNum type="arabicPeriod"/>
            </a:pPr>
            <a:r>
              <a:rPr lang="en-US" sz="2500" b="1" dirty="0" smtClean="0"/>
              <a:t>Apps </a:t>
            </a:r>
            <a:r>
              <a:rPr lang="en-US" sz="2500" b="1" dirty="0"/>
              <a:t>are easier to develop and deploy</a:t>
            </a:r>
            <a:endParaRPr lang="en-US" sz="2500" dirty="0"/>
          </a:p>
          <a:p>
            <a:pPr marL="514350" lvl="0" indent="-514350">
              <a:lnSpc>
                <a:spcPct val="150000"/>
              </a:lnSpc>
              <a:buFont typeface="+mj-lt"/>
              <a:buAutoNum type="arabicPeriod"/>
            </a:pPr>
            <a:r>
              <a:rPr lang="en-US" sz="2500" b="1" dirty="0" smtClean="0"/>
              <a:t>Apps </a:t>
            </a:r>
            <a:r>
              <a:rPr lang="en-US" sz="2500" b="1" dirty="0"/>
              <a:t>are easier to test</a:t>
            </a:r>
            <a:endParaRPr lang="en-US" sz="2500" dirty="0"/>
          </a:p>
          <a:p>
            <a:pPr marL="514350" lvl="0" indent="-514350">
              <a:lnSpc>
                <a:spcPct val="150000"/>
              </a:lnSpc>
              <a:buFont typeface="+mj-lt"/>
              <a:buAutoNum type="arabicPeriod"/>
            </a:pPr>
            <a:r>
              <a:rPr lang="en-US" sz="2500" b="1" dirty="0" smtClean="0"/>
              <a:t>Apps </a:t>
            </a:r>
            <a:r>
              <a:rPr lang="en-US" sz="2500" b="1" dirty="0"/>
              <a:t>development becomes faster</a:t>
            </a:r>
            <a:endParaRPr lang="en-US" sz="2500" dirty="0"/>
          </a:p>
          <a:p>
            <a:pPr marL="514350" lvl="0" indent="-514350">
              <a:lnSpc>
                <a:spcPct val="150000"/>
              </a:lnSpc>
              <a:buFont typeface="+mj-lt"/>
              <a:buAutoNum type="arabicPeriod"/>
            </a:pPr>
            <a:r>
              <a:rPr lang="en-US" sz="2500" b="1" dirty="0" smtClean="0"/>
              <a:t>CI/CD </a:t>
            </a:r>
            <a:r>
              <a:rPr lang="en-US" sz="2500" b="1" dirty="0"/>
              <a:t>Becomes easier</a:t>
            </a:r>
            <a:endParaRPr lang="en-US" sz="2500" dirty="0"/>
          </a:p>
          <a:p>
            <a:pPr marL="514350" lvl="0" indent="-514350">
              <a:lnSpc>
                <a:spcPct val="150000"/>
              </a:lnSpc>
              <a:buFont typeface="+mj-lt"/>
              <a:buAutoNum type="arabicPeriod"/>
            </a:pPr>
            <a:r>
              <a:rPr lang="en-US" sz="2500" b="1" dirty="0" smtClean="0"/>
              <a:t>Independent </a:t>
            </a:r>
            <a:r>
              <a:rPr lang="en-US" sz="2500" b="1" dirty="0"/>
              <a:t>Stacks and versions</a:t>
            </a:r>
            <a:endParaRPr lang="en-US" sz="2500" dirty="0"/>
          </a:p>
          <a:p>
            <a:pPr marL="514350" lvl="0" indent="-514350">
              <a:lnSpc>
                <a:spcPct val="150000"/>
              </a:lnSpc>
              <a:buFont typeface="+mj-lt"/>
              <a:buAutoNum type="arabicPeriod"/>
            </a:pPr>
            <a:r>
              <a:rPr lang="en-US" sz="2500" b="1" dirty="0" smtClean="0"/>
              <a:t>No </a:t>
            </a:r>
            <a:r>
              <a:rPr lang="en-US" sz="2500" b="1" dirty="0"/>
              <a:t>Shared Code</a:t>
            </a:r>
            <a:endParaRPr lang="en-US" sz="2500" dirty="0"/>
          </a:p>
          <a:p>
            <a:pPr marL="514350" lvl="0" indent="-514350">
              <a:lnSpc>
                <a:spcPct val="150000"/>
              </a:lnSpc>
              <a:buFont typeface="+mj-lt"/>
              <a:buAutoNum type="arabicPeriod"/>
            </a:pPr>
            <a:r>
              <a:rPr lang="en-US" sz="2500" b="1" dirty="0" smtClean="0"/>
              <a:t>Can </a:t>
            </a:r>
            <a:r>
              <a:rPr lang="en-US" sz="2500" b="1" dirty="0"/>
              <a:t>change architecture easily without touching old </a:t>
            </a:r>
            <a:r>
              <a:rPr lang="en-US" sz="2500" b="1" dirty="0" smtClean="0"/>
              <a:t>one</a:t>
            </a:r>
            <a:endParaRPr lang="en-US" sz="2500" dirty="0"/>
          </a:p>
        </p:txBody>
      </p:sp>
    </p:spTree>
    <p:extLst>
      <p:ext uri="{BB962C8B-B14F-4D97-AF65-F5344CB8AC3E}">
        <p14:creationId xmlns:p14="http://schemas.microsoft.com/office/powerpoint/2010/main" val="3031472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Features of  React Micro-frontend</a:t>
            </a:r>
            <a:endParaRPr lang="en-US" sz="3600" b="1" dirty="0">
              <a:solidFill>
                <a:srgbClr val="FF0000"/>
              </a:solidFill>
            </a:endParaRPr>
          </a:p>
        </p:txBody>
      </p:sp>
      <p:sp>
        <p:nvSpPr>
          <p:cNvPr id="4" name="Rectangle 3"/>
          <p:cNvSpPr/>
          <p:nvPr/>
        </p:nvSpPr>
        <p:spPr>
          <a:xfrm>
            <a:off x="439093" y="1267486"/>
            <a:ext cx="11893236" cy="4524315"/>
          </a:xfrm>
          <a:prstGeom prst="rect">
            <a:avLst/>
          </a:prstGeom>
        </p:spPr>
        <p:txBody>
          <a:bodyPr wrap="square">
            <a:spAutoFit/>
          </a:bodyPr>
          <a:lstStyle/>
          <a:p>
            <a:pPr marL="457200" lvl="0" indent="-457200">
              <a:lnSpc>
                <a:spcPct val="150000"/>
              </a:lnSpc>
              <a:buFont typeface="Arial" panose="020B0604020202020204" pitchFamily="34" charset="0"/>
              <a:buChar char="•"/>
            </a:pPr>
            <a:r>
              <a:rPr lang="en-US" sz="3200" dirty="0"/>
              <a:t>Each frontend represents a specific feature or subdomain of the entire application</a:t>
            </a:r>
          </a:p>
          <a:p>
            <a:pPr marL="457200" lvl="0" indent="-457200">
              <a:lnSpc>
                <a:spcPct val="150000"/>
              </a:lnSpc>
              <a:buFont typeface="Arial" panose="020B0604020202020204" pitchFamily="34" charset="0"/>
              <a:buChar char="•"/>
            </a:pPr>
            <a:r>
              <a:rPr lang="en-US" sz="3200" dirty="0"/>
              <a:t>Each frontend can be implemented with a separate team.</a:t>
            </a:r>
          </a:p>
          <a:p>
            <a:pPr marL="457200" lvl="0" indent="-457200">
              <a:lnSpc>
                <a:spcPct val="150000"/>
              </a:lnSpc>
              <a:buFont typeface="Arial" panose="020B0604020202020204" pitchFamily="34" charset="0"/>
              <a:buChar char="•"/>
            </a:pPr>
            <a:r>
              <a:rPr lang="en-US" sz="3200" dirty="0"/>
              <a:t>Each frontend can be implemented with different technology.</a:t>
            </a:r>
          </a:p>
          <a:p>
            <a:pPr marL="457200" lvl="0" indent="-457200">
              <a:lnSpc>
                <a:spcPct val="150000"/>
              </a:lnSpc>
              <a:buFont typeface="Arial" panose="020B0604020202020204" pitchFamily="34" charset="0"/>
              <a:buChar char="•"/>
            </a:pPr>
            <a:r>
              <a:rPr lang="en-US" sz="3200" smtClean="0"/>
              <a:t>Its </a:t>
            </a:r>
            <a:r>
              <a:rPr lang="en-US" sz="3200" dirty="0"/>
              <a:t>independent of each other.</a:t>
            </a:r>
          </a:p>
          <a:p>
            <a:pPr marL="457200" lvl="0" indent="-457200">
              <a:lnSpc>
                <a:spcPct val="150000"/>
              </a:lnSpc>
              <a:buFont typeface="Arial" panose="020B0604020202020204" pitchFamily="34" charset="0"/>
              <a:buChar char="•"/>
            </a:pPr>
            <a:r>
              <a:rPr lang="en-US" sz="3200" dirty="0"/>
              <a:t>Each Frontend can be owned by a single team</a:t>
            </a:r>
            <a:r>
              <a:rPr lang="en-US" sz="2800" dirty="0"/>
              <a:t>.</a:t>
            </a:r>
          </a:p>
        </p:txBody>
      </p:sp>
    </p:spTree>
    <p:extLst>
      <p:ext uri="{BB962C8B-B14F-4D97-AF65-F5344CB8AC3E}">
        <p14:creationId xmlns:p14="http://schemas.microsoft.com/office/powerpoint/2010/main" val="205657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a:solidFill>
                  <a:srgbClr val="FF0000"/>
                </a:solidFill>
              </a:rPr>
              <a:t>By Feature</a:t>
            </a:r>
            <a:endParaRPr lang="en-US" sz="3200" dirty="0">
              <a:solidFill>
                <a:srgbClr val="FF0000"/>
              </a:solidFill>
            </a:endParaRPr>
          </a:p>
          <a:p>
            <a:r>
              <a:rPr lang="en-US" dirty="0"/>
              <a:t>This is the most common method since we can easily divide the features of the app. For example, if there are three features for the app Dashboard, Profile and views we can make each feature as a separate app and mounts and unmounts in the DOM with the help of </a:t>
            </a:r>
            <a:r>
              <a:rPr lang="en-US" b="1" i="1" dirty="0"/>
              <a:t>Launch.js. </a:t>
            </a:r>
            <a:r>
              <a:rPr lang="en-US" dirty="0"/>
              <a:t>This Launch.js can be a separate app or just a simple </a:t>
            </a:r>
            <a:r>
              <a:rPr lang="en-US" dirty="0" err="1"/>
              <a:t>javascript</a:t>
            </a:r>
            <a:r>
              <a:rPr lang="en-US" dirty="0"/>
              <a:t> app.</a:t>
            </a:r>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0413" y="2194371"/>
            <a:ext cx="7049924" cy="4663629"/>
          </a:xfrm>
          <a:prstGeom prst="rect">
            <a:avLst/>
          </a:prstGeom>
          <a:noFill/>
          <a:ln>
            <a:noFill/>
          </a:ln>
        </p:spPr>
      </p:pic>
    </p:spTree>
    <p:extLst>
      <p:ext uri="{BB962C8B-B14F-4D97-AF65-F5344CB8AC3E}">
        <p14:creationId xmlns:p14="http://schemas.microsoft.com/office/powerpoint/2010/main" val="942688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415772"/>
          </a:xfrm>
          <a:prstGeom prst="rect">
            <a:avLst/>
          </a:prstGeom>
        </p:spPr>
        <p:txBody>
          <a:bodyPr wrap="square">
            <a:spAutoFit/>
          </a:bodyPr>
          <a:lstStyle/>
          <a:p>
            <a:r>
              <a:rPr lang="en-US" sz="3200" b="1" dirty="0" smtClean="0">
                <a:solidFill>
                  <a:srgbClr val="FF0000"/>
                </a:solidFill>
              </a:rPr>
              <a:t>By Sections</a:t>
            </a:r>
            <a:endParaRPr lang="en-US" sz="3200" dirty="0">
              <a:solidFill>
                <a:srgbClr val="FF0000"/>
              </a:solidFill>
            </a:endParaRPr>
          </a:p>
          <a:p>
            <a:r>
              <a:rPr lang="en-US" dirty="0"/>
              <a:t>Some of the apps have so much functionality with each section, for example, </a:t>
            </a:r>
            <a:r>
              <a:rPr lang="en-US" dirty="0" err="1"/>
              <a:t>Coinbase</a:t>
            </a:r>
            <a:r>
              <a:rPr lang="en-US" dirty="0"/>
              <a:t>, Gmail, etc. We can implement each section as a new app in that scenario.</a:t>
            </a:r>
          </a:p>
          <a:p>
            <a:r>
              <a:rPr lang="en-US" dirty="0" smtClean="0"/>
              <a:t>.</a:t>
            </a:r>
            <a:endParaRPr lang="en-US" dirty="0"/>
          </a:p>
        </p:txBody>
      </p:sp>
      <p:pic>
        <p:nvPicPr>
          <p:cNvPr id="6" name="Picture 5"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581" y="1990694"/>
            <a:ext cx="6740403" cy="4867306"/>
          </a:xfrm>
          <a:prstGeom prst="rect">
            <a:avLst/>
          </a:prstGeom>
          <a:noFill/>
          <a:ln>
            <a:noFill/>
          </a:ln>
        </p:spPr>
      </p:pic>
    </p:spTree>
    <p:extLst>
      <p:ext uri="{BB962C8B-B14F-4D97-AF65-F5344CB8AC3E}">
        <p14:creationId xmlns:p14="http://schemas.microsoft.com/office/powerpoint/2010/main" val="1149564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12192000" cy="660903"/>
          </a:xfrm>
          <a:solidFill>
            <a:schemeClr val="accent4"/>
          </a:solidFill>
          <a:scene3d>
            <a:camera prst="orthographicFront"/>
            <a:lightRig rig="threePt" dir="t"/>
          </a:scene3d>
          <a:sp3d>
            <a:bevelT prst="relaxedInset"/>
          </a:sp3d>
        </p:spPr>
        <p:txBody>
          <a:bodyPr>
            <a:noAutofit/>
          </a:bodyPr>
          <a:lstStyle/>
          <a:p>
            <a:r>
              <a:rPr lang="en-US" sz="3600" b="1" dirty="0" smtClean="0">
                <a:solidFill>
                  <a:srgbClr val="FF0000"/>
                </a:solidFill>
              </a:rPr>
              <a:t>How do we Split?</a:t>
            </a:r>
            <a:endParaRPr lang="en-US" sz="3600" b="1" dirty="0">
              <a:solidFill>
                <a:srgbClr val="FF0000"/>
              </a:solidFill>
            </a:endParaRPr>
          </a:p>
        </p:txBody>
      </p:sp>
      <p:sp>
        <p:nvSpPr>
          <p:cNvPr id="4" name="Rectangle 3"/>
          <p:cNvSpPr/>
          <p:nvPr/>
        </p:nvSpPr>
        <p:spPr>
          <a:xfrm>
            <a:off x="0" y="778599"/>
            <a:ext cx="11893236" cy="1692771"/>
          </a:xfrm>
          <a:prstGeom prst="rect">
            <a:avLst/>
          </a:prstGeom>
        </p:spPr>
        <p:txBody>
          <a:bodyPr wrap="square">
            <a:spAutoFit/>
          </a:bodyPr>
          <a:lstStyle/>
          <a:p>
            <a:r>
              <a:rPr lang="en-US" sz="3200" b="1" dirty="0" smtClean="0">
                <a:solidFill>
                  <a:srgbClr val="FF0000"/>
                </a:solidFill>
              </a:rPr>
              <a:t>By Pages</a:t>
            </a:r>
            <a:endParaRPr lang="en-US" sz="3200" dirty="0">
              <a:solidFill>
                <a:srgbClr val="FF0000"/>
              </a:solidFill>
            </a:endParaRPr>
          </a:p>
          <a:p>
            <a:r>
              <a:rPr lang="en-US" dirty="0"/>
              <a:t>Some app’s functionalities are divided by page. Each page has some functionality that can be independent. We can divide these apps by page.</a:t>
            </a:r>
          </a:p>
          <a:p>
            <a:r>
              <a:rPr lang="en-US" dirty="0"/>
              <a:t> </a:t>
            </a:r>
          </a:p>
          <a:p>
            <a:r>
              <a:rPr lang="en-US" dirty="0" smtClean="0"/>
              <a:t>.</a:t>
            </a:r>
            <a:endParaRPr lang="en-US" dirty="0"/>
          </a:p>
        </p:txBody>
      </p:sp>
      <p:pic>
        <p:nvPicPr>
          <p:cNvPr id="5" name="Picture 4" descr="Image for p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8515" y="1792498"/>
            <a:ext cx="5953513" cy="4979493"/>
          </a:xfrm>
          <a:prstGeom prst="rect">
            <a:avLst/>
          </a:prstGeom>
          <a:noFill/>
          <a:ln>
            <a:noFill/>
          </a:ln>
        </p:spPr>
      </p:pic>
    </p:spTree>
    <p:extLst>
      <p:ext uri="{BB962C8B-B14F-4D97-AF65-F5344CB8AC3E}">
        <p14:creationId xmlns:p14="http://schemas.microsoft.com/office/powerpoint/2010/main" val="2287819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509</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Georgia</vt:lpstr>
      <vt:lpstr>Helvetica</vt:lpstr>
      <vt:lpstr>Times New Roman</vt:lpstr>
      <vt:lpstr>Office Theme</vt:lpstr>
      <vt:lpstr>React Micro-frontend</vt:lpstr>
      <vt:lpstr>React Micro-frontend</vt:lpstr>
      <vt:lpstr>React Micro-frontend</vt:lpstr>
      <vt:lpstr>React Micro-frontend</vt:lpstr>
      <vt:lpstr>10 React Micro-frontend Advantages</vt:lpstr>
      <vt:lpstr>Features of  React Micro-frontend</vt:lpstr>
      <vt:lpstr>How do we Split?</vt:lpstr>
      <vt:lpstr>How do we Split?</vt:lpstr>
      <vt:lpstr>How do we Split?</vt:lpstr>
      <vt:lpstr>How do we Split?</vt:lpstr>
      <vt:lpstr>Different approaches to Micro-Frontends</vt:lpstr>
      <vt:lpstr>  Micro-Frontend Frameworks</vt:lpstr>
      <vt:lpstr>  Micro-Frontend Frameworks</vt:lpstr>
      <vt:lpstr>  Micro-Frontend Frameworks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Micro-frontend</dc:title>
  <dc:creator>asus</dc:creator>
  <cp:lastModifiedBy>Windows User</cp:lastModifiedBy>
  <cp:revision>34</cp:revision>
  <dcterms:created xsi:type="dcterms:W3CDTF">2021-01-27T07:42:37Z</dcterms:created>
  <dcterms:modified xsi:type="dcterms:W3CDTF">2021-02-23T08:13:51Z</dcterms:modified>
</cp:coreProperties>
</file>