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636" r:id="rId2"/>
    <p:sldId id="659" r:id="rId3"/>
    <p:sldId id="646" r:id="rId4"/>
    <p:sldId id="648" r:id="rId5"/>
    <p:sldId id="664" r:id="rId6"/>
    <p:sldId id="627" r:id="rId7"/>
    <p:sldId id="628" r:id="rId8"/>
    <p:sldId id="637" r:id="rId9"/>
    <p:sldId id="641" r:id="rId10"/>
    <p:sldId id="672" r:id="rId11"/>
    <p:sldId id="670" r:id="rId12"/>
    <p:sldId id="673" r:id="rId13"/>
    <p:sldId id="671" r:id="rId14"/>
    <p:sldId id="674" r:id="rId15"/>
    <p:sldId id="675" r:id="rId16"/>
    <p:sldId id="662" r:id="rId17"/>
    <p:sldId id="663" r:id="rId18"/>
    <p:sldId id="668" r:id="rId19"/>
    <p:sldId id="604" r:id="rId20"/>
    <p:sldId id="605" r:id="rId21"/>
    <p:sldId id="606" r:id="rId22"/>
    <p:sldId id="609" r:id="rId23"/>
    <p:sldId id="610" r:id="rId24"/>
    <p:sldId id="607" r:id="rId25"/>
    <p:sldId id="608" r:id="rId26"/>
    <p:sldId id="562" r:id="rId27"/>
    <p:sldId id="588" r:id="rId28"/>
    <p:sldId id="590" r:id="rId29"/>
    <p:sldId id="587" r:id="rId30"/>
    <p:sldId id="5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544" autoAdjust="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DCC3-0F23-4E9D-BCA1-9F0AAF44AA76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5EF5-F892-47FD-836A-7C2FFED3B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5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59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70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617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06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33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154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E3BA-4492-4FD6-92BB-D0327B6537A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124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2867891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2867891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b="1" smtClean="0">
                <a:solidFill>
                  <a:srgbClr val="002060"/>
                </a:solidFill>
              </a:rPr>
              <a:t>React Component </a:t>
            </a:r>
            <a:r>
              <a:rPr lang="en-US" sz="5100" b="1" dirty="0" smtClean="0">
                <a:solidFill>
                  <a:srgbClr val="002060"/>
                </a:solidFill>
              </a:rPr>
              <a:t>Life Cycle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4114800"/>
            <a:ext cx="7315200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"</a:t>
            </a:r>
            <a:r>
              <a:rPr lang="en-US" sz="2800" i="1" dirty="0">
                <a:solidFill>
                  <a:srgbClr val="FFFF00"/>
                </a:solidFill>
              </a:rPr>
              <a:t>React abstracts away the DOM from you, giving a simpler programming model and better performance.</a:t>
            </a:r>
            <a:r>
              <a:rPr lang="en-US" sz="2800" dirty="0">
                <a:solidFill>
                  <a:srgbClr val="FFFF00"/>
                </a:solidFill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0193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914400"/>
            <a:ext cx="838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12" name="Picture 11" descr="https://cdn-media-1.freecodecamp.org/images/0ZXhBgvKYzQJ2ktWeLdw8Ep961sWLipbFI0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4676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914400"/>
            <a:ext cx="83819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mtClean="0"/>
              <a:t>Five </a:t>
            </a:r>
            <a:r>
              <a:rPr lang="en-IN" sz="2800" b="1" dirty="0"/>
              <a:t>phases of a React </a:t>
            </a:r>
            <a:r>
              <a:rPr lang="en-IN" sz="2800" b="1" dirty="0" smtClean="0"/>
              <a:t>component </a:t>
            </a:r>
            <a:endParaRPr lang="en-IN" sz="2800" b="1" dirty="0"/>
          </a:p>
          <a:p>
            <a:endParaRPr lang="en-I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 smtClean="0"/>
              <a:t>Initialization (initializing the state in constructor)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 smtClean="0"/>
              <a:t>Mounting   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Update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 smtClean="0"/>
              <a:t>Unmounting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smtClean="0"/>
              <a:t>Error Handling</a:t>
            </a:r>
            <a:endParaRPr lang="en-IN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10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914400"/>
            <a:ext cx="838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3" y="1075632"/>
            <a:ext cx="8610383" cy="47795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6016405"/>
            <a:ext cx="14478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BIRTH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61955" y="5934064"/>
            <a:ext cx="14478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GROWTH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5934064"/>
            <a:ext cx="14478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DEATH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33800" y="3581400"/>
            <a:ext cx="14478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ERROR HANDLING</a:t>
            </a:r>
          </a:p>
          <a:p>
            <a:pPr algn="ctr"/>
            <a:r>
              <a:rPr lang="en-IN" b="1" dirty="0" smtClean="0"/>
              <a:t>(SICK)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947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819691" y="2988400"/>
            <a:ext cx="3292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 descr="https://cdn-images-1.medium.com/max/2000/1*sn-ftowp0_VVRbeUAFECM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" t="7636" r="3210" b="12958"/>
          <a:stretch/>
        </p:blipFill>
        <p:spPr bwMode="auto">
          <a:xfrm>
            <a:off x="1" y="53221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819691" y="2988400"/>
            <a:ext cx="3292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12" name="Picture 11" descr="https://cdn-media-1.freecodecamp.org/images/-k1Wn8Tyztlbj-iQi1JG5R9URhy4M5PZOsI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9594"/>
            <a:ext cx="8257308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0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819691" y="2988400"/>
            <a:ext cx="3292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242454" y="512618"/>
            <a:ext cx="887383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IN" sz="2800" dirty="0"/>
              <a:t>1. Mounting</a:t>
            </a:r>
          </a:p>
          <a:p>
            <a:pPr lvl="0" fontAlgn="base"/>
            <a:r>
              <a:rPr lang="en-IN" sz="2800" dirty="0"/>
              <a:t>            constructor(), </a:t>
            </a:r>
            <a:r>
              <a:rPr lang="en-IN" sz="2800" dirty="0" err="1"/>
              <a:t>getDerivedStateFromProps</a:t>
            </a:r>
            <a:r>
              <a:rPr lang="en-IN" sz="2800" dirty="0"/>
              <a:t>(), render() and </a:t>
            </a:r>
            <a:r>
              <a:rPr lang="en-IN" sz="2800" dirty="0" err="1"/>
              <a:t>componentDidMount</a:t>
            </a:r>
            <a:r>
              <a:rPr lang="en-IN" sz="2800" dirty="0"/>
              <a:t>()</a:t>
            </a:r>
          </a:p>
          <a:p>
            <a:pPr lvl="0" fontAlgn="base"/>
            <a:endParaRPr lang="en-IN" sz="2800" dirty="0"/>
          </a:p>
          <a:p>
            <a:pPr lvl="0" fontAlgn="base"/>
            <a:r>
              <a:rPr lang="en-IN" sz="2800" dirty="0"/>
              <a:t>   2. Updating</a:t>
            </a:r>
          </a:p>
          <a:p>
            <a:pPr lvl="0" fontAlgn="base"/>
            <a:r>
              <a:rPr lang="en-IN" sz="2800" dirty="0"/>
              <a:t>        </a:t>
            </a:r>
            <a:r>
              <a:rPr lang="en-IN" sz="2800" dirty="0" err="1"/>
              <a:t>getDerivedStateFromProps</a:t>
            </a:r>
            <a:r>
              <a:rPr lang="en-IN" sz="2800" dirty="0"/>
              <a:t>(), </a:t>
            </a:r>
            <a:r>
              <a:rPr lang="en-IN" sz="2800" dirty="0" err="1"/>
              <a:t>shouldComponentUpdate</a:t>
            </a:r>
            <a:r>
              <a:rPr lang="en-IN" sz="2800" dirty="0"/>
              <a:t>(), </a:t>
            </a:r>
          </a:p>
          <a:p>
            <a:pPr lvl="0" fontAlgn="base"/>
            <a:r>
              <a:rPr lang="en-IN" sz="2800" dirty="0"/>
              <a:t>        render(), </a:t>
            </a:r>
            <a:r>
              <a:rPr lang="en-IN" sz="2800" dirty="0" err="1"/>
              <a:t>getSnapshotBeforeUpdate</a:t>
            </a:r>
            <a:r>
              <a:rPr lang="en-IN" sz="2800" dirty="0"/>
              <a:t>() and </a:t>
            </a:r>
            <a:r>
              <a:rPr lang="en-IN" sz="2800" dirty="0" err="1"/>
              <a:t>componentDidUpdate</a:t>
            </a:r>
            <a:r>
              <a:rPr lang="en-IN" sz="2800" dirty="0"/>
              <a:t>()</a:t>
            </a:r>
          </a:p>
          <a:p>
            <a:pPr lvl="0" fontAlgn="base"/>
            <a:endParaRPr lang="en-IN" sz="2800" dirty="0"/>
          </a:p>
          <a:p>
            <a:pPr lvl="0" fontAlgn="base"/>
            <a:r>
              <a:rPr lang="en-IN" sz="2800" dirty="0"/>
              <a:t>   3. </a:t>
            </a:r>
            <a:r>
              <a:rPr lang="en-IN" sz="2800" dirty="0" err="1"/>
              <a:t>Unmouting</a:t>
            </a:r>
            <a:endParaRPr lang="en-IN" sz="2800" dirty="0"/>
          </a:p>
          <a:p>
            <a:pPr lvl="0" fontAlgn="base"/>
            <a:r>
              <a:rPr lang="en-IN" sz="2800" dirty="0"/>
              <a:t>        </a:t>
            </a:r>
            <a:r>
              <a:rPr lang="en-IN" sz="2800" dirty="0" err="1"/>
              <a:t>componentWillUnmount</a:t>
            </a:r>
            <a:r>
              <a:rPr lang="en-IN" sz="2800" dirty="0"/>
              <a:t>()</a:t>
            </a:r>
          </a:p>
          <a:p>
            <a:pPr lvl="0" fontAlgn="base"/>
            <a:endParaRPr lang="en-IN" sz="2800" dirty="0"/>
          </a:p>
          <a:p>
            <a:pPr lvl="0" fontAlgn="base"/>
            <a:r>
              <a:rPr lang="en-IN" sz="2800" dirty="0"/>
              <a:t>   4. Error handling</a:t>
            </a:r>
          </a:p>
          <a:p>
            <a:pPr lvl="0" fontAlgn="base"/>
            <a:r>
              <a:rPr lang="en-IN" sz="2800" dirty="0"/>
              <a:t>        </a:t>
            </a:r>
            <a:r>
              <a:rPr lang="en-IN" sz="2800" dirty="0" err="1"/>
              <a:t>componentDidCatch</a:t>
            </a:r>
            <a:r>
              <a:rPr lang="en-IN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013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  <a:p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Life cycle during Change of State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70" y="666080"/>
            <a:ext cx="5424679" cy="611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1" y="990600"/>
            <a:ext cx="3641090" cy="514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71" y="6591300"/>
            <a:ext cx="66198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1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  <a:p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Life cycle during prop changes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93094"/>
            <a:ext cx="6229350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82" y="673575"/>
            <a:ext cx="3227882" cy="57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6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err="1" smtClean="0"/>
              <a:t>Unmounted</a:t>
            </a:r>
            <a:r>
              <a:rPr lang="en-US" sz="2800" dirty="0" smtClean="0"/>
              <a:t> state </a:t>
            </a:r>
            <a:r>
              <a:rPr lang="en-US" sz="2800" dirty="0"/>
              <a:t>happens when </a:t>
            </a:r>
            <a:r>
              <a:rPr lang="en-US" sz="2800" dirty="0" smtClean="0"/>
              <a:t>we </a:t>
            </a:r>
            <a:r>
              <a:rPr lang="en-US" sz="2800" dirty="0"/>
              <a:t>explicitly </a:t>
            </a:r>
            <a:r>
              <a:rPr lang="en-US" sz="2800" dirty="0" smtClean="0"/>
              <a:t>call</a:t>
            </a:r>
            <a:r>
              <a:rPr lang="en-US" sz="2800" dirty="0"/>
              <a:t> </a:t>
            </a:r>
            <a:r>
              <a:rPr lang="en-US" sz="2800" dirty="0" err="1">
                <a:solidFill>
                  <a:srgbClr val="FF0000"/>
                </a:solidFill>
              </a:rPr>
              <a:t>React.unmountAndReleaseReactRootNode</a:t>
            </a:r>
            <a:r>
              <a:rPr lang="en-US" sz="2800" dirty="0" smtClean="0">
                <a:solidFill>
                  <a:srgbClr val="FF0000"/>
                </a:solidFill>
              </a:rPr>
              <a:t>() </a:t>
            </a:r>
            <a:r>
              <a:rPr lang="en-US" sz="2800" dirty="0" smtClean="0"/>
              <a:t>or </a:t>
            </a:r>
            <a:r>
              <a:rPr lang="en-US" sz="2800" dirty="0"/>
              <a:t>automatically if a component was a child that was no longer generated in a </a:t>
            </a:r>
            <a:r>
              <a:rPr lang="en-US" sz="2800" dirty="0">
                <a:solidFill>
                  <a:srgbClr val="FF0000"/>
                </a:solidFill>
              </a:rPr>
              <a:t>render()</a:t>
            </a:r>
            <a:r>
              <a:rPr lang="en-US" sz="2800" dirty="0"/>
              <a:t> call.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Most </a:t>
            </a:r>
            <a:r>
              <a:rPr lang="en-US" sz="2800" dirty="0"/>
              <a:t>often you don't have to deal with this and just let React do the proper thing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6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An</a:t>
            </a:r>
            <a:r>
              <a:rPr lang="en-US" sz="2800" dirty="0"/>
              <a:t> &lt;input&gt; with value set is a </a:t>
            </a:r>
            <a:r>
              <a:rPr lang="en-US" sz="2800" i="1" dirty="0">
                <a:solidFill>
                  <a:srgbClr val="FF0000"/>
                </a:solidFill>
              </a:rPr>
              <a:t>controlled</a:t>
            </a:r>
            <a:r>
              <a:rPr lang="en-US" sz="2800" dirty="0"/>
              <a:t> component. In a controlled &lt;input&gt;, the value of the rendered element will always reflect the value </a:t>
            </a:r>
            <a:r>
              <a:rPr lang="en-US" sz="2800" dirty="0">
                <a:solidFill>
                  <a:srgbClr val="FF0000"/>
                </a:solidFill>
              </a:rPr>
              <a:t>prop</a:t>
            </a:r>
            <a:r>
              <a:rPr lang="en-US" sz="2800" dirty="0"/>
              <a:t>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render</a:t>
            </a:r>
            <a:r>
              <a:rPr lang="en-US" sz="2800" dirty="0">
                <a:solidFill>
                  <a:srgbClr val="FF0000"/>
                </a:solidFill>
              </a:rPr>
              <a:t>: function() {   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	return </a:t>
            </a:r>
            <a:r>
              <a:rPr lang="en-US" sz="2800" dirty="0">
                <a:solidFill>
                  <a:srgbClr val="FF0000"/>
                </a:solidFill>
              </a:rPr>
              <a:t>&lt;input type="text" value="Hello!" /&gt;;  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This </a:t>
            </a:r>
            <a:r>
              <a:rPr lang="en-US" sz="2800" dirty="0"/>
              <a:t>will render an input that always has a value of </a:t>
            </a:r>
            <a:r>
              <a:rPr lang="en-US" sz="2800" dirty="0">
                <a:solidFill>
                  <a:srgbClr val="FF0000"/>
                </a:solidFill>
              </a:rPr>
              <a:t>Hello!. 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Any </a:t>
            </a:r>
            <a:r>
              <a:rPr lang="en-US" sz="2800" dirty="0"/>
              <a:t>user input will have no effect on the rendered element because React has declared the value to be Hello!. 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Controlled Component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Props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73575"/>
            <a:ext cx="8991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</a:t>
            </a:r>
            <a:r>
              <a:rPr lang="en-US" sz="2800" dirty="0" smtClean="0">
                <a:solidFill>
                  <a:srgbClr val="FF0000"/>
                </a:solidFill>
              </a:rPr>
              <a:t>rops </a:t>
            </a:r>
            <a:r>
              <a:rPr lang="en-US" sz="2800" dirty="0" smtClean="0"/>
              <a:t>: </a:t>
            </a:r>
          </a:p>
          <a:p>
            <a:endParaRPr lang="en-US" sz="2800" dirty="0"/>
          </a:p>
          <a:p>
            <a:r>
              <a:rPr lang="en-US" sz="2800" dirty="0" smtClean="0"/>
              <a:t>read only properties  in react used in components to update  UI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/>
              <a:t>p</a:t>
            </a:r>
            <a:r>
              <a:rPr lang="en-US" sz="2800" dirty="0" smtClean="0"/>
              <a:t>rop is used to define </a:t>
            </a:r>
            <a:r>
              <a:rPr lang="en-US" sz="2800" dirty="0"/>
              <a:t>a component that can take arguments via the component's HTML element attributes. </a:t>
            </a:r>
            <a:endParaRPr lang="en-US" sz="2800" dirty="0" smtClean="0"/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props are immutable and not dynamic. To change the value of a prop requires </a:t>
            </a:r>
            <a:r>
              <a:rPr lang="en-US" sz="2800" dirty="0" smtClean="0"/>
              <a:t>re-rendering </a:t>
            </a:r>
            <a:r>
              <a:rPr lang="en-US" sz="2800" dirty="0"/>
              <a:t>the component. </a:t>
            </a:r>
            <a:r>
              <a:rPr lang="en-US" sz="2400" dirty="0"/>
              <a:t>	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4"/>
            <a:ext cx="8839200" cy="59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To update </a:t>
            </a:r>
            <a:r>
              <a:rPr lang="en-US" sz="2800" dirty="0"/>
              <a:t>the value in response to user input, </a:t>
            </a:r>
            <a:r>
              <a:rPr lang="en-US" sz="2800" dirty="0" smtClean="0"/>
              <a:t>use </a:t>
            </a:r>
            <a:r>
              <a:rPr lang="en-US" sz="2800" dirty="0"/>
              <a:t>the </a:t>
            </a:r>
            <a:r>
              <a:rPr lang="en-US" sz="2800" dirty="0" err="1">
                <a:solidFill>
                  <a:srgbClr val="FF0000"/>
                </a:solidFill>
              </a:rPr>
              <a:t>onChange</a:t>
            </a:r>
            <a:r>
              <a:rPr lang="en-US" sz="2800" dirty="0"/>
              <a:t> event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getInitialState</a:t>
            </a:r>
            <a:r>
              <a:rPr lang="en-US" sz="2800" dirty="0"/>
              <a:t>: function() {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/>
              <a:t>return {value: 'Hello!'};  },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handleChange</a:t>
            </a:r>
            <a:r>
              <a:rPr lang="en-US" sz="2800" dirty="0"/>
              <a:t>: function(event) {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/>
              <a:t>this.setState</a:t>
            </a:r>
            <a:r>
              <a:rPr lang="en-US" sz="2800" dirty="0"/>
              <a:t>({value: </a:t>
            </a:r>
            <a:r>
              <a:rPr lang="en-US" sz="2800" dirty="0" err="1"/>
              <a:t>event.target.value</a:t>
            </a:r>
            <a:r>
              <a:rPr lang="en-US" sz="2800" dirty="0"/>
              <a:t>});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/>
              <a:t>},  render: function() {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err="1"/>
              <a:t>var</a:t>
            </a:r>
            <a:r>
              <a:rPr lang="en-US" sz="2800" dirty="0"/>
              <a:t> value = </a:t>
            </a:r>
            <a:r>
              <a:rPr lang="en-US" sz="2800" dirty="0" err="1"/>
              <a:t>this.state.value</a:t>
            </a:r>
            <a:r>
              <a:rPr lang="en-US" sz="2800" dirty="0"/>
              <a:t>;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/>
              <a:t>return &lt;input type="text" value={value} </a:t>
            </a:r>
            <a:r>
              <a:rPr lang="en-US" sz="2800" dirty="0" smtClean="0"/>
              <a:t>		</a:t>
            </a:r>
            <a:r>
              <a:rPr lang="en-US" sz="2800" dirty="0" err="1" smtClean="0"/>
              <a:t>onChange</a:t>
            </a:r>
            <a:r>
              <a:rPr lang="en-US" sz="2800" dirty="0"/>
              <a:t>={</a:t>
            </a:r>
            <a:r>
              <a:rPr lang="en-US" sz="2800" dirty="0" err="1"/>
              <a:t>this.handleChange</a:t>
            </a:r>
            <a:r>
              <a:rPr lang="en-US" sz="2800" dirty="0"/>
              <a:t>} /&gt;;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}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lvl="1" indent="0" algn="just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Controlled Component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010400" y="5867400"/>
            <a:ext cx="1066800" cy="761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4"/>
            <a:ext cx="8839200" cy="59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/>
              <a:t>H</a:t>
            </a:r>
            <a:r>
              <a:rPr lang="en-US" sz="2800" dirty="0" smtClean="0"/>
              <a:t>ere we are  </a:t>
            </a:r>
            <a:r>
              <a:rPr lang="en-US" sz="2800" dirty="0"/>
              <a:t>accepting the newest value provided by the user and updating the value prop of the &lt;input&gt; component.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This </a:t>
            </a:r>
            <a:r>
              <a:rPr lang="en-US" sz="2800" dirty="0"/>
              <a:t>pattern makes it easy to implement interfaces that respond to or validate user interactions.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For </a:t>
            </a:r>
            <a:r>
              <a:rPr lang="en-US" sz="2800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handleChange</a:t>
            </a:r>
            <a:r>
              <a:rPr lang="en-US" sz="2800" dirty="0"/>
              <a:t>: function(event) {  </a:t>
            </a:r>
          </a:p>
          <a:p>
            <a:pPr marL="0" indent="0">
              <a:buNone/>
            </a:pPr>
            <a:r>
              <a:rPr lang="en-US" sz="2800" dirty="0" smtClean="0"/>
              <a:t>  </a:t>
            </a:r>
            <a:r>
              <a:rPr lang="en-US" sz="2800" dirty="0" err="1"/>
              <a:t>this.setState</a:t>
            </a:r>
            <a:r>
              <a:rPr lang="en-US" sz="2800" dirty="0"/>
              <a:t>({value: </a:t>
            </a:r>
            <a:r>
              <a:rPr lang="en-US" sz="2800" dirty="0" err="1"/>
              <a:t>event.target.value.substr</a:t>
            </a:r>
            <a:r>
              <a:rPr lang="en-US" sz="2800" dirty="0"/>
              <a:t>(0, 140)});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}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This </a:t>
            </a:r>
            <a:r>
              <a:rPr lang="en-US" sz="2800" dirty="0"/>
              <a:t>would accept user input but truncate the value to the first 140 characters.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pPr marL="457200" lvl="1" indent="0" algn="just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Controlled Component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4"/>
            <a:ext cx="8839200" cy="59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Why Controlled Components?</a:t>
            </a:r>
          </a:p>
          <a:p>
            <a:r>
              <a:rPr lang="en-US" sz="2800" dirty="0"/>
              <a:t>Using form components such as &lt;input&gt; in React presents a challenge that is absent when writing traditional form HTML. 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example, in HTML</a:t>
            </a:r>
            <a:r>
              <a:rPr lang="en-US" sz="2800" dirty="0" smtClean="0"/>
              <a:t>:</a:t>
            </a:r>
            <a:endParaRPr lang="en-US" sz="2800" dirty="0"/>
          </a:p>
          <a:p>
            <a:r>
              <a:rPr lang="en-US" sz="2800" dirty="0"/>
              <a:t>  &lt;input type="text" name="title" value="Untitled" /&gt;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renders an input </a:t>
            </a:r>
            <a:r>
              <a:rPr lang="en-US" sz="2800" i="1" dirty="0"/>
              <a:t>initialized</a:t>
            </a:r>
            <a:r>
              <a:rPr lang="en-US" sz="2800" dirty="0"/>
              <a:t> with the value, </a:t>
            </a:r>
            <a:r>
              <a:rPr lang="en-US" sz="2800" dirty="0">
                <a:solidFill>
                  <a:srgbClr val="FF0000"/>
                </a:solidFill>
              </a:rPr>
              <a:t>Untitled.</a:t>
            </a:r>
            <a:r>
              <a:rPr lang="en-US" sz="2800" dirty="0"/>
              <a:t> When the user updates the input, the node's value </a:t>
            </a:r>
            <a:r>
              <a:rPr lang="en-US" sz="2800" i="1" dirty="0"/>
              <a:t>property</a:t>
            </a:r>
            <a:r>
              <a:rPr lang="en-US" sz="2800" dirty="0"/>
              <a:t> will change.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However</a:t>
            </a:r>
            <a:r>
              <a:rPr lang="en-US" sz="2800" dirty="0"/>
              <a:t>, </a:t>
            </a:r>
            <a:r>
              <a:rPr lang="en-US" sz="2800" dirty="0" err="1">
                <a:solidFill>
                  <a:srgbClr val="FF0000"/>
                </a:solidFill>
              </a:rPr>
              <a:t>node.getAttribute</a:t>
            </a:r>
            <a:r>
              <a:rPr lang="en-US" sz="2800" dirty="0">
                <a:solidFill>
                  <a:srgbClr val="FF0000"/>
                </a:solidFill>
              </a:rPr>
              <a:t>('value') </a:t>
            </a:r>
            <a:r>
              <a:rPr lang="en-US" sz="2800" dirty="0"/>
              <a:t>will still return the value used at initialization time,</a:t>
            </a:r>
            <a:r>
              <a:rPr lang="en-US" sz="2800" dirty="0">
                <a:solidFill>
                  <a:srgbClr val="FF0000"/>
                </a:solidFill>
              </a:rPr>
              <a:t> Untitled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Controlled Component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4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27709" y="673574"/>
            <a:ext cx="9116291" cy="59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Unlike HTML, React components must represent the state of the view at any point in time and not only at initialization time. 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For </a:t>
            </a:r>
            <a:r>
              <a:rPr lang="en-US" sz="2800" dirty="0"/>
              <a:t>example, in React</a:t>
            </a:r>
            <a:r>
              <a:rPr lang="en-US" sz="2800" dirty="0" smtClean="0"/>
              <a:t>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render: function() </a:t>
            </a:r>
            <a:r>
              <a:rPr lang="en-US" sz="2800" dirty="0" smtClean="0"/>
              <a:t>{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/>
              <a:t>return &lt;input type="text" name="title" value="Untitled" /&gt;;  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Since </a:t>
            </a:r>
            <a:r>
              <a:rPr lang="en-US" sz="2800" dirty="0"/>
              <a:t>this method describes the view at any point in time, the value of the text input </a:t>
            </a:r>
            <a:r>
              <a:rPr lang="en-US" sz="2800" dirty="0" smtClean="0"/>
              <a:t>should </a:t>
            </a:r>
            <a:r>
              <a:rPr lang="en-US" sz="2800" i="1" dirty="0" smtClean="0"/>
              <a:t>always</a:t>
            </a:r>
            <a:r>
              <a:rPr lang="en-US" sz="2800" dirty="0"/>
              <a:t> </a:t>
            </a:r>
            <a:r>
              <a:rPr lang="en-US" sz="2800" dirty="0" smtClean="0"/>
              <a:t> be</a:t>
            </a:r>
            <a:r>
              <a:rPr lang="en-US" sz="2800" dirty="0"/>
              <a:t> Untitled.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pPr marL="457200" lvl="1" indent="0" algn="just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Controlled Component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4"/>
            <a:ext cx="8839200" cy="59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Uncontrolled Components</a:t>
            </a:r>
          </a:p>
          <a:p>
            <a:r>
              <a:rPr lang="en-US" sz="2800" dirty="0"/>
              <a:t>An &lt;input&gt; that </a:t>
            </a:r>
            <a:r>
              <a:rPr lang="en-US" sz="2800" dirty="0">
                <a:solidFill>
                  <a:srgbClr val="FF0000"/>
                </a:solidFill>
              </a:rPr>
              <a:t>does not supply a value</a:t>
            </a:r>
            <a:r>
              <a:rPr lang="en-US" sz="2800" dirty="0"/>
              <a:t> (or sets it to null) is an </a:t>
            </a:r>
            <a:r>
              <a:rPr lang="en-US" sz="2800" i="1" dirty="0">
                <a:solidFill>
                  <a:srgbClr val="FF0000"/>
                </a:solidFill>
              </a:rPr>
              <a:t>uncontrolled</a:t>
            </a:r>
            <a:r>
              <a:rPr lang="en-US" sz="2800" dirty="0"/>
              <a:t> component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render</a:t>
            </a:r>
            <a:r>
              <a:rPr lang="en-US" sz="2800" dirty="0"/>
              <a:t>: function() {    return &lt;input </a:t>
            </a:r>
            <a:r>
              <a:rPr lang="en-US" sz="2800" dirty="0" smtClean="0"/>
              <a:t> type</a:t>
            </a:r>
            <a:r>
              <a:rPr lang="en-US" sz="2800" dirty="0"/>
              <a:t>="text" /&gt;;  }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Uncontrolled Component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4"/>
            <a:ext cx="8839200" cy="59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Default Value</a:t>
            </a:r>
          </a:p>
          <a:p>
            <a:r>
              <a:rPr lang="en-US" sz="2800" dirty="0" smtClean="0"/>
              <a:t>To initialize </a:t>
            </a:r>
            <a:r>
              <a:rPr lang="en-US" sz="2800" dirty="0"/>
              <a:t>the component with a non-empty value, </a:t>
            </a:r>
            <a:r>
              <a:rPr lang="en-US" sz="2800" dirty="0" smtClean="0"/>
              <a:t> </a:t>
            </a:r>
            <a:r>
              <a:rPr lang="en-US" sz="2800" dirty="0"/>
              <a:t>supply </a:t>
            </a:r>
            <a:r>
              <a:rPr lang="en-US" sz="2800" dirty="0" smtClean="0"/>
              <a:t>a </a:t>
            </a:r>
            <a:r>
              <a:rPr lang="en-US" sz="2800" dirty="0" err="1" smtClean="0">
                <a:solidFill>
                  <a:srgbClr val="FF0000"/>
                </a:solidFill>
              </a:rPr>
              <a:t>defaultValue</a:t>
            </a:r>
            <a:r>
              <a:rPr lang="en-US" sz="2800" dirty="0"/>
              <a:t> prop. 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render</a:t>
            </a:r>
            <a:r>
              <a:rPr lang="en-US" sz="2800" dirty="0"/>
              <a:t>: function() {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</a:t>
            </a:r>
            <a:r>
              <a:rPr lang="en-US" sz="2800" dirty="0"/>
              <a:t>return &lt;input type="text" </a:t>
            </a:r>
            <a:r>
              <a:rPr lang="en-US" sz="2800" dirty="0" err="1"/>
              <a:t>defaultValue</a:t>
            </a:r>
            <a:r>
              <a:rPr lang="en-US" sz="2800" dirty="0"/>
              <a:t>="Hello!" /&gt;;  }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This </a:t>
            </a:r>
            <a:r>
              <a:rPr lang="en-US" sz="2800" dirty="0"/>
              <a:t>example will function much like the </a:t>
            </a:r>
            <a:r>
              <a:rPr lang="en-US" sz="2800" b="1" dirty="0"/>
              <a:t>Controlled Components</a:t>
            </a:r>
            <a:r>
              <a:rPr lang="en-US" sz="2800" dirty="0"/>
              <a:t> 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input&gt; </a:t>
            </a:r>
            <a:r>
              <a:rPr lang="en-US" sz="2800" dirty="0" smtClean="0"/>
              <a:t>      supports</a:t>
            </a:r>
            <a:r>
              <a:rPr lang="en-US" sz="2800" dirty="0"/>
              <a:t> </a:t>
            </a:r>
            <a:r>
              <a:rPr lang="en-US" sz="2800" dirty="0" err="1">
                <a:solidFill>
                  <a:srgbClr val="FF0000"/>
                </a:solidFill>
              </a:rPr>
              <a:t>defaultChecked</a:t>
            </a:r>
            <a:r>
              <a:rPr lang="en-US" sz="2800" dirty="0"/>
              <a:t> 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select</a:t>
            </a:r>
            <a:r>
              <a:rPr lang="en-US" sz="2800" dirty="0" smtClean="0"/>
              <a:t>&gt;     </a:t>
            </a:r>
            <a:r>
              <a:rPr lang="en-US" sz="2800" dirty="0"/>
              <a:t> supports </a:t>
            </a:r>
            <a:r>
              <a:rPr lang="en-US" sz="2800" dirty="0" err="1"/>
              <a:t>defaultValue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The ref String Attribute</a:t>
            </a:r>
          </a:p>
          <a:p>
            <a:endParaRPr lang="en-US" sz="2800" dirty="0" smtClean="0"/>
          </a:p>
          <a:p>
            <a:r>
              <a:rPr lang="en-US" sz="2800" dirty="0" smtClean="0"/>
              <a:t>React </a:t>
            </a:r>
            <a:r>
              <a:rPr lang="en-US" sz="2800" dirty="0"/>
              <a:t>supports a very special property that </a:t>
            </a:r>
            <a:r>
              <a:rPr lang="en-US" sz="2800" dirty="0" smtClean="0"/>
              <a:t> can be  attached  </a:t>
            </a:r>
            <a:r>
              <a:rPr lang="en-US" sz="2800" dirty="0"/>
              <a:t>to any component that is output from render().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special property allows </a:t>
            </a:r>
            <a:r>
              <a:rPr lang="en-US" sz="2800" dirty="0" smtClean="0"/>
              <a:t> </a:t>
            </a:r>
            <a:r>
              <a:rPr lang="en-US" sz="2800" dirty="0"/>
              <a:t>to refer to the corresponding </a:t>
            </a:r>
            <a:r>
              <a:rPr lang="en-US" sz="2800" dirty="0" smtClean="0"/>
              <a:t> </a:t>
            </a:r>
            <a:r>
              <a:rPr lang="en-US" sz="2800" b="1" dirty="0" smtClean="0"/>
              <a:t>backing </a:t>
            </a:r>
            <a:r>
              <a:rPr lang="en-US" sz="2800" b="1" dirty="0"/>
              <a:t>instance</a:t>
            </a:r>
            <a:r>
              <a:rPr lang="en-US" sz="2800" dirty="0"/>
              <a:t> of anything returned from render(). It is always guaranteed to be the proper instance, at any point in time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ref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The ref String Attribute</a:t>
            </a:r>
          </a:p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Assign a ref attribute to anything returned from render such as:</a:t>
            </a:r>
          </a:p>
          <a:p>
            <a:pPr lvl="0"/>
            <a:r>
              <a:rPr lang="en-US" sz="2800" dirty="0"/>
              <a:t>&lt;input ref="</a:t>
            </a:r>
            <a:r>
              <a:rPr lang="en-US" sz="2800" dirty="0" err="1"/>
              <a:t>myInput</a:t>
            </a:r>
            <a:r>
              <a:rPr lang="en-US" sz="2800" dirty="0"/>
              <a:t>" /&gt; In some other code (typically event handler code), access the </a:t>
            </a:r>
            <a:r>
              <a:rPr lang="en-US" sz="2800" b="1" dirty="0"/>
              <a:t>backing instance</a:t>
            </a:r>
            <a:r>
              <a:rPr lang="en-US" sz="2800" dirty="0"/>
              <a:t> </a:t>
            </a:r>
            <a:r>
              <a:rPr lang="en-US" sz="2800" dirty="0" smtClean="0"/>
              <a:t>via </a:t>
            </a:r>
            <a:r>
              <a:rPr lang="en-US" sz="2800" dirty="0" err="1" smtClean="0">
                <a:solidFill>
                  <a:srgbClr val="FF0000"/>
                </a:solidFill>
              </a:rPr>
              <a:t>this.refs</a:t>
            </a:r>
            <a:r>
              <a:rPr lang="en-US" sz="2800" dirty="0"/>
              <a:t> as in</a:t>
            </a:r>
            <a:r>
              <a:rPr lang="en-US" sz="2800" dirty="0" smtClean="0"/>
              <a:t>:</a:t>
            </a:r>
          </a:p>
          <a:p>
            <a:pPr lvl="0"/>
            <a:endParaRPr lang="en-US" sz="2800" dirty="0"/>
          </a:p>
          <a:p>
            <a:r>
              <a:rPr lang="en-US" sz="2800" dirty="0" err="1"/>
              <a:t>this.refs.myInput</a:t>
            </a:r>
            <a:r>
              <a:rPr lang="en-US" sz="2800" dirty="0"/>
              <a:t> </a:t>
            </a:r>
            <a:r>
              <a:rPr lang="en-US" sz="2800" dirty="0" smtClean="0"/>
              <a:t> : can </a:t>
            </a:r>
            <a:r>
              <a:rPr lang="en-US" sz="2800" dirty="0"/>
              <a:t>access the component's DOM node </a:t>
            </a:r>
            <a:r>
              <a:rPr lang="en-US" sz="2800" dirty="0" smtClean="0"/>
              <a:t>directly</a:t>
            </a:r>
          </a:p>
          <a:p>
            <a:pPr marL="0" indent="0">
              <a:buNone/>
            </a:pPr>
            <a:r>
              <a:rPr lang="en-US" sz="2800" dirty="0" smtClean="0"/>
              <a:t> 	</a:t>
            </a:r>
            <a:r>
              <a:rPr lang="en-US" sz="2800" dirty="0" err="1" smtClean="0">
                <a:solidFill>
                  <a:srgbClr val="FF0000"/>
                </a:solidFill>
              </a:rPr>
              <a:t>React.findDOMNode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this.refs.myInput</a:t>
            </a:r>
            <a:r>
              <a:rPr lang="en-US" sz="2800" dirty="0">
                <a:solidFill>
                  <a:srgbClr val="FF0000"/>
                </a:solidFill>
              </a:rPr>
              <a:t>).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ref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943600" y="62484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The ref String Attribute</a:t>
            </a:r>
          </a:p>
          <a:p>
            <a:pPr marL="0" lvl="0" indent="0">
              <a:buNone/>
            </a:pPr>
            <a:r>
              <a:rPr lang="en-US" sz="2800" dirty="0"/>
              <a:t>render: function() {  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return (    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&lt;</a:t>
            </a:r>
            <a:r>
              <a:rPr lang="en-US" sz="2800" dirty="0" err="1"/>
              <a:t>TextInput</a:t>
            </a:r>
            <a:r>
              <a:rPr lang="en-US" sz="2800" dirty="0"/>
              <a:t>     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  </a:t>
            </a:r>
            <a:r>
              <a:rPr lang="en-US" sz="2800" dirty="0"/>
              <a:t>ref={function(input) {    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     </a:t>
            </a:r>
            <a:r>
              <a:rPr lang="en-US" sz="2800" dirty="0"/>
              <a:t>if (input != null) {         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</a:t>
            </a:r>
            <a:r>
              <a:rPr lang="en-US" sz="2800" dirty="0" err="1"/>
              <a:t>input.focus</a:t>
            </a:r>
            <a:r>
              <a:rPr lang="en-US" sz="2800" dirty="0"/>
              <a:t>();    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     </a:t>
            </a:r>
            <a:r>
              <a:rPr lang="en-US" sz="2800" dirty="0"/>
              <a:t>}  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    </a:t>
            </a:r>
            <a:r>
              <a:rPr lang="en-US" sz="2800" dirty="0"/>
              <a:t>}} /&gt; 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  );</a:t>
            </a:r>
          </a:p>
          <a:p>
            <a:pPr marL="0" lvl="0" indent="0">
              <a:buNone/>
            </a:pPr>
            <a:r>
              <a:rPr lang="en-US" sz="2800" dirty="0" smtClean="0"/>
              <a:t>},   							</a:t>
            </a:r>
            <a:r>
              <a:rPr lang="en-US" sz="2800" dirty="0" smtClean="0">
                <a:solidFill>
                  <a:srgbClr val="FF0000"/>
                </a:solidFill>
              </a:rPr>
              <a:t>(refddemo.html)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ref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 rot="3069260">
            <a:off x="3271977" y="3092155"/>
            <a:ext cx="637309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 </a:t>
            </a:r>
            <a:r>
              <a:rPr lang="en-US" sz="2800" dirty="0"/>
              <a:t>create the intermediate-DOM in render(), </a:t>
            </a:r>
            <a:r>
              <a:rPr lang="en-US" sz="2800" dirty="0" smtClean="0"/>
              <a:t>to </a:t>
            </a:r>
            <a:r>
              <a:rPr lang="en-US" sz="2800" dirty="0"/>
              <a:t>assign a </a:t>
            </a:r>
            <a:r>
              <a:rPr lang="en-US" sz="2800" b="1" dirty="0" smtClean="0">
                <a:solidFill>
                  <a:srgbClr val="FF0000"/>
                </a:solidFill>
              </a:rPr>
              <a:t>ref </a:t>
            </a:r>
            <a:r>
              <a:rPr lang="en-US" sz="2800" dirty="0" smtClean="0"/>
              <a:t>property </a:t>
            </a:r>
            <a:r>
              <a:rPr lang="en-US" sz="2800" dirty="0"/>
              <a:t>to a child </a:t>
            </a:r>
            <a:r>
              <a:rPr lang="en-US" sz="2800" dirty="0" smtClean="0"/>
              <a:t>component then </a:t>
            </a:r>
            <a:r>
              <a:rPr lang="en-US" sz="2800" dirty="0"/>
              <a:t>refer to it from the parent using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refs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/>
              <a:t>property.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render: function(){ // Set a ref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return (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&lt;</a:t>
            </a:r>
            <a:r>
              <a:rPr lang="en-US" sz="2800" dirty="0"/>
              <a:t>div&gt; &lt;span ref="counter" </a:t>
            </a:r>
            <a:r>
              <a:rPr lang="en-US" sz="2800" dirty="0" smtClean="0"/>
              <a:t>   </a:t>
            </a:r>
          </a:p>
          <a:p>
            <a:pPr marL="0" indent="0">
              <a:buNone/>
            </a:pPr>
            <a:r>
              <a:rPr lang="en-US" sz="2800"/>
              <a:t> </a:t>
            </a:r>
            <a:r>
              <a:rPr lang="en-US" sz="2800" smtClean="0"/>
              <a:t>         class</a:t>
            </a:r>
            <a:r>
              <a:rPr lang="en-US" sz="2800" dirty="0"/>
              <a:t>="count"&gt;{</a:t>
            </a:r>
            <a:r>
              <a:rPr lang="en-US" sz="2800" dirty="0" err="1"/>
              <a:t>this.state.count</a:t>
            </a:r>
            <a:r>
              <a:rPr lang="en-US" sz="2800" dirty="0"/>
              <a:t>}&lt;/span&gt; &lt;/div&gt;;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)}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/>
              <a:t>handleMouseDown</a:t>
            </a:r>
            <a:r>
              <a:rPr lang="en-US" sz="2800" dirty="0"/>
              <a:t>: function(){ // Use the ref console.log(</a:t>
            </a:r>
            <a:r>
              <a:rPr lang="en-US" sz="2800" dirty="0" err="1"/>
              <a:t>this.refs.counter.innerHTML</a:t>
            </a:r>
            <a:r>
              <a:rPr lang="en-US" sz="2800" dirty="0"/>
              <a:t>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},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- ref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state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73575"/>
            <a:ext cx="899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 : used to mutate the component state to reflect changes in DOM. React component’s state allows  </a:t>
            </a:r>
            <a:r>
              <a:rPr lang="en-US" sz="2800" dirty="0"/>
              <a:t>for dynamic behavior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Note :</a:t>
            </a:r>
          </a:p>
          <a:p>
            <a:r>
              <a:rPr lang="en-US" sz="2800" dirty="0" err="1" smtClean="0"/>
              <a:t>this.setState</a:t>
            </a:r>
            <a:r>
              <a:rPr lang="en-US" sz="2800" dirty="0"/>
              <a:t>() method will merge the existing </a:t>
            </a:r>
            <a:r>
              <a:rPr lang="en-US" sz="2800" dirty="0" err="1"/>
              <a:t>this.state</a:t>
            </a:r>
            <a:r>
              <a:rPr lang="en-US" sz="2800" dirty="0"/>
              <a:t> with the object that is passed in. 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400" dirty="0"/>
          </a:p>
          <a:p>
            <a:r>
              <a:rPr 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9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The ref Callback Attribute</a:t>
            </a:r>
          </a:p>
          <a:p>
            <a:r>
              <a:rPr lang="en-US" sz="2800" dirty="0"/>
              <a:t>The ref attribute can be a callback function instead of a name.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callback will be executed immediately after the component is mounted.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referenced component will be passed in as a parameter, and the callback function may use the component immediately, or save the reference for future use (or both).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- ref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572000" y="60198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Props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state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67" y="673575"/>
            <a:ext cx="9081314" cy="69865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Props</a:t>
            </a:r>
            <a:r>
              <a:rPr lang="en-US" sz="2800" dirty="0" smtClean="0"/>
              <a:t> </a:t>
            </a:r>
            <a:r>
              <a:rPr lang="en-US" sz="2800" dirty="0"/>
              <a:t>are immutable.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Props</a:t>
            </a:r>
            <a:r>
              <a:rPr lang="en-US" sz="2800" dirty="0" smtClean="0"/>
              <a:t> should </a:t>
            </a:r>
            <a:r>
              <a:rPr lang="en-US" sz="2800" dirty="0"/>
              <a:t>not be updated by the component to which </a:t>
            </a:r>
            <a:r>
              <a:rPr lang="en-US" sz="2800" dirty="0" smtClean="0"/>
              <a:t>they are </a:t>
            </a:r>
            <a:r>
              <a:rPr lang="en-US" sz="2800" dirty="0"/>
              <a:t>passed.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Props</a:t>
            </a:r>
            <a:r>
              <a:rPr lang="en-US" sz="2800" dirty="0" smtClean="0"/>
              <a:t> </a:t>
            </a:r>
            <a:r>
              <a:rPr lang="en-US" sz="2800" dirty="0"/>
              <a:t>are owned by the component which passes them to some </a:t>
            </a:r>
            <a:r>
              <a:rPr lang="en-US" sz="2800" dirty="0" smtClean="0"/>
              <a:t>other component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 smtClean="0"/>
              <a:t> </a:t>
            </a:r>
            <a:r>
              <a:rPr lang="en-US" sz="2800" dirty="0"/>
              <a:t>internal and private to the component.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 </a:t>
            </a:r>
            <a:r>
              <a:rPr lang="en-US" sz="2800" dirty="0"/>
              <a:t>can </a:t>
            </a:r>
            <a:r>
              <a:rPr lang="en-US" sz="2800" dirty="0" smtClean="0"/>
              <a:t>and will </a:t>
            </a:r>
            <a:r>
              <a:rPr lang="en-US" sz="2800" dirty="0"/>
              <a:t>change depending on the interactions with the outer </a:t>
            </a:r>
            <a:r>
              <a:rPr lang="en-US" sz="2800" dirty="0" smtClean="0"/>
              <a:t>world. </a:t>
            </a:r>
            <a:r>
              <a:rPr lang="en-US" sz="2800" dirty="0" smtClean="0">
                <a:solidFill>
                  <a:srgbClr val="FF0000"/>
                </a:solidFill>
              </a:rPr>
              <a:t>(Avoid state as far as possible)</a:t>
            </a: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 </a:t>
            </a:r>
            <a:r>
              <a:rPr lang="en-US" sz="2800" dirty="0"/>
              <a:t>should store as simple data as possible, such as whether an input checkbox </a:t>
            </a:r>
            <a:r>
              <a:rPr lang="en-US" sz="2800" dirty="0" smtClean="0"/>
              <a:t>is checked </a:t>
            </a:r>
            <a:r>
              <a:rPr lang="en-US" sz="2800" dirty="0"/>
              <a:t>or not or a CSS class that hides or displays the component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 smtClean="0">
                <a:solidFill>
                  <a:srgbClr val="FF0000"/>
                </a:solidFill>
              </a:rPr>
              <a:t>props</a:t>
            </a:r>
            <a:r>
              <a:rPr lang="en-US" sz="2800" dirty="0" smtClean="0"/>
              <a:t> for static data and </a:t>
            </a:r>
            <a:r>
              <a:rPr lang="en-US" sz="2800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 for dynamic data</a:t>
            </a:r>
          </a:p>
          <a:p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26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Props and state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98" y="1339922"/>
            <a:ext cx="9081314" cy="47705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sz="2600" b="1" dirty="0" smtClean="0">
                <a:solidFill>
                  <a:srgbClr val="FF0000"/>
                </a:solidFill>
              </a:rPr>
              <a:t>When do </a:t>
            </a:r>
            <a:r>
              <a:rPr lang="en-US" sz="2600" b="1" dirty="0">
                <a:solidFill>
                  <a:srgbClr val="FF0000"/>
                </a:solidFill>
              </a:rPr>
              <a:t>you use props or state, or even just private variables? </a:t>
            </a:r>
            <a:endParaRPr lang="en-US" sz="2600" b="1" dirty="0" smtClean="0">
              <a:solidFill>
                <a:srgbClr val="FF0000"/>
              </a:solidFill>
            </a:endParaRPr>
          </a:p>
          <a:p>
            <a:pPr fontAlgn="base"/>
            <a:endParaRPr lang="en-US" sz="260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800" dirty="0" smtClean="0"/>
              <a:t>Props </a:t>
            </a:r>
            <a:r>
              <a:rPr lang="en-US" sz="2800" dirty="0"/>
              <a:t>are used for passing data between </a:t>
            </a:r>
            <a:r>
              <a:rPr lang="en-US" sz="2800" dirty="0" smtClean="0"/>
              <a:t>parent </a:t>
            </a:r>
            <a:r>
              <a:rPr lang="en-US" sz="2800"/>
              <a:t>and </a:t>
            </a:r>
            <a:r>
              <a:rPr lang="en-US" sz="2800" smtClean="0"/>
              <a:t>child </a:t>
            </a:r>
            <a:r>
              <a:rPr lang="en-US" sz="2800" dirty="0"/>
              <a:t>React classes, and any changes to a prop cause an automatic </a:t>
            </a:r>
            <a:r>
              <a:rPr lang="en-US" sz="2800" dirty="0" smtClean="0"/>
              <a:t>re-render </a:t>
            </a:r>
            <a:r>
              <a:rPr lang="en-US" sz="2800" dirty="0"/>
              <a:t>of the view, both parent and child. </a:t>
            </a:r>
            <a:endParaRPr lang="en-US" sz="2800" dirty="0" smtClean="0"/>
          </a:p>
          <a:p>
            <a:pPr marL="342900" indent="-342900" fontAlgn="base">
              <a:buFont typeface="Arial" pitchFamily="34" charset="0"/>
              <a:buChar char="•"/>
            </a:pPr>
            <a:endParaRPr lang="en-US" sz="280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800" dirty="0" smtClean="0"/>
              <a:t>For </a:t>
            </a:r>
            <a:r>
              <a:rPr lang="en-US" sz="2800" dirty="0"/>
              <a:t>data that’s relevant only to the view and nothing else, use state. Any changes here also </a:t>
            </a:r>
            <a:r>
              <a:rPr lang="en-US" sz="2800" dirty="0" err="1"/>
              <a:t>rerender</a:t>
            </a:r>
            <a:r>
              <a:rPr lang="en-US" sz="2800" dirty="0"/>
              <a:t> the view. </a:t>
            </a:r>
            <a:endParaRPr lang="en-US" sz="2800" dirty="0" smtClean="0"/>
          </a:p>
          <a:p>
            <a:pPr marL="342900" indent="-342900" fontAlgn="base">
              <a:buFont typeface="Arial" pitchFamily="34" charset="0"/>
              <a:buChar char="•"/>
            </a:pPr>
            <a:endParaRPr lang="en-US" sz="280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800" dirty="0" smtClean="0"/>
              <a:t>For </a:t>
            </a:r>
            <a:r>
              <a:rPr lang="en-US" sz="2800" dirty="0"/>
              <a:t>any data that’s pertinent to the class but not the view itself, you could use a private </a:t>
            </a:r>
            <a:r>
              <a:rPr lang="en-US" sz="2800" dirty="0" smtClean="0"/>
              <a:t>variable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19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124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2867891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2867891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 and Component Life cycle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914400"/>
            <a:ext cx="83819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Object oriented widgets definition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Nested widgets support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HTML like widget DOM definition (Virtual DOM)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State spreading to nested components-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ONE WAY REACTIVE DATA FLOW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Optimized rendering to the real DOM tree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85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Data Flow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84" y="772526"/>
            <a:ext cx="8970921" cy="522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5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914400"/>
            <a:ext cx="838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12" name="Picture 11" descr="https://cdn-media-1.freecodecamp.org/images/0Y37Fw7u57Bww8eMdVhbZz9mJthSVTF8xAJ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9" y="1203300"/>
            <a:ext cx="7315200" cy="4835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9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1426</Words>
  <Application>Microsoft Office PowerPoint</Application>
  <PresentationFormat>On-screen Show (4:3)</PresentationFormat>
  <Paragraphs>305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1605</cp:revision>
  <dcterms:created xsi:type="dcterms:W3CDTF">2011-02-15T15:40:35Z</dcterms:created>
  <dcterms:modified xsi:type="dcterms:W3CDTF">2021-10-26T03:51:08Z</dcterms:modified>
</cp:coreProperties>
</file>