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326" r:id="rId4"/>
    <p:sldId id="299" r:id="rId5"/>
    <p:sldId id="300" r:id="rId6"/>
    <p:sldId id="307" r:id="rId7"/>
    <p:sldId id="318" r:id="rId8"/>
    <p:sldId id="316" r:id="rId9"/>
    <p:sldId id="313" r:id="rId10"/>
    <p:sldId id="283" r:id="rId11"/>
    <p:sldId id="306" r:id="rId12"/>
    <p:sldId id="301" r:id="rId13"/>
    <p:sldId id="302" r:id="rId14"/>
    <p:sldId id="279" r:id="rId15"/>
    <p:sldId id="280" r:id="rId16"/>
    <p:sldId id="273" r:id="rId17"/>
    <p:sldId id="323" r:id="rId18"/>
    <p:sldId id="324" r:id="rId19"/>
    <p:sldId id="325" r:id="rId20"/>
    <p:sldId id="271" r:id="rId21"/>
    <p:sldId id="27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402"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D9C353-AE94-43FF-80C0-4A67A3F1068C}" type="datetimeFigureOut">
              <a:rPr lang="en-IN" smtClean="0"/>
              <a:t>21-03-2022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081E7-5B98-44E1-B311-23E68D8B5061}" type="slidenum">
              <a:rPr lang="en-IN" smtClean="0"/>
              <a:t>‹#›</a:t>
            </a:fld>
            <a:endParaRPr lang="en-IN"/>
          </a:p>
        </p:txBody>
      </p:sp>
    </p:spTree>
    <p:extLst>
      <p:ext uri="{BB962C8B-B14F-4D97-AF65-F5344CB8AC3E}">
        <p14:creationId xmlns:p14="http://schemas.microsoft.com/office/powerpoint/2010/main" val="1723058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 </a:t>
            </a:r>
          </a:p>
          <a:p>
            <a:r>
              <a:rPr lang="en-IN" sz="1200" kern="1200" dirty="0" smtClean="0">
                <a:solidFill>
                  <a:schemeClr val="tx1"/>
                </a:solidFill>
                <a:effectLst/>
                <a:latin typeface="+mn-lt"/>
                <a:ea typeface="+mn-ea"/>
                <a:cs typeface="+mn-cs"/>
              </a:rPr>
              <a:t>Observables are treated like arrays. Each value over time is one item in the array. This allows us to use array like methods called operators on our Observable such as map, </a:t>
            </a:r>
            <a:r>
              <a:rPr lang="en-IN" sz="1200" kern="1200" dirty="0" err="1" smtClean="0">
                <a:solidFill>
                  <a:schemeClr val="tx1"/>
                </a:solidFill>
                <a:effectLst/>
                <a:latin typeface="+mn-lt"/>
                <a:ea typeface="+mn-ea"/>
                <a:cs typeface="+mn-cs"/>
              </a:rPr>
              <a:t>flatmap</a:t>
            </a:r>
            <a:r>
              <a:rPr lang="en-IN" sz="1200" kern="1200" dirty="0" smtClean="0">
                <a:solidFill>
                  <a:schemeClr val="tx1"/>
                </a:solidFill>
                <a:effectLst/>
                <a:latin typeface="+mn-lt"/>
                <a:ea typeface="+mn-ea"/>
                <a:cs typeface="+mn-cs"/>
              </a:rPr>
              <a:t>, reduce, </a:t>
            </a:r>
            <a:r>
              <a:rPr lang="en-IN" sz="1200" kern="1200" dirty="0" err="1" smtClean="0">
                <a:solidFill>
                  <a:schemeClr val="tx1"/>
                </a:solidFill>
                <a:effectLst/>
                <a:latin typeface="+mn-lt"/>
                <a:ea typeface="+mn-ea"/>
                <a:cs typeface="+mn-cs"/>
              </a:rPr>
              <a:t>ect</a:t>
            </a:r>
            <a:r>
              <a:rPr lang="en-IN" sz="1200" kern="1200" dirty="0" smtClean="0">
                <a:solidFill>
                  <a:schemeClr val="tx1"/>
                </a:solidFill>
                <a:effectLst/>
                <a:latin typeface="+mn-lt"/>
                <a:ea typeface="+mn-ea"/>
                <a:cs typeface="+mn-cs"/>
              </a:rPr>
              <a:t>. In our service we will be using a special type of an Observable called a </a:t>
            </a:r>
            <a:r>
              <a:rPr lang="en-IN" sz="1200" kern="1200" dirty="0" err="1" smtClean="0">
                <a:solidFill>
                  <a:schemeClr val="tx1"/>
                </a:solidFill>
                <a:effectLst/>
                <a:latin typeface="+mn-lt"/>
                <a:ea typeface="+mn-ea"/>
                <a:cs typeface="+mn-cs"/>
              </a:rPr>
              <a:t>BehaviorSubject</a:t>
            </a:r>
            <a:r>
              <a:rPr lang="en-IN" sz="1200" kern="1200" dirty="0" smtClean="0">
                <a:solidFill>
                  <a:schemeClr val="tx1"/>
                </a:solidFill>
                <a:effectLst/>
                <a:latin typeface="+mn-lt"/>
                <a:ea typeface="+mn-ea"/>
                <a:cs typeface="+mn-cs"/>
              </a:rPr>
              <a:t>. A </a:t>
            </a:r>
            <a:r>
              <a:rPr lang="en-IN" sz="1200" kern="1200" dirty="0" err="1" smtClean="0">
                <a:solidFill>
                  <a:schemeClr val="tx1"/>
                </a:solidFill>
                <a:effectLst/>
                <a:latin typeface="+mn-lt"/>
                <a:ea typeface="+mn-ea"/>
                <a:cs typeface="+mn-cs"/>
              </a:rPr>
              <a:t>BehaviorSubject</a:t>
            </a:r>
            <a:r>
              <a:rPr lang="en-IN" sz="1200" kern="1200" dirty="0" smtClean="0">
                <a:solidFill>
                  <a:schemeClr val="tx1"/>
                </a:solidFill>
                <a:effectLst/>
                <a:latin typeface="+mn-lt"/>
                <a:ea typeface="+mn-ea"/>
                <a:cs typeface="+mn-cs"/>
              </a:rPr>
              <a:t> allows us to push and pull values to the underlying Observable. We will see how this will help us construct our service.</a:t>
            </a:r>
          </a:p>
          <a:p>
            <a:r>
              <a:rPr lang="en-IN" sz="1200" kern="1200" dirty="0" smtClean="0">
                <a:solidFill>
                  <a:schemeClr val="tx1"/>
                </a:solidFill>
                <a:effectLst/>
                <a:latin typeface="+mn-lt"/>
                <a:ea typeface="+mn-ea"/>
                <a:cs typeface="+mn-cs"/>
              </a:rPr>
              <a:t>In Angular we use </a:t>
            </a:r>
            <a:r>
              <a:rPr lang="en-IN" sz="1200" kern="1200" dirty="0" err="1" smtClean="0">
                <a:solidFill>
                  <a:schemeClr val="tx1"/>
                </a:solidFill>
                <a:effectLst/>
                <a:latin typeface="+mn-lt"/>
                <a:ea typeface="+mn-ea"/>
                <a:cs typeface="+mn-cs"/>
              </a:rPr>
              <a:t>RxJS</a:t>
            </a:r>
            <a:r>
              <a:rPr lang="en-IN" sz="1200" kern="1200" dirty="0" smtClean="0">
                <a:solidFill>
                  <a:schemeClr val="tx1"/>
                </a:solidFill>
                <a:effectLst/>
                <a:latin typeface="+mn-lt"/>
                <a:ea typeface="+mn-ea"/>
                <a:cs typeface="+mn-cs"/>
              </a:rPr>
              <a:t> a </a:t>
            </a:r>
            <a:r>
              <a:rPr lang="en-IN" sz="1200" kern="1200" dirty="0" err="1" smtClean="0">
                <a:solidFill>
                  <a:schemeClr val="tx1"/>
                </a:solidFill>
                <a:effectLst/>
                <a:latin typeface="+mn-lt"/>
                <a:ea typeface="+mn-ea"/>
                <a:cs typeface="+mn-cs"/>
              </a:rPr>
              <a:t>polyfill</a:t>
            </a:r>
            <a:r>
              <a:rPr lang="en-IN" sz="1200" kern="1200" dirty="0" smtClean="0">
                <a:solidFill>
                  <a:schemeClr val="tx1"/>
                </a:solidFill>
                <a:effectLst/>
                <a:latin typeface="+mn-lt"/>
                <a:ea typeface="+mn-ea"/>
                <a:cs typeface="+mn-cs"/>
              </a:rPr>
              <a:t>/</a:t>
            </a:r>
            <a:r>
              <a:rPr lang="en-IN" sz="1200" kern="1200" dirty="0" err="1" smtClean="0">
                <a:solidFill>
                  <a:schemeClr val="tx1"/>
                </a:solidFill>
                <a:effectLst/>
                <a:latin typeface="+mn-lt"/>
                <a:ea typeface="+mn-ea"/>
                <a:cs typeface="+mn-cs"/>
              </a:rPr>
              <a:t>util</a:t>
            </a:r>
            <a:r>
              <a:rPr lang="en-IN" sz="1200" kern="1200" dirty="0" smtClean="0">
                <a:solidFill>
                  <a:schemeClr val="tx1"/>
                </a:solidFill>
                <a:effectLst/>
                <a:latin typeface="+mn-lt"/>
                <a:ea typeface="+mn-ea"/>
                <a:cs typeface="+mn-cs"/>
              </a:rPr>
              <a:t> library for the proposed Observables primitive in the next new version JavaScript. </a:t>
            </a:r>
            <a:r>
              <a:rPr lang="en-IN" sz="1200" kern="1200" dirty="0" err="1" smtClean="0">
                <a:solidFill>
                  <a:schemeClr val="tx1"/>
                </a:solidFill>
                <a:effectLst/>
                <a:latin typeface="+mn-lt"/>
                <a:ea typeface="+mn-ea"/>
                <a:cs typeface="+mn-cs"/>
              </a:rPr>
              <a:t>RxJS</a:t>
            </a:r>
            <a:r>
              <a:rPr lang="en-IN" sz="1200" kern="1200" dirty="0" smtClean="0">
                <a:solidFill>
                  <a:schemeClr val="tx1"/>
                </a:solidFill>
                <a:effectLst/>
                <a:latin typeface="+mn-lt"/>
                <a:ea typeface="+mn-ea"/>
                <a:cs typeface="+mn-cs"/>
              </a:rPr>
              <a:t> version 5 is a peer dependency with Angular. A slim Observable is used in Angular 2+ core. The slim Observable does not have many of the useful operators that makes </a:t>
            </a:r>
            <a:r>
              <a:rPr lang="en-IN" sz="1200" kern="1200" dirty="0" err="1" smtClean="0">
                <a:solidFill>
                  <a:schemeClr val="tx1"/>
                </a:solidFill>
                <a:effectLst/>
                <a:latin typeface="+mn-lt"/>
                <a:ea typeface="+mn-ea"/>
                <a:cs typeface="+mn-cs"/>
              </a:rPr>
              <a:t>RxJS</a:t>
            </a:r>
            <a:r>
              <a:rPr lang="en-IN" sz="1200" kern="1200" dirty="0" smtClean="0">
                <a:solidFill>
                  <a:schemeClr val="tx1"/>
                </a:solidFill>
                <a:effectLst/>
                <a:latin typeface="+mn-lt"/>
                <a:ea typeface="+mn-ea"/>
                <a:cs typeface="+mn-cs"/>
              </a:rPr>
              <a:t> so productive. The Observable in Angular is slim to keep the byte site of the library down. To use extra operators we import them like so: import '</a:t>
            </a:r>
            <a:r>
              <a:rPr lang="en-IN" sz="1200" kern="1200" dirty="0" err="1" smtClean="0">
                <a:solidFill>
                  <a:schemeClr val="tx1"/>
                </a:solidFill>
                <a:effectLst/>
                <a:latin typeface="+mn-lt"/>
                <a:ea typeface="+mn-ea"/>
                <a:cs typeface="+mn-cs"/>
              </a:rPr>
              <a:t>rxjs</a:t>
            </a:r>
            <a:r>
              <a:rPr lang="en-IN" sz="1200" kern="1200" dirty="0" smtClean="0">
                <a:solidFill>
                  <a:schemeClr val="tx1"/>
                </a:solidFill>
                <a:effectLst/>
                <a:latin typeface="+mn-lt"/>
                <a:ea typeface="+mn-ea"/>
                <a:cs typeface="+mn-cs"/>
              </a:rPr>
              <a:t>/add/operator/map';.</a:t>
            </a:r>
          </a:p>
          <a:p>
            <a:r>
              <a:rPr lang="en-IN" sz="1200" kern="1200" dirty="0" smtClean="0">
                <a:solidFill>
                  <a:schemeClr val="tx1"/>
                </a:solidFill>
                <a:effectLst/>
                <a:latin typeface="+mn-lt"/>
                <a:ea typeface="+mn-ea"/>
                <a:cs typeface="+mn-cs"/>
              </a:rPr>
              <a:t>In our example we will have a </a:t>
            </a:r>
            <a:r>
              <a:rPr lang="en-IN" sz="1200" kern="1200" dirty="0" err="1" smtClean="0">
                <a:solidFill>
                  <a:schemeClr val="tx1"/>
                </a:solidFill>
                <a:effectLst/>
                <a:latin typeface="+mn-lt"/>
                <a:ea typeface="+mn-ea"/>
                <a:cs typeface="+mn-cs"/>
              </a:rPr>
              <a:t>TodosService</a:t>
            </a:r>
            <a:r>
              <a:rPr lang="en-IN" sz="1200" kern="1200" dirty="0" smtClean="0">
                <a:solidFill>
                  <a:schemeClr val="tx1"/>
                </a:solidFill>
                <a:effectLst/>
                <a:latin typeface="+mn-lt"/>
                <a:ea typeface="+mn-ea"/>
                <a:cs typeface="+mn-cs"/>
              </a:rPr>
              <a:t>. Our </a:t>
            </a:r>
            <a:r>
              <a:rPr lang="en-IN" sz="1200" kern="1200" dirty="0" err="1" smtClean="0">
                <a:solidFill>
                  <a:schemeClr val="tx1"/>
                </a:solidFill>
                <a:effectLst/>
                <a:latin typeface="+mn-lt"/>
                <a:ea typeface="+mn-ea"/>
                <a:cs typeface="+mn-cs"/>
              </a:rPr>
              <a:t>todos</a:t>
            </a:r>
            <a:r>
              <a:rPr lang="en-IN" sz="1200" kern="1200" dirty="0" smtClean="0">
                <a:solidFill>
                  <a:schemeClr val="tx1"/>
                </a:solidFill>
                <a:effectLst/>
                <a:latin typeface="+mn-lt"/>
                <a:ea typeface="+mn-ea"/>
                <a:cs typeface="+mn-cs"/>
              </a:rPr>
              <a:t> service will have basic CRUD operations and a Observable stream to subscribe to. This example we will use a REST based API but it could be converted to a real-time socket based API with little effort. </a:t>
            </a:r>
            <a:r>
              <a:rPr lang="en-IN" sz="1200" kern="1200" smtClean="0">
                <a:solidFill>
                  <a:schemeClr val="tx1"/>
                </a:solidFill>
                <a:effectLst/>
                <a:latin typeface="+mn-lt"/>
                <a:ea typeface="+mn-ea"/>
                <a:cs typeface="+mn-cs"/>
              </a:rPr>
              <a:t>Next lets take a look at a the constructor of our service.</a:t>
            </a:r>
          </a:p>
          <a:p>
            <a:endParaRPr lang="en-IN"/>
          </a:p>
        </p:txBody>
      </p:sp>
      <p:sp>
        <p:nvSpPr>
          <p:cNvPr id="4" name="Slide Number Placeholder 3"/>
          <p:cNvSpPr>
            <a:spLocks noGrp="1"/>
          </p:cNvSpPr>
          <p:nvPr>
            <p:ph type="sldNum" sz="quarter" idx="10"/>
          </p:nvPr>
        </p:nvSpPr>
        <p:spPr/>
        <p:txBody>
          <a:bodyPr/>
          <a:lstStyle/>
          <a:p>
            <a:fld id="{E3B081E7-5B98-44E1-B311-23E68D8B5061}" type="slidenum">
              <a:rPr lang="en-IN" smtClean="0"/>
              <a:t>11</a:t>
            </a:fld>
            <a:endParaRPr lang="en-IN"/>
          </a:p>
        </p:txBody>
      </p:sp>
    </p:spTree>
    <p:extLst>
      <p:ext uri="{BB962C8B-B14F-4D97-AF65-F5344CB8AC3E}">
        <p14:creationId xmlns:p14="http://schemas.microsoft.com/office/powerpoint/2010/main" val="1702016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ctr">
              <a:spcBef>
                <a:spcPct val="20000"/>
              </a:spcBef>
              <a:defRPr/>
            </a:pPr>
            <a:r>
              <a:rPr lang="en-AU" sz="1200" dirty="0" smtClean="0">
                <a:solidFill>
                  <a:schemeClr val="tx1">
                    <a:tint val="75000"/>
                  </a:schemeClr>
                </a:solidFill>
              </a:rPr>
              <a:t>//https://www.learnrxjs.io/learn-rxjs/operators</a:t>
            </a:r>
            <a:endParaRPr kumimoji="0" lang="en-AU"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0"/>
          </p:nvPr>
        </p:nvSpPr>
        <p:spPr/>
        <p:txBody>
          <a:bodyPr/>
          <a:lstStyle/>
          <a:p>
            <a:fld id="{E3B081E7-5B98-44E1-B311-23E68D8B5061}" type="slidenum">
              <a:rPr lang="en-IN" smtClean="0"/>
              <a:t>12</a:t>
            </a:fld>
            <a:endParaRPr lang="en-IN"/>
          </a:p>
        </p:txBody>
      </p:sp>
    </p:spTree>
    <p:extLst>
      <p:ext uri="{BB962C8B-B14F-4D97-AF65-F5344CB8AC3E}">
        <p14:creationId xmlns:p14="http://schemas.microsoft.com/office/powerpoint/2010/main" val="616351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hyperlink" Target="https://github.com/Reactive-Extensions/RxJS/blob/master/doc/api/core/operators/flatmaplatest.md" TargetMode="External"/><Relationship Id="rId13" Type="http://schemas.openxmlformats.org/officeDocument/2006/relationships/hyperlink" Target="https://github.com/Reactive-Extensions/RxJS/blob/master/doc/api/core/operators/delay.md" TargetMode="External"/><Relationship Id="rId18" Type="http://schemas.openxmlformats.org/officeDocument/2006/relationships/hyperlink" Target="https://github.com/Reactive-Extensions/RxJS/blob/master/doc/api/core/operators/where.md" TargetMode="External"/><Relationship Id="rId3" Type="http://schemas.openxmlformats.org/officeDocument/2006/relationships/hyperlink" Target="http://rxmarbles.com/" TargetMode="External"/><Relationship Id="rId7" Type="http://schemas.openxmlformats.org/officeDocument/2006/relationships/hyperlink" Target="https://github.com/Reactive-Extensions/RxJS/blob/master/doc/api/core/operators/select.md" TargetMode="External"/><Relationship Id="rId12" Type="http://schemas.openxmlformats.org/officeDocument/2006/relationships/hyperlink" Target="https://github.com/Reactive-Extensions/RxJS/blob/5a37fa289eb88f14d020dd88b7a72cc1f2a75da8/doc/api/core/operators/throttle.md" TargetMode="External"/><Relationship Id="rId17" Type="http://schemas.openxmlformats.org/officeDocument/2006/relationships/hyperlink" Target="https://github.com/Reactive-Extensions/RxJS/blob/master/doc/api/core/operators/timer.md" TargetMode="External"/><Relationship Id="rId2" Type="http://schemas.openxmlformats.org/officeDocument/2006/relationships/hyperlink" Target="https://github.com/Reactive-Extensions/RxJS/blob/master/doc/api/core/operators/merge.md" TargetMode="External"/><Relationship Id="rId16" Type="http://schemas.openxmlformats.org/officeDocument/2006/relationships/hyperlink" Target="https://github.com/Reactive-Extensions/RxJS/blob/master/doc/api/core/operators/if.md" TargetMode="External"/><Relationship Id="rId1" Type="http://schemas.openxmlformats.org/officeDocument/2006/relationships/slideLayout" Target="../slideLayouts/slideLayout1.xml"/><Relationship Id="rId6" Type="http://schemas.openxmlformats.org/officeDocument/2006/relationships/hyperlink" Target="https://github.com/Reactive-Extensions/RxJS/blob/master/doc/api/core/operators/do.md" TargetMode="External"/><Relationship Id="rId11" Type="http://schemas.openxmlformats.org/officeDocument/2006/relationships/hyperlink" Target="https://github.com/Reactive-Extensions/RxJS/blob/f8f795636119143f51fc249d719bdbde1875970c/doc/api/core/operators/takeuntil.md" TargetMode="External"/><Relationship Id="rId5" Type="http://schemas.openxmlformats.org/officeDocument/2006/relationships/hyperlink" Target="https://github.com/Reactive-Extensions/RxJS/blob/master/doc/api/core/operators/defer.md" TargetMode="External"/><Relationship Id="rId15" Type="http://schemas.openxmlformats.org/officeDocument/2006/relationships/hyperlink" Target="https://github.com/Reactive-Extensions/RxJS/blob/master/doc/api/core/operators/catch.md" TargetMode="External"/><Relationship Id="rId10" Type="http://schemas.openxmlformats.org/officeDocument/2006/relationships/hyperlink" Target="https://github.com/Reactive-Extensions/RxJS/blob/master/doc/api/core/operators/fromevent.md" TargetMode="External"/><Relationship Id="rId19" Type="http://schemas.openxmlformats.org/officeDocument/2006/relationships/hyperlink" Target="https://github.com/Reactive-Extensions/RxJS/blob/master/doc/api/core/operators/zip.md" TargetMode="External"/><Relationship Id="rId4" Type="http://schemas.openxmlformats.org/officeDocument/2006/relationships/hyperlink" Target="https://github.com/Reactive-Extensions/RxJS/blob/master/doc/api/core/operators/concat.md" TargetMode="External"/><Relationship Id="rId9" Type="http://schemas.openxmlformats.org/officeDocument/2006/relationships/hyperlink" Target="https://github.com/Reactive-Extensions/RxJS/blob/master/doc/api/core/operators/frompromise.md" TargetMode="External"/><Relationship Id="rId14" Type="http://schemas.openxmlformats.org/officeDocument/2006/relationships/hyperlink" Target="https://github.com/Reactive-Extensions/RxJS/blob/master/doc/api/core/operators/empty.md"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 y="3756588"/>
            <a:ext cx="9144000" cy="1882212"/>
          </a:xfrm>
          <a:solidFill>
            <a:schemeClr val="accent2">
              <a:lumMod val="75000"/>
            </a:schemeClr>
          </a:solidFill>
        </p:spPr>
        <p:txBody>
          <a:bodyPr>
            <a:normAutofit fontScale="90000"/>
          </a:bodyPr>
          <a:lstStyle/>
          <a:p>
            <a:r>
              <a:rPr lang="en-US" dirty="0" err="1" smtClean="0">
                <a:solidFill>
                  <a:srgbClr val="FFFF00"/>
                </a:solidFill>
              </a:rPr>
              <a:t>RxJS</a:t>
            </a:r>
            <a:r>
              <a:rPr lang="en-US" dirty="0" smtClean="0">
                <a:solidFill>
                  <a:srgbClr val="FFFF00"/>
                </a:solidFill>
              </a:rPr>
              <a:t>  </a:t>
            </a:r>
            <a:r>
              <a:rPr lang="en-US" dirty="0" smtClean="0">
                <a:solidFill>
                  <a:srgbClr val="FFFF00"/>
                </a:solidFill>
              </a:rPr>
              <a:t>7.x</a:t>
            </a:r>
            <a:r>
              <a:rPr lang="en-US" dirty="0" smtClean="0">
                <a:solidFill>
                  <a:srgbClr val="FFFF00"/>
                </a:solidFill>
              </a:rPr>
              <a:t/>
            </a:r>
            <a:br>
              <a:rPr lang="en-US" dirty="0" smtClean="0">
                <a:solidFill>
                  <a:srgbClr val="FFFF00"/>
                </a:solidFill>
              </a:rPr>
            </a:br>
            <a:r>
              <a:rPr lang="en-US" dirty="0" smtClean="0">
                <a:solidFill>
                  <a:srgbClr val="FFFF00"/>
                </a:solidFill>
              </a:rPr>
              <a:t>with React JS</a:t>
            </a:r>
            <a:r>
              <a:rPr lang="en-US" dirty="0" smtClean="0">
                <a:solidFill>
                  <a:srgbClr val="FFFF00"/>
                </a:solidFill>
              </a:rPr>
              <a:t/>
            </a:r>
            <a:br>
              <a:rPr lang="en-US" dirty="0" smtClean="0">
                <a:solidFill>
                  <a:srgbClr val="FFFF00"/>
                </a:solidFill>
              </a:rPr>
            </a:br>
            <a:r>
              <a:rPr lang="en-US" dirty="0" smtClean="0">
                <a:solidFill>
                  <a:srgbClr val="FFFF00"/>
                </a:solidFill>
              </a:rPr>
              <a:t>(Observable)</a:t>
            </a:r>
            <a:endParaRPr lang="en-US" dirty="0">
              <a:solidFill>
                <a:srgbClr val="FFFF00"/>
              </a:solidFill>
            </a:endParaRPr>
          </a:p>
        </p:txBody>
      </p:sp>
      <p:pic>
        <p:nvPicPr>
          <p:cNvPr id="4" name="Picture 2" descr="Mant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0"/>
            <a:ext cx="3657436" cy="36086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400"/>
          </a:xfrm>
          <a:solidFill>
            <a:schemeClr val="accent2">
              <a:lumMod val="75000"/>
            </a:schemeClr>
          </a:solidFill>
        </p:spPr>
        <p:txBody>
          <a:bodyPr>
            <a:normAutofit fontScale="90000"/>
          </a:bodyPr>
          <a:lstStyle/>
          <a:p>
            <a:r>
              <a:rPr lang="en-US" dirty="0" smtClean="0">
                <a:solidFill>
                  <a:srgbClr val="FFFF00"/>
                </a:solidFill>
              </a:rPr>
              <a:t>RXJS</a:t>
            </a:r>
            <a:endParaRPr lang="en-US" dirty="0">
              <a:solidFill>
                <a:srgbClr val="FFFF00"/>
              </a:solidFill>
            </a:endParaRPr>
          </a:p>
        </p:txBody>
      </p:sp>
      <p:sp>
        <p:nvSpPr>
          <p:cNvPr id="3" name="TextBox 2"/>
          <p:cNvSpPr txBox="1"/>
          <p:nvPr/>
        </p:nvSpPr>
        <p:spPr>
          <a:xfrm>
            <a:off x="0" y="762000"/>
            <a:ext cx="8763000" cy="6986528"/>
          </a:xfrm>
          <a:prstGeom prst="rect">
            <a:avLst/>
          </a:prstGeom>
          <a:noFill/>
        </p:spPr>
        <p:txBody>
          <a:bodyPr wrap="square" rtlCol="0">
            <a:spAutoFit/>
          </a:bodyPr>
          <a:lstStyle/>
          <a:p>
            <a:pPr fontAlgn="base"/>
            <a:r>
              <a:rPr lang="en-US" sz="2800" b="1" dirty="0" smtClean="0"/>
              <a:t>R</a:t>
            </a:r>
            <a:r>
              <a:rPr lang="en-US" sz="2800" dirty="0" smtClean="0"/>
              <a:t>eactive Extensions for JavaScript (</a:t>
            </a:r>
            <a:r>
              <a:rPr lang="en-US" sz="2800" dirty="0" err="1" smtClean="0"/>
              <a:t>RxJS</a:t>
            </a:r>
            <a:r>
              <a:rPr lang="en-US" sz="2800" dirty="0" smtClean="0"/>
              <a:t>) is a reactive streams library that allows  to work with </a:t>
            </a:r>
            <a:r>
              <a:rPr lang="en-US" sz="2800" i="1" dirty="0" smtClean="0"/>
              <a:t>asynchronous data streams with Observable.</a:t>
            </a:r>
            <a:endParaRPr lang="en-US" sz="2800" dirty="0" smtClean="0"/>
          </a:p>
          <a:p>
            <a:pPr fontAlgn="base"/>
            <a:endParaRPr lang="en-US" sz="2800" dirty="0" smtClean="0"/>
          </a:p>
          <a:p>
            <a:pPr fontAlgn="base"/>
            <a:r>
              <a:rPr lang="en-US" sz="2800" dirty="0" err="1" smtClean="0"/>
              <a:t>RxJS</a:t>
            </a:r>
            <a:r>
              <a:rPr lang="en-US" sz="2800" dirty="0" smtClean="0"/>
              <a:t> can be used both in the browser or in the server-side using Node.js.</a:t>
            </a:r>
          </a:p>
          <a:p>
            <a:pPr fontAlgn="base"/>
            <a:endParaRPr lang="en-US" sz="2800" dirty="0" smtClean="0"/>
          </a:p>
          <a:p>
            <a:pPr fontAlgn="base"/>
            <a:r>
              <a:rPr lang="en-US" sz="2800" dirty="0" smtClean="0"/>
              <a:t> Angular prefers Observables instead of Java script Promises for </a:t>
            </a:r>
            <a:r>
              <a:rPr lang="en-US" sz="2800" dirty="0" smtClean="0">
                <a:solidFill>
                  <a:srgbClr val="FF0000"/>
                </a:solidFill>
              </a:rPr>
              <a:t>Http</a:t>
            </a:r>
            <a:r>
              <a:rPr lang="en-US" sz="2800" dirty="0" smtClean="0"/>
              <a:t> and </a:t>
            </a:r>
            <a:r>
              <a:rPr lang="en-US" sz="2800" dirty="0" smtClean="0">
                <a:solidFill>
                  <a:srgbClr val="FF0000"/>
                </a:solidFill>
              </a:rPr>
              <a:t>Form</a:t>
            </a:r>
            <a:r>
              <a:rPr lang="en-US" sz="2800" dirty="0" smtClean="0"/>
              <a:t> data.</a:t>
            </a:r>
          </a:p>
          <a:p>
            <a:pPr fontAlgn="base"/>
            <a:endParaRPr lang="en-US" sz="2800" dirty="0" smtClean="0"/>
          </a:p>
          <a:p>
            <a:r>
              <a:rPr lang="en-US" sz="2800" b="1" dirty="0" smtClean="0">
                <a:solidFill>
                  <a:srgbClr val="FF0000"/>
                </a:solidFill>
              </a:rPr>
              <a:t>Observable</a:t>
            </a:r>
            <a:r>
              <a:rPr lang="en-US" sz="2800" b="1" dirty="0" smtClean="0"/>
              <a:t>  </a:t>
            </a:r>
          </a:p>
          <a:p>
            <a:r>
              <a:rPr lang="en-US" sz="2800" b="1" dirty="0" smtClean="0"/>
              <a:t>   A sequence of items that arrive  asynchronously over time.</a:t>
            </a:r>
          </a:p>
          <a:p>
            <a:pPr fontAlgn="base"/>
            <a:endParaRPr lang="en-US" sz="2800" dirty="0" smtClean="0"/>
          </a:p>
          <a:p>
            <a:pPr fontAlgn="base"/>
            <a:endParaRPr lang="en-US" sz="2800" dirty="0" smtClean="0"/>
          </a:p>
          <a:p>
            <a:endParaRPr lang="en-U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400"/>
          </a:xfrm>
          <a:solidFill>
            <a:schemeClr val="accent2">
              <a:lumMod val="75000"/>
            </a:schemeClr>
          </a:solidFill>
        </p:spPr>
        <p:txBody>
          <a:bodyPr>
            <a:normAutofit fontScale="90000"/>
          </a:bodyPr>
          <a:lstStyle/>
          <a:p>
            <a:r>
              <a:rPr lang="en-US" dirty="0" smtClean="0">
                <a:solidFill>
                  <a:srgbClr val="FFFF00"/>
                </a:solidFill>
              </a:rPr>
              <a:t>Observable</a:t>
            </a:r>
            <a:endParaRPr lang="en-US" dirty="0">
              <a:solidFill>
                <a:srgbClr val="FFFF00"/>
              </a:solidFill>
            </a:endParaRPr>
          </a:p>
        </p:txBody>
      </p:sp>
      <p:sp>
        <p:nvSpPr>
          <p:cNvPr id="3" name="TextBox 2"/>
          <p:cNvSpPr txBox="1"/>
          <p:nvPr/>
        </p:nvSpPr>
        <p:spPr>
          <a:xfrm>
            <a:off x="0" y="558422"/>
            <a:ext cx="9144000" cy="7848302"/>
          </a:xfrm>
          <a:prstGeom prst="rect">
            <a:avLst/>
          </a:prstGeom>
          <a:noFill/>
        </p:spPr>
        <p:txBody>
          <a:bodyPr wrap="square" rtlCol="0">
            <a:spAutoFit/>
          </a:bodyPr>
          <a:lstStyle/>
          <a:p>
            <a:r>
              <a:rPr lang="en-US" sz="2800" dirty="0"/>
              <a:t>let </a:t>
            </a:r>
            <a:r>
              <a:rPr lang="en-US" sz="2800" dirty="0" err="1"/>
              <a:t>obs</a:t>
            </a:r>
            <a:r>
              <a:rPr lang="en-US" sz="2800" dirty="0"/>
              <a:t> = </a:t>
            </a:r>
            <a:r>
              <a:rPr lang="en-US" sz="2800" dirty="0" err="1"/>
              <a:t>Rx.Observable</a:t>
            </a:r>
            <a:endParaRPr lang="en-US" sz="2800" dirty="0"/>
          </a:p>
          <a:p>
            <a:r>
              <a:rPr lang="en-US" sz="2800" dirty="0"/>
              <a:t>    .interval(1000)  </a:t>
            </a:r>
          </a:p>
          <a:p>
            <a:r>
              <a:rPr lang="en-US" sz="2800" dirty="0"/>
              <a:t>    .map((v) =&gt; </a:t>
            </a:r>
            <a:r>
              <a:rPr lang="en-US" sz="2800" dirty="0" err="1"/>
              <a:t>Math.random</a:t>
            </a:r>
            <a:r>
              <a:rPr lang="en-US" sz="2800" dirty="0"/>
              <a:t>())</a:t>
            </a:r>
          </a:p>
          <a:p>
            <a:r>
              <a:rPr lang="en-US" sz="2800" dirty="0"/>
              <a:t>    .take(3);</a:t>
            </a:r>
          </a:p>
          <a:p>
            <a:r>
              <a:rPr lang="en-US" sz="2800" dirty="0"/>
              <a:t>    </a:t>
            </a:r>
          </a:p>
          <a:p>
            <a:r>
              <a:rPr lang="en-US" sz="2800" dirty="0"/>
              <a:t>    </a:t>
            </a:r>
            <a:r>
              <a:rPr lang="en-US" sz="2800" dirty="0" err="1"/>
              <a:t>obs.subscribe</a:t>
            </a:r>
            <a:r>
              <a:rPr lang="en-US" sz="2800" dirty="0"/>
              <a:t>(value =&gt; console.log("Subscriber: " + value</a:t>
            </a:r>
            <a:r>
              <a:rPr lang="en-US" sz="2800" dirty="0" smtClean="0"/>
              <a:t>));</a:t>
            </a:r>
          </a:p>
          <a:p>
            <a:endParaRPr lang="en-US" sz="2800" dirty="0"/>
          </a:p>
          <a:p>
            <a:r>
              <a:rPr lang="en-US" sz="2800" dirty="0" smtClean="0">
                <a:solidFill>
                  <a:srgbClr val="FF0000"/>
                </a:solidFill>
              </a:rPr>
              <a:t>Output:</a:t>
            </a:r>
          </a:p>
          <a:p>
            <a:r>
              <a:rPr lang="en-US" sz="2800" dirty="0"/>
              <a:t>Subscriber: </a:t>
            </a:r>
            <a:r>
              <a:rPr lang="en-US" sz="2800" dirty="0" smtClean="0"/>
              <a:t>0.14669644453458597</a:t>
            </a:r>
          </a:p>
          <a:p>
            <a:r>
              <a:rPr lang="en-US" sz="2800" dirty="0" smtClean="0"/>
              <a:t>Subscriber</a:t>
            </a:r>
            <a:r>
              <a:rPr lang="en-US" sz="2800" dirty="0"/>
              <a:t>: </a:t>
            </a:r>
            <a:r>
              <a:rPr lang="en-US" sz="2800" dirty="0" smtClean="0"/>
              <a:t>0.5896970672476727</a:t>
            </a:r>
          </a:p>
          <a:p>
            <a:r>
              <a:rPr lang="en-US" sz="2800" dirty="0" smtClean="0"/>
              <a:t>Subscriber</a:t>
            </a:r>
            <a:r>
              <a:rPr lang="en-US" sz="2800" dirty="0"/>
              <a:t>: </a:t>
            </a:r>
            <a:r>
              <a:rPr lang="en-US" sz="2800" dirty="0" smtClean="0"/>
              <a:t>0.09818169196770854</a:t>
            </a:r>
          </a:p>
          <a:p>
            <a:endParaRPr lang="en-US" sz="2800" dirty="0"/>
          </a:p>
          <a:p>
            <a:r>
              <a:rPr lang="en-US" sz="2800" dirty="0" smtClean="0"/>
              <a:t>   let  observable= </a:t>
            </a:r>
            <a:r>
              <a:rPr lang="en-US" sz="2800" dirty="0" err="1" smtClean="0"/>
              <a:t>http.get</a:t>
            </a:r>
            <a:r>
              <a:rPr lang="en-US" sz="2800" dirty="0" smtClean="0"/>
              <a:t>(“stream.com”)</a:t>
            </a:r>
          </a:p>
          <a:p>
            <a:r>
              <a:rPr lang="en-US" sz="2800" dirty="0" err="1" smtClean="0"/>
              <a:t>Observable.toPromise</a:t>
            </a:r>
            <a:r>
              <a:rPr lang="en-US" sz="2800" dirty="0" smtClean="0"/>
              <a:t>(</a:t>
            </a:r>
            <a:r>
              <a:rPr lang="en-US" sz="2800" dirty="0" err="1" smtClean="0"/>
              <a:t>resolve,reject</a:t>
            </a:r>
            <a:r>
              <a:rPr lang="en-US" sz="2800" dirty="0" smtClean="0"/>
              <a:t>)</a:t>
            </a:r>
            <a:endParaRPr lang="en-US" sz="2800" dirty="0"/>
          </a:p>
          <a:p>
            <a:r>
              <a:rPr lang="en-US" sz="2800" dirty="0" smtClean="0"/>
              <a:t>       </a:t>
            </a:r>
            <a:r>
              <a:rPr lang="en-US" sz="2800" dirty="0" err="1" smtClean="0"/>
              <a:t>observable.subscribe</a:t>
            </a:r>
            <a:r>
              <a:rPr lang="en-US" sz="2800" dirty="0" smtClean="0"/>
              <a:t>(…….)</a:t>
            </a:r>
          </a:p>
          <a:p>
            <a:pPr fontAlgn="base"/>
            <a:endParaRPr lang="en-US" sz="2800" dirty="0" smtClean="0"/>
          </a:p>
          <a:p>
            <a:pPr fontAlgn="base"/>
            <a:endParaRPr lang="en-US" sz="2800" dirty="0" smtClean="0"/>
          </a:p>
          <a:p>
            <a:endParaRPr lang="en-US" sz="2800" dirty="0"/>
          </a:p>
        </p:txBody>
      </p:sp>
    </p:spTree>
    <p:extLst>
      <p:ext uri="{BB962C8B-B14F-4D97-AF65-F5344CB8AC3E}">
        <p14:creationId xmlns:p14="http://schemas.microsoft.com/office/powerpoint/2010/main" val="32607253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400"/>
          </a:xfrm>
          <a:solidFill>
            <a:schemeClr val="accent2">
              <a:lumMod val="75000"/>
            </a:schemeClr>
          </a:solidFill>
        </p:spPr>
        <p:txBody>
          <a:bodyPr>
            <a:normAutofit fontScale="90000"/>
          </a:bodyPr>
          <a:lstStyle/>
          <a:p>
            <a:pPr lvl="0">
              <a:defRPr/>
            </a:pPr>
            <a:r>
              <a:rPr lang="en-AU" dirty="0" smtClean="0">
                <a:solidFill>
                  <a:srgbClr val="FFFF00"/>
                </a:solidFill>
              </a:rPr>
              <a:t>Observer &amp; observables</a:t>
            </a:r>
            <a:endParaRPr lang="en-AU" dirty="0">
              <a:solidFill>
                <a:srgbClr val="FFFF00"/>
              </a:solidFill>
            </a:endParaRPr>
          </a:p>
        </p:txBody>
      </p:sp>
      <p:sp>
        <p:nvSpPr>
          <p:cNvPr id="4" name="Title 1"/>
          <p:cNvSpPr txBox="1">
            <a:spLocks/>
          </p:cNvSpPr>
          <p:nvPr/>
        </p:nvSpPr>
        <p:spPr>
          <a:xfrm>
            <a:off x="533400" y="1301883"/>
            <a:ext cx="8369300" cy="444234"/>
          </a:xfrm>
          <a:prstGeom prst="rect">
            <a:avLst/>
          </a:prstGeom>
        </p:spPr>
        <p:txBody>
          <a:bodyPr vert="horz" lIns="91440" tIns="45720" rIns="91440" bIns="45720" rtlCol="0" anchor="ctr">
            <a:normAutofit fontScale="6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AU"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Content Placeholder 2"/>
          <p:cNvSpPr txBox="1">
            <a:spLocks/>
          </p:cNvSpPr>
          <p:nvPr/>
        </p:nvSpPr>
        <p:spPr>
          <a:xfrm>
            <a:off x="-304800" y="1219200"/>
            <a:ext cx="8369300" cy="3644900"/>
          </a:xfrm>
          <a:prstGeom prst="rect">
            <a:avLst/>
          </a:prstGeom>
        </p:spPr>
        <p:txBody>
          <a:bodyPr vert="horz" lIns="91440" tIns="45720" rIns="91440" bIns="45720" rtlCol="0">
            <a:normAutofit fontScale="92500" lnSpcReduction="1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AU" sz="4000" b="0" i="0" u="none" strike="noStrike" kern="1200" cap="none" spc="0" normalizeH="0" baseline="0" noProof="0" dirty="0" smtClean="0">
                <a:ln>
                  <a:noFill/>
                </a:ln>
                <a:solidFill>
                  <a:srgbClr val="FF0000"/>
                </a:solidFill>
                <a:effectLst/>
                <a:uLnTx/>
                <a:uFillTx/>
                <a:latin typeface="+mn-lt"/>
                <a:ea typeface="+mn-ea"/>
                <a:cs typeface="+mn-cs"/>
              </a:rPr>
              <a:t>Observer</a:t>
            </a:r>
            <a:br>
              <a:rPr kumimoji="0" lang="en-AU" sz="4000" b="0" i="0" u="none" strike="noStrike" kern="1200" cap="none" spc="0" normalizeH="0" baseline="0" noProof="0" dirty="0" smtClean="0">
                <a:ln>
                  <a:noFill/>
                </a:ln>
                <a:solidFill>
                  <a:srgbClr val="FF0000"/>
                </a:solidFill>
                <a:effectLst/>
                <a:uLnTx/>
                <a:uFillTx/>
                <a:latin typeface="+mn-lt"/>
                <a:ea typeface="+mn-ea"/>
                <a:cs typeface="+mn-cs"/>
              </a:rPr>
            </a:br>
            <a:r>
              <a:rPr kumimoji="0" lang="en-AU" sz="4000" b="0" i="0" u="none" strike="noStrike" kern="1200" cap="none" spc="0" normalizeH="0" baseline="0" noProof="0" dirty="0" smtClean="0">
                <a:ln>
                  <a:noFill/>
                </a:ln>
                <a:solidFill>
                  <a:srgbClr val="FF0000"/>
                </a:solidFill>
                <a:effectLst/>
                <a:uLnTx/>
                <a:uFillTx/>
                <a:latin typeface="+mn-lt"/>
                <a:ea typeface="+mn-ea"/>
                <a:cs typeface="+mn-cs"/>
              </a:rPr>
              <a:t>Monitors observable</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AU" sz="40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AU" sz="40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AU" sz="4000" b="0" i="0" u="none" strike="noStrike" kern="1200" cap="none" spc="0" normalizeH="0" baseline="0" noProof="0" dirty="0" smtClean="0">
                <a:ln>
                  <a:noFill/>
                </a:ln>
                <a:solidFill>
                  <a:srgbClr val="FF0000"/>
                </a:solidFill>
                <a:effectLst/>
                <a:uLnTx/>
                <a:uFillTx/>
                <a:latin typeface="+mn-lt"/>
                <a:ea typeface="+mn-ea"/>
                <a:cs typeface="+mn-cs"/>
              </a:rPr>
              <a:t>Observable</a:t>
            </a:r>
            <a:br>
              <a:rPr kumimoji="0" lang="en-AU" sz="4000" b="0" i="0" u="none" strike="noStrike" kern="1200" cap="none" spc="0" normalizeH="0" baseline="0" noProof="0" dirty="0" smtClean="0">
                <a:ln>
                  <a:noFill/>
                </a:ln>
                <a:solidFill>
                  <a:srgbClr val="FF0000"/>
                </a:solidFill>
                <a:effectLst/>
                <a:uLnTx/>
                <a:uFillTx/>
                <a:latin typeface="+mn-lt"/>
                <a:ea typeface="+mn-ea"/>
                <a:cs typeface="+mn-cs"/>
              </a:rPr>
            </a:br>
            <a:r>
              <a:rPr kumimoji="0" lang="en-AU" sz="4000" b="0" i="0" u="none" strike="noStrike" kern="1200" cap="none" spc="0" normalizeH="0" baseline="0" noProof="0" dirty="0" smtClean="0">
                <a:ln>
                  <a:noFill/>
                </a:ln>
                <a:solidFill>
                  <a:srgbClr val="FF0000"/>
                </a:solidFill>
                <a:effectLst/>
                <a:uLnTx/>
                <a:uFillTx/>
                <a:latin typeface="+mn-lt"/>
                <a:ea typeface="+mn-ea"/>
                <a:cs typeface="+mn-cs"/>
              </a:rPr>
              <a:t>Does something</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AU" sz="40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pic>
        <p:nvPicPr>
          <p:cNvPr id="6" name="Picture 2" descr="http://3.bp.blogspot.com/_6UutPi04oTI/SwYRF9IvaMI/AAAAAAAAAIM/Y74LndsKTcI/s1600/cartoon-cats-black-ca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762000"/>
            <a:ext cx="1447800" cy="18811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welovelocalgovernment.files.wordpress.com/2011/05/fridge-freezer-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3200400"/>
            <a:ext cx="2068286" cy="206828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135579" y="6211669"/>
            <a:ext cx="4572000" cy="646331"/>
          </a:xfrm>
          <a:prstGeom prst="rect">
            <a:avLst/>
          </a:prstGeom>
        </p:spPr>
        <p:txBody>
          <a:bodyPr>
            <a:spAutoFit/>
          </a:bodyPr>
          <a:lstStyle/>
          <a:p>
            <a:pPr lvl="0" algn="ctr">
              <a:spcBef>
                <a:spcPct val="20000"/>
              </a:spcBef>
              <a:defRPr/>
            </a:pPr>
            <a:r>
              <a:rPr lang="en-AU" dirty="0">
                <a:solidFill>
                  <a:schemeClr val="tx1">
                    <a:tint val="75000"/>
                  </a:schemeClr>
                </a:solidFill>
              </a:rPr>
              <a:t>//https://www.learnrxjs.io/learn-rxjs/operators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400"/>
          </a:xfrm>
          <a:solidFill>
            <a:schemeClr val="accent2">
              <a:lumMod val="75000"/>
            </a:schemeClr>
          </a:solidFill>
        </p:spPr>
        <p:txBody>
          <a:bodyPr>
            <a:normAutofit fontScale="90000"/>
          </a:bodyPr>
          <a:lstStyle/>
          <a:p>
            <a:pPr lvl="0">
              <a:defRPr/>
            </a:pPr>
            <a:r>
              <a:rPr lang="en-AU" dirty="0" smtClean="0">
                <a:solidFill>
                  <a:srgbClr val="FFFF00"/>
                </a:solidFill>
              </a:rPr>
              <a:t>Observer &amp; observables</a:t>
            </a:r>
            <a:endParaRPr lang="en-AU" dirty="0">
              <a:solidFill>
                <a:srgbClr val="FFFF00"/>
              </a:solidFill>
            </a:endParaRPr>
          </a:p>
        </p:txBody>
      </p:sp>
      <p:sp>
        <p:nvSpPr>
          <p:cNvPr id="4" name="Title 1"/>
          <p:cNvSpPr txBox="1">
            <a:spLocks/>
          </p:cNvSpPr>
          <p:nvPr/>
        </p:nvSpPr>
        <p:spPr>
          <a:xfrm>
            <a:off x="533400" y="1301883"/>
            <a:ext cx="8369300" cy="444234"/>
          </a:xfrm>
          <a:prstGeom prst="rect">
            <a:avLst/>
          </a:prstGeom>
        </p:spPr>
        <p:txBody>
          <a:bodyPr vert="horz" lIns="91440" tIns="45720" rIns="91440" bIns="45720" rtlCol="0" anchor="ctr">
            <a:normAutofit fontScale="6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AU" sz="44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8" name="Straight Arrow Connector 7"/>
          <p:cNvCxnSpPr/>
          <p:nvPr/>
        </p:nvCxnSpPr>
        <p:spPr>
          <a:xfrm rot="10800000" flipH="1">
            <a:off x="3428312" y="3171600"/>
            <a:ext cx="2725292" cy="1204686"/>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pic>
        <p:nvPicPr>
          <p:cNvPr id="9" name="Picture 2" descr="http://3.bp.blogspot.com/_6UutPi04oTI/SwYRF9IvaMI/AAAAAAAAAIM/Y74LndsKTcI/s1600/cartoon-cats-black-ca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8403" y="949324"/>
            <a:ext cx="1447800" cy="188118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welovelocalgovernment.files.wordpress.com/2011/05/fridge-freezer-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171600"/>
            <a:ext cx="2267403" cy="2267403"/>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p:cNvCxnSpPr/>
          <p:nvPr/>
        </p:nvCxnSpPr>
        <p:spPr>
          <a:xfrm flipV="1">
            <a:off x="3029403" y="2383718"/>
            <a:ext cx="2819400" cy="12518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7797209" y="1247553"/>
            <a:ext cx="936025" cy="523220"/>
          </a:xfrm>
          <a:prstGeom prst="rect">
            <a:avLst/>
          </a:prstGeom>
          <a:noFill/>
        </p:spPr>
        <p:txBody>
          <a:bodyPr wrap="none" rtlCol="0">
            <a:spAutoFit/>
          </a:bodyPr>
          <a:lstStyle/>
          <a:p>
            <a:r>
              <a:rPr lang="en-AU" sz="2800" dirty="0" smtClean="0"/>
              <a:t>Yum!</a:t>
            </a:r>
            <a:endParaRPr lang="en-AU"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fade">
                                      <p:cBhvr>
                                        <p:cTn id="17" dur="250"/>
                                        <p:tgtEl>
                                          <p:spTgt spid="12">
                                            <p:txEl>
                                              <p:pRg st="0" end="0"/>
                                            </p:txEl>
                                          </p:spTgt>
                                        </p:tgtEl>
                                      </p:cBhvr>
                                    </p:animEffect>
                                    <p:anim calcmode="lin" valueType="num">
                                      <p:cBhvr>
                                        <p:cTn id="18" dur="25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9" dur="25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1905000" y="-609600"/>
            <a:ext cx="13011150" cy="792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2438400" y="-762000"/>
            <a:ext cx="13011150" cy="8458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400"/>
          </a:xfrm>
          <a:solidFill>
            <a:schemeClr val="accent2">
              <a:lumMod val="75000"/>
            </a:schemeClr>
          </a:solidFill>
        </p:spPr>
        <p:txBody>
          <a:bodyPr>
            <a:normAutofit fontScale="90000"/>
          </a:bodyPr>
          <a:lstStyle/>
          <a:p>
            <a:r>
              <a:rPr lang="en-US" dirty="0" smtClean="0">
                <a:solidFill>
                  <a:srgbClr val="FFFF00"/>
                </a:solidFill>
              </a:rPr>
              <a:t>RXJS</a:t>
            </a:r>
            <a:endParaRPr lang="en-US" dirty="0">
              <a:solidFill>
                <a:srgbClr val="FFFF00"/>
              </a:solidFill>
            </a:endParaRPr>
          </a:p>
        </p:txBody>
      </p:sp>
      <p:sp>
        <p:nvSpPr>
          <p:cNvPr id="3" name="TextBox 2"/>
          <p:cNvSpPr txBox="1"/>
          <p:nvPr/>
        </p:nvSpPr>
        <p:spPr>
          <a:xfrm>
            <a:off x="0" y="685800"/>
            <a:ext cx="8763000" cy="6124754"/>
          </a:xfrm>
          <a:prstGeom prst="rect">
            <a:avLst/>
          </a:prstGeom>
          <a:noFill/>
        </p:spPr>
        <p:txBody>
          <a:bodyPr wrap="square" rtlCol="0">
            <a:spAutoFit/>
          </a:bodyPr>
          <a:lstStyle/>
          <a:p>
            <a:r>
              <a:rPr lang="en-US" sz="2800" b="1" dirty="0" smtClean="0">
                <a:solidFill>
                  <a:srgbClr val="FF0000"/>
                </a:solidFill>
              </a:rPr>
              <a:t>Observable Operators</a:t>
            </a:r>
          </a:p>
          <a:p>
            <a:endParaRPr lang="en-US" sz="2800" dirty="0" smtClean="0"/>
          </a:p>
          <a:p>
            <a:r>
              <a:rPr lang="en-US" sz="2800" dirty="0" smtClean="0"/>
              <a:t>creation, conversion, combine, functional, mathematical, time, exceptions, miscellaneous, selection and primitives. </a:t>
            </a:r>
          </a:p>
          <a:p>
            <a:endParaRPr lang="en-US" sz="2800" dirty="0" smtClean="0"/>
          </a:p>
          <a:p>
            <a:endParaRPr lang="en-US" sz="2800" dirty="0" smtClean="0"/>
          </a:p>
          <a:p>
            <a:r>
              <a:rPr lang="en-US" sz="2800" dirty="0" smtClean="0"/>
              <a:t> </a:t>
            </a:r>
            <a:r>
              <a:rPr lang="en-US" sz="2800" dirty="0" smtClean="0">
                <a:hlinkClick r:id="rId2"/>
              </a:rPr>
              <a:t>merge</a:t>
            </a:r>
            <a:r>
              <a:rPr lang="en-US" sz="2800" dirty="0" smtClean="0"/>
              <a:t> </a:t>
            </a:r>
            <a:r>
              <a:rPr lang="en-US" sz="2800" dirty="0" smtClean="0">
                <a:hlinkClick r:id="rId3"/>
              </a:rPr>
              <a:t>@</a:t>
            </a:r>
            <a:r>
              <a:rPr lang="en-US" sz="2800" dirty="0" smtClean="0"/>
              <a:t>, </a:t>
            </a:r>
            <a:r>
              <a:rPr lang="en-US" sz="2800" dirty="0" err="1" smtClean="0">
                <a:hlinkClick r:id="rId4"/>
              </a:rPr>
              <a:t>concat</a:t>
            </a:r>
            <a:r>
              <a:rPr lang="en-US" sz="2800" dirty="0" smtClean="0"/>
              <a:t> </a:t>
            </a:r>
            <a:r>
              <a:rPr lang="en-US" sz="2800" dirty="0" smtClean="0">
                <a:hlinkClick r:id="rId3"/>
              </a:rPr>
              <a:t>@</a:t>
            </a:r>
            <a:r>
              <a:rPr lang="en-US" sz="2800" dirty="0" smtClean="0"/>
              <a:t>, </a:t>
            </a:r>
            <a:r>
              <a:rPr lang="en-US" sz="2800" dirty="0" smtClean="0">
                <a:hlinkClick r:id="rId5"/>
              </a:rPr>
              <a:t>defer</a:t>
            </a:r>
            <a:r>
              <a:rPr lang="en-US" sz="2800" dirty="0" smtClean="0"/>
              <a:t>, </a:t>
            </a:r>
            <a:r>
              <a:rPr lang="en-US" sz="2800" dirty="0" smtClean="0">
                <a:hlinkClick r:id="rId6"/>
              </a:rPr>
              <a:t>do</a:t>
            </a:r>
            <a:r>
              <a:rPr lang="en-US" sz="2800" dirty="0" smtClean="0"/>
              <a:t>, </a:t>
            </a:r>
            <a:r>
              <a:rPr lang="en-US" sz="2800" dirty="0" smtClean="0">
                <a:hlinkClick r:id="rId7"/>
              </a:rPr>
              <a:t>map</a:t>
            </a:r>
            <a:r>
              <a:rPr lang="en-US" sz="2800" dirty="0" smtClean="0"/>
              <a:t> </a:t>
            </a:r>
            <a:r>
              <a:rPr lang="en-US" sz="2800" dirty="0" smtClean="0">
                <a:hlinkClick r:id="rId3"/>
              </a:rPr>
              <a:t>@</a:t>
            </a:r>
            <a:r>
              <a:rPr lang="en-US" sz="2800" dirty="0" smtClean="0"/>
              <a:t>, </a:t>
            </a:r>
            <a:r>
              <a:rPr lang="en-US" sz="2800" dirty="0" err="1" smtClean="0">
                <a:hlinkClick r:id="rId8"/>
              </a:rPr>
              <a:t>flatMapLatest</a:t>
            </a:r>
            <a:r>
              <a:rPr lang="en-US" sz="2800" dirty="0" smtClean="0"/>
              <a:t>, </a:t>
            </a:r>
            <a:r>
              <a:rPr lang="en-US" sz="2800" dirty="0" err="1" smtClean="0">
                <a:hlinkClick r:id="rId9"/>
              </a:rPr>
              <a:t>fromPromise</a:t>
            </a:r>
            <a:r>
              <a:rPr lang="en-US" sz="2800" dirty="0" smtClean="0"/>
              <a:t>, </a:t>
            </a:r>
            <a:r>
              <a:rPr lang="en-US" sz="2800" dirty="0" err="1" smtClean="0">
                <a:hlinkClick r:id="rId10"/>
              </a:rPr>
              <a:t>fromEvent</a:t>
            </a:r>
            <a:r>
              <a:rPr lang="en-US" sz="2800" dirty="0" smtClean="0"/>
              <a:t>, </a:t>
            </a:r>
            <a:r>
              <a:rPr lang="en-US" sz="2800" dirty="0" err="1" smtClean="0">
                <a:hlinkClick r:id="rId11"/>
              </a:rPr>
              <a:t>takeUntil</a:t>
            </a:r>
            <a:r>
              <a:rPr lang="en-US" sz="2800" dirty="0" smtClean="0"/>
              <a:t> </a:t>
            </a:r>
            <a:r>
              <a:rPr lang="en-US" sz="2800" dirty="0" smtClean="0">
                <a:hlinkClick r:id="rId3"/>
              </a:rPr>
              <a:t>@</a:t>
            </a:r>
            <a:r>
              <a:rPr lang="en-US" sz="2800" dirty="0" smtClean="0"/>
              <a:t>, </a:t>
            </a:r>
            <a:r>
              <a:rPr lang="en-US" sz="2800" dirty="0" smtClean="0">
                <a:hlinkClick r:id="rId12"/>
              </a:rPr>
              <a:t>throttle</a:t>
            </a:r>
            <a:r>
              <a:rPr lang="en-US" sz="2800" dirty="0" smtClean="0"/>
              <a:t>, </a:t>
            </a:r>
            <a:r>
              <a:rPr lang="en-US" sz="2800" dirty="0" smtClean="0">
                <a:hlinkClick r:id="rId13"/>
              </a:rPr>
              <a:t>delay</a:t>
            </a:r>
            <a:r>
              <a:rPr lang="en-US" sz="2800" dirty="0" smtClean="0"/>
              <a:t> </a:t>
            </a:r>
            <a:r>
              <a:rPr lang="en-US" sz="2800" dirty="0" smtClean="0">
                <a:hlinkClick r:id="rId3"/>
              </a:rPr>
              <a:t>@</a:t>
            </a:r>
            <a:r>
              <a:rPr lang="en-US" sz="2800" dirty="0" smtClean="0"/>
              <a:t>, </a:t>
            </a:r>
            <a:r>
              <a:rPr lang="en-US" sz="2800" dirty="0" smtClean="0">
                <a:hlinkClick r:id="rId14"/>
              </a:rPr>
              <a:t>empty</a:t>
            </a:r>
            <a:r>
              <a:rPr lang="en-US" sz="2800" dirty="0" smtClean="0"/>
              <a:t>, </a:t>
            </a:r>
            <a:r>
              <a:rPr lang="en-US" sz="2800" dirty="0" smtClean="0">
                <a:hlinkClick r:id="rId15"/>
              </a:rPr>
              <a:t>catch</a:t>
            </a:r>
            <a:r>
              <a:rPr lang="en-US" sz="2800" dirty="0" smtClean="0"/>
              <a:t>, </a:t>
            </a:r>
            <a:r>
              <a:rPr lang="en-US" sz="2800" dirty="0" smtClean="0">
                <a:hlinkClick r:id="rId16"/>
              </a:rPr>
              <a:t>if</a:t>
            </a:r>
            <a:r>
              <a:rPr lang="en-US" sz="2800" dirty="0" smtClean="0"/>
              <a:t>, </a:t>
            </a:r>
            <a:r>
              <a:rPr lang="en-US" sz="2800" dirty="0" smtClean="0">
                <a:hlinkClick r:id="rId17"/>
              </a:rPr>
              <a:t>timer</a:t>
            </a:r>
            <a:r>
              <a:rPr lang="en-US" sz="2800" dirty="0" smtClean="0"/>
              <a:t>, </a:t>
            </a:r>
            <a:r>
              <a:rPr lang="en-US" sz="2800" dirty="0" smtClean="0">
                <a:hlinkClick r:id="rId18"/>
              </a:rPr>
              <a:t>filter</a:t>
            </a:r>
            <a:r>
              <a:rPr lang="en-US" sz="2800" dirty="0" smtClean="0"/>
              <a:t>, </a:t>
            </a:r>
            <a:r>
              <a:rPr lang="en-US" sz="2800" dirty="0" smtClean="0">
                <a:hlinkClick r:id="rId19"/>
              </a:rPr>
              <a:t>zip</a:t>
            </a:r>
            <a:r>
              <a:rPr lang="en-US" sz="2800" dirty="0" smtClean="0"/>
              <a:t> </a:t>
            </a:r>
            <a:r>
              <a:rPr lang="en-US" sz="2800" dirty="0" smtClean="0">
                <a:hlinkClick r:id="rId3"/>
              </a:rPr>
              <a:t>@</a:t>
            </a:r>
            <a:r>
              <a:rPr lang="en-US" sz="2800" dirty="0" smtClean="0"/>
              <a:t>.</a:t>
            </a:r>
          </a:p>
          <a:p>
            <a:endParaRPr lang="en-US" sz="2800" dirty="0" smtClean="0"/>
          </a:p>
          <a:p>
            <a:r>
              <a:rPr lang="en-US" sz="2800" dirty="0" err="1" smtClean="0"/>
              <a:t>var</a:t>
            </a:r>
            <a:r>
              <a:rPr lang="en-US" sz="2800" dirty="0" smtClean="0"/>
              <a:t> </a:t>
            </a:r>
            <a:r>
              <a:rPr lang="en-US" sz="2800" dirty="0" err="1" smtClean="0"/>
              <a:t>obs</a:t>
            </a:r>
            <a:r>
              <a:rPr lang="en-US" sz="2800" dirty="0" smtClean="0"/>
              <a:t> = </a:t>
            </a:r>
            <a:r>
              <a:rPr lang="en-US" sz="2800" dirty="0" err="1" smtClean="0"/>
              <a:t>Rx.Observable.interval</a:t>
            </a:r>
            <a:r>
              <a:rPr lang="en-US" sz="2800" dirty="0" smtClean="0"/>
              <a:t>(500)</a:t>
            </a:r>
          </a:p>
          <a:p>
            <a:r>
              <a:rPr lang="en-US" sz="2800" dirty="0" smtClean="0"/>
              <a:t>                           .take(5) </a:t>
            </a:r>
          </a:p>
          <a:p>
            <a:r>
              <a:rPr lang="en-US" sz="2800" dirty="0" smtClean="0"/>
              <a:t>                           .do(</a:t>
            </a:r>
            <a:r>
              <a:rPr lang="en-US" sz="2800" dirty="0" err="1" smtClean="0"/>
              <a:t>i</a:t>
            </a:r>
            <a:r>
              <a:rPr lang="en-US" sz="2800" dirty="0" smtClean="0"/>
              <a:t> =&gt; console.log(</a:t>
            </a:r>
            <a:r>
              <a:rPr lang="en-US" sz="2800" dirty="0" err="1" smtClean="0"/>
              <a:t>i</a:t>
            </a:r>
            <a:r>
              <a:rPr lang="en-US" sz="2800" dirty="0" smtClean="0"/>
              <a:t>) );</a:t>
            </a:r>
          </a:p>
          <a:p>
            <a:r>
              <a:rPr lang="en-US" sz="2800" dirty="0" err="1" smtClean="0"/>
              <a:t>obs.subscribe</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endParaRPr lang="en-US"/>
          </a:p>
        </p:txBody>
      </p:sp>
      <p:pic>
        <p:nvPicPr>
          <p:cNvPr id="1026" name="Picture 2" descr="Angular 8 Observab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838200"/>
            <a:ext cx="8686800" cy="55626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0" y="1"/>
            <a:ext cx="9144000" cy="533400"/>
          </a:xfrm>
          <a:prstGeom prst="rect">
            <a:avLst/>
          </a:prstGeom>
          <a:solidFill>
            <a:schemeClr val="accent2">
              <a:lumMod val="75000"/>
            </a:schemeClr>
          </a:solidFill>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AU" smtClean="0">
                <a:solidFill>
                  <a:srgbClr val="FFFF00"/>
                </a:solidFill>
              </a:rPr>
              <a:t>Observer &amp; observables</a:t>
            </a:r>
            <a:endParaRPr lang="en-AU" dirty="0">
              <a:solidFill>
                <a:srgbClr val="FFFF00"/>
              </a:solidFill>
            </a:endParaRPr>
          </a:p>
        </p:txBody>
      </p:sp>
    </p:spTree>
    <p:extLst>
      <p:ext uri="{BB962C8B-B14F-4D97-AF65-F5344CB8AC3E}">
        <p14:creationId xmlns:p14="http://schemas.microsoft.com/office/powerpoint/2010/main" val="32325820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1"/>
            <a:ext cx="9144000" cy="533400"/>
          </a:xfrm>
          <a:prstGeom prst="rect">
            <a:avLst/>
          </a:prstGeom>
          <a:solidFill>
            <a:schemeClr val="accent2">
              <a:lumMod val="75000"/>
            </a:schemeClr>
          </a:solidFill>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AU" smtClean="0">
                <a:solidFill>
                  <a:srgbClr val="FFFF00"/>
                </a:solidFill>
              </a:rPr>
              <a:t>Observer &amp; observables</a:t>
            </a:r>
            <a:endParaRPr lang="en-AU" dirty="0">
              <a:solidFill>
                <a:srgbClr val="FFFF00"/>
              </a:solidFill>
            </a:endParaRPr>
          </a:p>
        </p:txBody>
      </p:sp>
      <p:pic>
        <p:nvPicPr>
          <p:cNvPr id="2050" name="Picture 2" descr="Basic usage and ter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760" y="1066800"/>
            <a:ext cx="8554480"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00149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1"/>
            <a:ext cx="9144000" cy="533400"/>
          </a:xfrm>
          <a:prstGeom prst="rect">
            <a:avLst/>
          </a:prstGeom>
          <a:solidFill>
            <a:schemeClr val="accent2">
              <a:lumMod val="75000"/>
            </a:schemeClr>
          </a:solidFill>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AU" dirty="0" smtClean="0">
                <a:solidFill>
                  <a:srgbClr val="FFFF00"/>
                </a:solidFill>
              </a:rPr>
              <a:t>Creating Observables</a:t>
            </a:r>
            <a:endParaRPr lang="en-AU" dirty="0">
              <a:solidFill>
                <a:srgbClr val="FFFF00"/>
              </a:solidFill>
            </a:endParaRPr>
          </a:p>
        </p:txBody>
      </p:sp>
      <p:pic>
        <p:nvPicPr>
          <p:cNvPr id="3074" name="Picture 2" descr="Creating observ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685800"/>
            <a:ext cx="8229600" cy="617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7956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400"/>
          </a:xfrm>
          <a:solidFill>
            <a:schemeClr val="accent2">
              <a:lumMod val="75000"/>
            </a:schemeClr>
          </a:solidFill>
        </p:spPr>
        <p:txBody>
          <a:bodyPr>
            <a:normAutofit fontScale="90000"/>
          </a:bodyPr>
          <a:lstStyle/>
          <a:p>
            <a:r>
              <a:rPr lang="en-US" dirty="0" smtClean="0">
                <a:solidFill>
                  <a:srgbClr val="FFFF00"/>
                </a:solidFill>
              </a:rPr>
              <a:t>Reactive </a:t>
            </a:r>
            <a:r>
              <a:rPr lang="en-US" dirty="0" err="1" smtClean="0">
                <a:solidFill>
                  <a:srgbClr val="FFFF00"/>
                </a:solidFill>
              </a:rPr>
              <a:t>eXtensions</a:t>
            </a:r>
            <a:r>
              <a:rPr lang="en-US" dirty="0" smtClean="0">
                <a:solidFill>
                  <a:srgbClr val="FFFF00"/>
                </a:solidFill>
              </a:rPr>
              <a:t> (RX)</a:t>
            </a:r>
            <a:endParaRPr lang="en-US" dirty="0">
              <a:solidFill>
                <a:srgbClr val="FFFF00"/>
              </a:solidFill>
            </a:endParaRPr>
          </a:p>
        </p:txBody>
      </p:sp>
      <p:sp>
        <p:nvSpPr>
          <p:cNvPr id="3" name="TextBox 2"/>
          <p:cNvSpPr txBox="1"/>
          <p:nvPr/>
        </p:nvSpPr>
        <p:spPr>
          <a:xfrm>
            <a:off x="0" y="762000"/>
            <a:ext cx="8763000" cy="4832092"/>
          </a:xfrm>
          <a:prstGeom prst="rect">
            <a:avLst/>
          </a:prstGeom>
          <a:noFill/>
        </p:spPr>
        <p:txBody>
          <a:bodyPr wrap="square" rtlCol="0">
            <a:spAutoFit/>
          </a:bodyPr>
          <a:lstStyle/>
          <a:p>
            <a:pPr fontAlgn="base"/>
            <a:r>
              <a:rPr lang="en-US" sz="2800" dirty="0" smtClean="0">
                <a:solidFill>
                  <a:srgbClr val="FF0000"/>
                </a:solidFill>
              </a:rPr>
              <a:t>What is Reactive Programming?</a:t>
            </a:r>
          </a:p>
          <a:p>
            <a:pPr fontAlgn="base"/>
            <a:endParaRPr lang="en-US" sz="2800" dirty="0" smtClean="0"/>
          </a:p>
          <a:p>
            <a:pPr fontAlgn="base">
              <a:buFontTx/>
              <a:buChar char="-"/>
            </a:pPr>
            <a:r>
              <a:rPr lang="en-US" sz="2800" dirty="0" smtClean="0"/>
              <a:t>Programming paradigm that works with asynchronous data streams.</a:t>
            </a:r>
          </a:p>
          <a:p>
            <a:pPr fontAlgn="base">
              <a:buFontTx/>
              <a:buChar char="-"/>
            </a:pPr>
            <a:endParaRPr lang="en-US" sz="2800" dirty="0" smtClean="0"/>
          </a:p>
          <a:p>
            <a:pPr fontAlgn="base">
              <a:buFontTx/>
              <a:buChar char="-"/>
            </a:pPr>
            <a:r>
              <a:rPr lang="en-AU" sz="2800" dirty="0" smtClean="0"/>
              <a:t> </a:t>
            </a:r>
            <a:endParaRPr lang="en-US" sz="2800" dirty="0" smtClean="0"/>
          </a:p>
          <a:p>
            <a:pPr fontAlgn="base">
              <a:buFontTx/>
              <a:buChar char="-"/>
            </a:pPr>
            <a:endParaRPr lang="en-US" sz="2800" dirty="0" smtClean="0"/>
          </a:p>
          <a:p>
            <a:pPr lvl="2" fontAlgn="base"/>
            <a:endParaRPr lang="en-US" sz="2800" dirty="0" smtClean="0"/>
          </a:p>
          <a:p>
            <a:pPr fontAlgn="base"/>
            <a:endParaRPr lang="en-US" sz="2800" dirty="0" smtClean="0"/>
          </a:p>
          <a:p>
            <a:pPr fontAlgn="base"/>
            <a:endParaRPr lang="en-US" sz="2800" dirty="0" smtClean="0"/>
          </a:p>
          <a:p>
            <a:endParaRPr lang="en-US" sz="2800" dirty="0"/>
          </a:p>
        </p:txBody>
      </p:sp>
      <p:pic>
        <p:nvPicPr>
          <p:cNvPr id="4" name="Picture 3" descr="E:\Angular 2 Latest 2017\work\MurthyDetails\Screenshot_2017-02-21-15-44-37.png"/>
          <p:cNvPicPr>
            <a:picLocks noChangeAspect="1" noChangeArrowheads="1"/>
          </p:cNvPicPr>
          <p:nvPr/>
        </p:nvPicPr>
        <p:blipFill>
          <a:blip r:embed="rId2"/>
          <a:srcRect/>
          <a:stretch>
            <a:fillRect/>
          </a:stretch>
        </p:blipFill>
        <p:spPr bwMode="auto">
          <a:xfrm>
            <a:off x="1981200" y="3276599"/>
            <a:ext cx="6781800" cy="3697175"/>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400"/>
          </a:xfrm>
          <a:solidFill>
            <a:schemeClr val="accent2">
              <a:lumMod val="75000"/>
            </a:schemeClr>
          </a:solidFill>
        </p:spPr>
        <p:txBody>
          <a:bodyPr>
            <a:normAutofit fontScale="90000"/>
          </a:bodyPr>
          <a:lstStyle/>
          <a:p>
            <a:r>
              <a:rPr lang="en-US" dirty="0" smtClean="0">
                <a:solidFill>
                  <a:srgbClr val="FFFF00"/>
                </a:solidFill>
              </a:rPr>
              <a:t>RXJS</a:t>
            </a:r>
            <a:endParaRPr lang="en-US" dirty="0">
              <a:solidFill>
                <a:srgbClr val="FFFF00"/>
              </a:solidFill>
            </a:endParaRPr>
          </a:p>
        </p:txBody>
      </p:sp>
      <p:sp>
        <p:nvSpPr>
          <p:cNvPr id="3" name="TextBox 2"/>
          <p:cNvSpPr txBox="1"/>
          <p:nvPr/>
        </p:nvSpPr>
        <p:spPr>
          <a:xfrm>
            <a:off x="0" y="685800"/>
            <a:ext cx="8763000" cy="4401205"/>
          </a:xfrm>
          <a:prstGeom prst="rect">
            <a:avLst/>
          </a:prstGeom>
          <a:noFill/>
        </p:spPr>
        <p:txBody>
          <a:bodyPr wrap="square" rtlCol="0">
            <a:spAutoFit/>
          </a:bodyPr>
          <a:lstStyle/>
          <a:p>
            <a:r>
              <a:rPr lang="en-US" sz="2800" dirty="0" smtClean="0"/>
              <a:t>Pass in  observer when calling </a:t>
            </a:r>
            <a:r>
              <a:rPr lang="en-US" sz="2800" b="1" i="1" dirty="0" smtClean="0"/>
              <a:t>subscribe </a:t>
            </a:r>
            <a:r>
              <a:rPr lang="en-US" sz="2800" dirty="0" smtClean="0"/>
              <a:t>or by passing </a:t>
            </a:r>
            <a:r>
              <a:rPr lang="en-US" sz="2800" i="1" dirty="0" err="1" smtClean="0"/>
              <a:t>onNext</a:t>
            </a:r>
            <a:r>
              <a:rPr lang="en-US" sz="2800" dirty="0" smtClean="0"/>
              <a:t>, </a:t>
            </a:r>
            <a:r>
              <a:rPr lang="en-US" sz="2800" i="1" dirty="0" err="1" smtClean="0"/>
              <a:t>onError</a:t>
            </a:r>
            <a:r>
              <a:rPr lang="en-US" sz="2800" i="1" dirty="0" smtClean="0"/>
              <a:t> </a:t>
            </a:r>
            <a:r>
              <a:rPr lang="en-US" sz="2800" dirty="0" smtClean="0"/>
              <a:t>and </a:t>
            </a:r>
            <a:r>
              <a:rPr lang="en-US" sz="2800" i="1" dirty="0" err="1" smtClean="0"/>
              <a:t>onCompleted</a:t>
            </a:r>
            <a:r>
              <a:rPr lang="en-US" sz="2800" i="1" dirty="0" smtClean="0"/>
              <a:t> </a:t>
            </a:r>
            <a:r>
              <a:rPr lang="en-US" sz="2800" dirty="0" smtClean="0"/>
              <a:t>callbacks. These are their </a:t>
            </a:r>
            <a:r>
              <a:rPr lang="en-US" sz="2800" dirty="0" err="1" smtClean="0"/>
              <a:t>behaviours</a:t>
            </a:r>
            <a:r>
              <a:rPr lang="en-US" sz="2800" dirty="0" smtClean="0"/>
              <a:t>:</a:t>
            </a:r>
          </a:p>
          <a:p>
            <a:endParaRPr lang="en-US" sz="2800" dirty="0" smtClean="0"/>
          </a:p>
          <a:p>
            <a:r>
              <a:rPr lang="en-US" sz="2800" i="1" dirty="0" err="1" smtClean="0"/>
              <a:t>onNext</a:t>
            </a:r>
            <a:r>
              <a:rPr lang="en-US" sz="2800" dirty="0" smtClean="0"/>
              <a:t>, called for each element in the observable sequence.</a:t>
            </a:r>
          </a:p>
          <a:p>
            <a:endParaRPr lang="en-US" sz="2800" dirty="0" smtClean="0"/>
          </a:p>
          <a:p>
            <a:r>
              <a:rPr lang="en-US" sz="2800" i="1" dirty="0" err="1" smtClean="0"/>
              <a:t>onError</a:t>
            </a:r>
            <a:r>
              <a:rPr lang="en-US" sz="2800" dirty="0" smtClean="0"/>
              <a:t>, called only once in case of an error.</a:t>
            </a:r>
          </a:p>
          <a:p>
            <a:endParaRPr lang="en-US" sz="2800" dirty="0" smtClean="0"/>
          </a:p>
          <a:p>
            <a:r>
              <a:rPr lang="en-US" sz="2800" i="1" dirty="0" err="1" smtClean="0"/>
              <a:t>onCompleted</a:t>
            </a:r>
            <a:r>
              <a:rPr lang="en-US" sz="2800" dirty="0" smtClean="0"/>
              <a:t>, called only once when the stream finishes.</a:t>
            </a:r>
            <a:endParaRPr lang="en-US"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400"/>
          </a:xfrm>
          <a:solidFill>
            <a:schemeClr val="accent2">
              <a:lumMod val="75000"/>
            </a:schemeClr>
          </a:solidFill>
        </p:spPr>
        <p:txBody>
          <a:bodyPr>
            <a:normAutofit fontScale="90000"/>
          </a:bodyPr>
          <a:lstStyle/>
          <a:p>
            <a:r>
              <a:rPr lang="en-US" dirty="0" smtClean="0">
                <a:solidFill>
                  <a:srgbClr val="FFFF00"/>
                </a:solidFill>
              </a:rPr>
              <a:t>RXJS</a:t>
            </a:r>
            <a:endParaRPr lang="en-US" dirty="0">
              <a:solidFill>
                <a:srgbClr val="FFFF00"/>
              </a:solidFill>
            </a:endParaRPr>
          </a:p>
        </p:txBody>
      </p:sp>
      <p:sp>
        <p:nvSpPr>
          <p:cNvPr id="3" name="TextBox 2"/>
          <p:cNvSpPr txBox="1"/>
          <p:nvPr/>
        </p:nvSpPr>
        <p:spPr>
          <a:xfrm>
            <a:off x="0" y="762000"/>
            <a:ext cx="8763000" cy="4832092"/>
          </a:xfrm>
          <a:prstGeom prst="rect">
            <a:avLst/>
          </a:prstGeom>
          <a:noFill/>
        </p:spPr>
        <p:txBody>
          <a:bodyPr wrap="square" rtlCol="0">
            <a:spAutoFit/>
          </a:bodyPr>
          <a:lstStyle/>
          <a:p>
            <a:r>
              <a:rPr lang="en-US" sz="2800" dirty="0" err="1" smtClean="0"/>
              <a:t>var</a:t>
            </a:r>
            <a:r>
              <a:rPr lang="en-US" sz="2800" dirty="0" smtClean="0"/>
              <a:t> observer = </a:t>
            </a:r>
            <a:r>
              <a:rPr lang="en-US" sz="2800" dirty="0" err="1" smtClean="0"/>
              <a:t>rx.Observer.create</a:t>
            </a:r>
            <a:r>
              <a:rPr lang="en-US" sz="2800" dirty="0" smtClean="0"/>
              <a:t>( </a:t>
            </a:r>
          </a:p>
          <a:p>
            <a:r>
              <a:rPr lang="en-US" sz="2800" dirty="0" smtClean="0"/>
              <a:t>    function </a:t>
            </a:r>
            <a:r>
              <a:rPr lang="en-US" sz="2800" dirty="0" err="1" smtClean="0"/>
              <a:t>onNext</a:t>
            </a:r>
            <a:r>
              <a:rPr lang="en-US" sz="2800" dirty="0" smtClean="0"/>
              <a:t>(result){ </a:t>
            </a:r>
          </a:p>
          <a:p>
            <a:r>
              <a:rPr lang="en-US" sz="2800" dirty="0" smtClean="0"/>
              <a:t>      console.log(result); </a:t>
            </a:r>
          </a:p>
          <a:p>
            <a:r>
              <a:rPr lang="en-US" sz="2800" dirty="0" smtClean="0"/>
              <a:t>    },</a:t>
            </a:r>
          </a:p>
          <a:p>
            <a:r>
              <a:rPr lang="en-US" sz="2800" dirty="0" smtClean="0"/>
              <a:t>      function </a:t>
            </a:r>
            <a:r>
              <a:rPr lang="en-US" sz="2800" dirty="0" err="1" smtClean="0"/>
              <a:t>onError</a:t>
            </a:r>
            <a:r>
              <a:rPr lang="en-US" sz="2800" dirty="0" smtClean="0"/>
              <a:t>(err){</a:t>
            </a:r>
          </a:p>
          <a:p>
            <a:r>
              <a:rPr lang="en-US" sz="2800" dirty="0" smtClean="0"/>
              <a:t>         console.log(err); </a:t>
            </a:r>
          </a:p>
          <a:p>
            <a:r>
              <a:rPr lang="en-US" sz="2800" dirty="0" smtClean="0"/>
              <a:t>    },</a:t>
            </a:r>
          </a:p>
          <a:p>
            <a:r>
              <a:rPr lang="en-US" sz="2800" dirty="0" smtClean="0"/>
              <a:t>     function </a:t>
            </a:r>
            <a:r>
              <a:rPr lang="en-US" sz="2800" dirty="0" err="1" smtClean="0"/>
              <a:t>onCompleted</a:t>
            </a:r>
            <a:r>
              <a:rPr lang="en-US" sz="2800" dirty="0" smtClean="0"/>
              <a:t>(){</a:t>
            </a:r>
          </a:p>
          <a:p>
            <a:r>
              <a:rPr lang="en-US" sz="2800" dirty="0" smtClean="0"/>
              <a:t>       console.log('Completed'); });</a:t>
            </a:r>
          </a:p>
          <a:p>
            <a:endParaRPr lang="en-US" sz="2800" dirty="0" smtClean="0"/>
          </a:p>
          <a:p>
            <a:r>
              <a:rPr lang="en-US" sz="2800" dirty="0" smtClean="0"/>
              <a:t>    </a:t>
            </a:r>
            <a:r>
              <a:rPr lang="en-US" sz="2800" dirty="0" err="1" smtClean="0"/>
              <a:t>observable.subscribe</a:t>
            </a:r>
            <a:r>
              <a:rPr lang="en-US" sz="2800" dirty="0" smtClean="0"/>
              <a:t>(observer);</a:t>
            </a:r>
            <a:endParaRPr 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RxJS</a:t>
            </a:r>
            <a:endParaRPr lang="en-US" sz="4000" dirty="0">
              <a:solidFill>
                <a:srgbClr val="FFFF00"/>
              </a:solidFill>
            </a:endParaRPr>
          </a:p>
        </p:txBody>
      </p:sp>
      <p:sp>
        <p:nvSpPr>
          <p:cNvPr id="3" name="TextBox 2"/>
          <p:cNvSpPr txBox="1"/>
          <p:nvPr/>
        </p:nvSpPr>
        <p:spPr>
          <a:xfrm>
            <a:off x="76201" y="685800"/>
            <a:ext cx="9067799" cy="1384995"/>
          </a:xfrm>
          <a:prstGeom prst="rect">
            <a:avLst/>
          </a:prstGeom>
          <a:noFill/>
        </p:spPr>
        <p:txBody>
          <a:bodyPr wrap="square" rtlCol="0">
            <a:spAutoFit/>
          </a:bodyPr>
          <a:lstStyle/>
          <a:p>
            <a:endParaRPr lang="en-US" sz="2800" dirty="0" smtClean="0"/>
          </a:p>
          <a:p>
            <a:endParaRPr lang="en-US" sz="2800" dirty="0" smtClean="0"/>
          </a:p>
          <a:p>
            <a:endParaRPr lang="en-US" sz="2800" dirty="0"/>
          </a:p>
        </p:txBody>
      </p:sp>
      <p:pic>
        <p:nvPicPr>
          <p:cNvPr id="3074" name="Picture 2" descr="RxJ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10200" y="706582"/>
            <a:ext cx="4217515" cy="98901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88901" y="1905000"/>
            <a:ext cx="9144000" cy="4739759"/>
          </a:xfrm>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262D3D"/>
                </a:solidFill>
                <a:effectLst/>
                <a:latin typeface="Merriweather"/>
              </a:rPr>
              <a:t>Reactive programming is a declarative programming paradigm that deals with the  flow of data in “</a:t>
            </a:r>
            <a:r>
              <a:rPr kumimoji="0" lang="en-US" altLang="en-US" sz="2800" b="1" i="0" u="none" strike="noStrike" cap="none" normalizeH="0" baseline="0" dirty="0" smtClean="0">
                <a:ln>
                  <a:noFill/>
                </a:ln>
                <a:solidFill>
                  <a:srgbClr val="262D3D"/>
                </a:solidFill>
                <a:effectLst/>
                <a:latin typeface="Merriweather"/>
              </a:rPr>
              <a:t>streams</a:t>
            </a:r>
            <a:r>
              <a:rPr kumimoji="0" lang="en-US" altLang="en-US" sz="2800" b="0" i="0" u="none" strike="noStrike" cap="none" normalizeH="0" baseline="0" dirty="0" smtClean="0">
                <a:ln>
                  <a:noFill/>
                </a:ln>
                <a:solidFill>
                  <a:srgbClr val="262D3D"/>
                </a:solidFill>
                <a:effectLst/>
                <a:latin typeface="Merriweather"/>
              </a:rPr>
              <a:t>” and with its propagation and changes.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262D3D"/>
              </a:solidFill>
              <a:effectLst/>
              <a:latin typeface="Merriweath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262D3D"/>
                </a:solidFill>
                <a:effectLst/>
                <a:latin typeface="Merriweather"/>
              </a:rPr>
              <a:t>RxJS</a:t>
            </a:r>
            <a:r>
              <a:rPr kumimoji="0" lang="en-US" altLang="en-US" sz="2800" b="0" i="0" u="none" strike="noStrike" cap="none" normalizeH="0" baseline="0" dirty="0" smtClean="0">
                <a:ln>
                  <a:noFill/>
                </a:ln>
                <a:solidFill>
                  <a:srgbClr val="262D3D"/>
                </a:solidFill>
                <a:effectLst/>
                <a:latin typeface="Merriweather"/>
              </a:rPr>
              <a:t>, a library for reactive programming in JavaScript, has a concept of </a:t>
            </a:r>
            <a:r>
              <a:rPr kumimoji="0" lang="en-US" altLang="en-US" sz="2800" b="1" i="1" u="none" strike="noStrike" cap="none" normalizeH="0" baseline="0" dirty="0" smtClean="0">
                <a:ln>
                  <a:noFill/>
                </a:ln>
                <a:solidFill>
                  <a:srgbClr val="262D3D"/>
                </a:solidFill>
                <a:effectLst/>
                <a:latin typeface="Merriweather"/>
              </a:rPr>
              <a:t>observables</a:t>
            </a:r>
            <a:r>
              <a:rPr kumimoji="0" lang="en-US" altLang="en-US" sz="2800" b="0" i="0" u="none" strike="noStrike" cap="none" normalizeH="0" baseline="0" dirty="0" smtClean="0">
                <a:ln>
                  <a:noFill/>
                </a:ln>
                <a:solidFill>
                  <a:srgbClr val="262D3D"/>
                </a:solidFill>
                <a:effectLst/>
                <a:latin typeface="Merriweather"/>
              </a:rPr>
              <a:t>, </a:t>
            </a:r>
            <a:r>
              <a:rPr kumimoji="0" lang="en-US" altLang="en-US" sz="2800" b="0" i="0" u="none" strike="noStrike" cap="none" normalizeH="0" dirty="0" smtClean="0">
                <a:ln>
                  <a:noFill/>
                </a:ln>
                <a:solidFill>
                  <a:srgbClr val="262D3D"/>
                </a:solidFill>
                <a:effectLst/>
                <a:latin typeface="Merriweather"/>
              </a:rPr>
              <a:t> </a:t>
            </a:r>
            <a:r>
              <a:rPr kumimoji="0" lang="en-US" altLang="en-US" sz="2800" b="0" i="0" u="none" strike="noStrike" cap="none" normalizeH="0" baseline="0" dirty="0" smtClean="0">
                <a:ln>
                  <a:noFill/>
                </a:ln>
                <a:solidFill>
                  <a:srgbClr val="262D3D"/>
                </a:solidFill>
                <a:effectLst/>
                <a:latin typeface="Merriweather"/>
              </a:rPr>
              <a:t>which are streams of data that an observer can </a:t>
            </a:r>
            <a:r>
              <a:rPr kumimoji="0" lang="en-US" altLang="en-US" sz="2800" b="1" i="1" u="none" strike="noStrike" cap="none" normalizeH="0" baseline="0" dirty="0" smtClean="0">
                <a:ln>
                  <a:noFill/>
                </a:ln>
                <a:solidFill>
                  <a:srgbClr val="262D3D"/>
                </a:solidFill>
                <a:effectLst/>
                <a:latin typeface="Merriweather"/>
              </a:rPr>
              <a:t>subscribe</a:t>
            </a:r>
            <a:r>
              <a:rPr kumimoji="0" lang="en-US" altLang="en-US" sz="2800" b="0" i="0" u="none" strike="noStrike" cap="none" normalizeH="0" baseline="0" dirty="0" smtClean="0">
                <a:ln>
                  <a:noFill/>
                </a:ln>
                <a:solidFill>
                  <a:srgbClr val="262D3D"/>
                </a:solidFill>
                <a:effectLst/>
                <a:latin typeface="Merriweather"/>
              </a:rPr>
              <a:t> to,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262D3D"/>
                </a:solidFill>
                <a:effectLst/>
                <a:latin typeface="Merriweather"/>
              </a:rPr>
              <a:t>and this observer is delivered data over time.</a:t>
            </a:r>
            <a:endParaRPr kumimoji="0" lang="en-US" altLang="en-US" sz="2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262D3D"/>
              </a:solidFill>
              <a:effectLst/>
              <a:latin typeface="Merriweath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262D3D"/>
                </a:solidFill>
                <a:effectLst/>
                <a:latin typeface="Merriweather"/>
              </a:rPr>
              <a:t>An observer of an observable is an object with three functions: </a:t>
            </a:r>
            <a:r>
              <a:rPr kumimoji="0" lang="en-US" altLang="en-US" sz="2800" b="0" i="0" u="none" strike="noStrike" cap="none" normalizeH="0" baseline="0" dirty="0" smtClean="0">
                <a:ln>
                  <a:noFill/>
                </a:ln>
                <a:solidFill>
                  <a:srgbClr val="455065"/>
                </a:solidFill>
                <a:effectLst/>
                <a:latin typeface="IBM Plex Mono"/>
              </a:rPr>
              <a:t>next</a:t>
            </a:r>
            <a:r>
              <a:rPr kumimoji="0" lang="en-US" altLang="en-US" sz="2800" b="0" i="0" u="none" strike="noStrike" cap="none" normalizeH="0" baseline="0" dirty="0" smtClean="0">
                <a:ln>
                  <a:noFill/>
                </a:ln>
                <a:solidFill>
                  <a:srgbClr val="262D3D"/>
                </a:solidFill>
                <a:effectLst/>
                <a:latin typeface="Merriweather"/>
              </a:rPr>
              <a:t>, </a:t>
            </a:r>
            <a:r>
              <a:rPr kumimoji="0" lang="en-US" altLang="en-US" sz="2800" b="0" i="0" u="none" strike="noStrike" cap="none" normalizeH="0" baseline="0" dirty="0" smtClean="0">
                <a:ln>
                  <a:noFill/>
                </a:ln>
                <a:solidFill>
                  <a:srgbClr val="455065"/>
                </a:solidFill>
                <a:effectLst/>
                <a:latin typeface="IBM Plex Mono"/>
              </a:rPr>
              <a:t>error</a:t>
            </a:r>
            <a:r>
              <a:rPr kumimoji="0" lang="en-US" altLang="en-US" sz="2800" b="0" i="0" u="none" strike="noStrike" cap="none" normalizeH="0" baseline="0" dirty="0" smtClean="0">
                <a:ln>
                  <a:noFill/>
                </a:ln>
                <a:solidFill>
                  <a:srgbClr val="262D3D"/>
                </a:solidFill>
                <a:effectLst/>
                <a:latin typeface="Merriweather"/>
              </a:rPr>
              <a:t>, and </a:t>
            </a:r>
            <a:r>
              <a:rPr kumimoji="0" lang="en-US" altLang="en-US" sz="2800" b="0" i="0" u="none" strike="noStrike" cap="none" normalizeH="0" baseline="0" dirty="0" smtClean="0">
                <a:ln>
                  <a:noFill/>
                </a:ln>
                <a:solidFill>
                  <a:srgbClr val="455065"/>
                </a:solidFill>
                <a:effectLst/>
                <a:latin typeface="IBM Plex Mono"/>
              </a:rPr>
              <a:t>complete</a:t>
            </a:r>
            <a:r>
              <a:rPr kumimoji="0" lang="en-US" altLang="en-US" sz="2800" b="0" i="0" u="none" strike="noStrike" cap="none" normalizeH="0" baseline="0" dirty="0" smtClean="0">
                <a:ln>
                  <a:noFill/>
                </a:ln>
                <a:solidFill>
                  <a:srgbClr val="262D3D"/>
                </a:solidFill>
                <a:effectLst/>
                <a:latin typeface="Merriweather"/>
              </a:rPr>
              <a:t>.</a:t>
            </a:r>
            <a:endParaRPr kumimoji="0" lang="en-US" altLang="en-US" sz="2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2532609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400"/>
          </a:xfrm>
          <a:solidFill>
            <a:schemeClr val="accent2">
              <a:lumMod val="75000"/>
            </a:schemeClr>
          </a:solidFill>
        </p:spPr>
        <p:txBody>
          <a:bodyPr>
            <a:normAutofit fontScale="90000"/>
          </a:bodyPr>
          <a:lstStyle/>
          <a:p>
            <a:r>
              <a:rPr lang="en-US" dirty="0" smtClean="0">
                <a:solidFill>
                  <a:srgbClr val="FFFF00"/>
                </a:solidFill>
              </a:rPr>
              <a:t>Reactivex.io/</a:t>
            </a:r>
            <a:r>
              <a:rPr lang="en-US" dirty="0" err="1" smtClean="0">
                <a:solidFill>
                  <a:srgbClr val="FFFF00"/>
                </a:solidFill>
              </a:rPr>
              <a:t>rxjs</a:t>
            </a:r>
            <a:endParaRPr lang="en-US" dirty="0">
              <a:solidFill>
                <a:srgbClr val="FFFF00"/>
              </a:solidFill>
            </a:endParaRPr>
          </a:p>
        </p:txBody>
      </p:sp>
      <p:sp>
        <p:nvSpPr>
          <p:cNvPr id="3" name="TextBox 2"/>
          <p:cNvSpPr txBox="1"/>
          <p:nvPr/>
        </p:nvSpPr>
        <p:spPr>
          <a:xfrm>
            <a:off x="0" y="762000"/>
            <a:ext cx="8763000" cy="2246769"/>
          </a:xfrm>
          <a:prstGeom prst="rect">
            <a:avLst/>
          </a:prstGeom>
          <a:noFill/>
        </p:spPr>
        <p:txBody>
          <a:bodyPr wrap="square" rtlCol="0">
            <a:spAutoFit/>
          </a:bodyPr>
          <a:lstStyle/>
          <a:p>
            <a:pPr lvl="2" fontAlgn="base"/>
            <a:endParaRPr lang="en-US" sz="2800" dirty="0" smtClean="0"/>
          </a:p>
          <a:p>
            <a:pPr lvl="2" fontAlgn="base"/>
            <a:endParaRPr lang="en-US" sz="2800" dirty="0" smtClean="0"/>
          </a:p>
          <a:p>
            <a:pPr fontAlgn="base"/>
            <a:endParaRPr lang="en-US" sz="2800" dirty="0" smtClean="0"/>
          </a:p>
          <a:p>
            <a:pPr fontAlgn="base"/>
            <a:endParaRPr lang="en-US" sz="2800" dirty="0" smtClean="0"/>
          </a:p>
          <a:p>
            <a:endParaRPr lang="en-US" sz="2800" dirty="0"/>
          </a:p>
        </p:txBody>
      </p:sp>
      <p:pic>
        <p:nvPicPr>
          <p:cNvPr id="1027" name="Picture 3"/>
          <p:cNvPicPr>
            <a:picLocks noChangeAspect="1" noChangeArrowheads="1"/>
          </p:cNvPicPr>
          <p:nvPr/>
        </p:nvPicPr>
        <p:blipFill>
          <a:blip r:embed="rId2"/>
          <a:srcRect/>
          <a:stretch>
            <a:fillRect/>
          </a:stretch>
        </p:blipFill>
        <p:spPr bwMode="auto">
          <a:xfrm>
            <a:off x="0" y="0"/>
            <a:ext cx="9144000" cy="723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400"/>
          </a:xfrm>
          <a:solidFill>
            <a:schemeClr val="accent2">
              <a:lumMod val="75000"/>
            </a:schemeClr>
          </a:solidFill>
        </p:spPr>
        <p:txBody>
          <a:bodyPr>
            <a:normAutofit fontScale="90000"/>
          </a:bodyPr>
          <a:lstStyle/>
          <a:p>
            <a:r>
              <a:rPr lang="en-US" dirty="0" smtClean="0">
                <a:solidFill>
                  <a:srgbClr val="FFFF00"/>
                </a:solidFill>
              </a:rPr>
              <a:t>Reactivex.io/</a:t>
            </a:r>
            <a:r>
              <a:rPr lang="en-US" dirty="0" err="1" smtClean="0">
                <a:solidFill>
                  <a:srgbClr val="FFFF00"/>
                </a:solidFill>
              </a:rPr>
              <a:t>rxjs</a:t>
            </a:r>
            <a:endParaRPr lang="en-US" dirty="0">
              <a:solidFill>
                <a:srgbClr val="FFFF00"/>
              </a:solidFill>
            </a:endParaRPr>
          </a:p>
        </p:txBody>
      </p:sp>
      <p:sp>
        <p:nvSpPr>
          <p:cNvPr id="3" name="TextBox 2"/>
          <p:cNvSpPr txBox="1"/>
          <p:nvPr/>
        </p:nvSpPr>
        <p:spPr>
          <a:xfrm>
            <a:off x="0" y="762000"/>
            <a:ext cx="8763000" cy="2246769"/>
          </a:xfrm>
          <a:prstGeom prst="rect">
            <a:avLst/>
          </a:prstGeom>
          <a:noFill/>
        </p:spPr>
        <p:txBody>
          <a:bodyPr wrap="square" rtlCol="0">
            <a:spAutoFit/>
          </a:bodyPr>
          <a:lstStyle/>
          <a:p>
            <a:pPr lvl="2" fontAlgn="base"/>
            <a:endParaRPr lang="en-US" sz="2800" dirty="0" smtClean="0"/>
          </a:p>
          <a:p>
            <a:pPr lvl="2" fontAlgn="base"/>
            <a:endParaRPr lang="en-US" sz="2800" dirty="0" smtClean="0"/>
          </a:p>
          <a:p>
            <a:pPr fontAlgn="base"/>
            <a:endParaRPr lang="en-US" sz="2800" dirty="0" smtClean="0"/>
          </a:p>
          <a:p>
            <a:pPr fontAlgn="base"/>
            <a:endParaRPr lang="en-US" sz="2800" dirty="0" smtClean="0"/>
          </a:p>
          <a:p>
            <a:endParaRPr lang="en-US" sz="2800" dirty="0"/>
          </a:p>
        </p:txBody>
      </p:sp>
      <p:pic>
        <p:nvPicPr>
          <p:cNvPr id="1026" name="Picture 2"/>
          <p:cNvPicPr>
            <a:picLocks noChangeAspect="1" noChangeArrowheads="1"/>
          </p:cNvPicPr>
          <p:nvPr/>
        </p:nvPicPr>
        <p:blipFill>
          <a:blip r:embed="rId2"/>
          <a:srcRect/>
          <a:stretch>
            <a:fillRect/>
          </a:stretch>
        </p:blipFill>
        <p:spPr bwMode="auto">
          <a:xfrm>
            <a:off x="0" y="533400"/>
            <a:ext cx="9144000" cy="6000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400"/>
          </a:xfrm>
          <a:solidFill>
            <a:schemeClr val="accent2">
              <a:lumMod val="75000"/>
            </a:schemeClr>
          </a:solidFill>
        </p:spPr>
        <p:txBody>
          <a:bodyPr>
            <a:normAutofit fontScale="90000"/>
          </a:bodyPr>
          <a:lstStyle/>
          <a:p>
            <a:r>
              <a:rPr lang="en-US" dirty="0" smtClean="0">
                <a:solidFill>
                  <a:srgbClr val="FFFF00"/>
                </a:solidFill>
              </a:rPr>
              <a:t>Observable</a:t>
            </a:r>
            <a:endParaRPr lang="en-US" dirty="0">
              <a:solidFill>
                <a:srgbClr val="FFFF00"/>
              </a:solidFill>
            </a:endParaRPr>
          </a:p>
        </p:txBody>
      </p:sp>
      <p:sp>
        <p:nvSpPr>
          <p:cNvPr id="3" name="TextBox 2"/>
          <p:cNvSpPr txBox="1"/>
          <p:nvPr/>
        </p:nvSpPr>
        <p:spPr>
          <a:xfrm>
            <a:off x="0" y="762000"/>
            <a:ext cx="8763000" cy="4401205"/>
          </a:xfrm>
          <a:prstGeom prst="rect">
            <a:avLst/>
          </a:prstGeom>
          <a:noFill/>
        </p:spPr>
        <p:txBody>
          <a:bodyPr wrap="square" rtlCol="0">
            <a:spAutoFit/>
          </a:bodyPr>
          <a:lstStyle/>
          <a:p>
            <a:pPr fontAlgn="base"/>
            <a:r>
              <a:rPr lang="en-US" sz="2800" dirty="0" smtClean="0">
                <a:solidFill>
                  <a:srgbClr val="FF0000"/>
                </a:solidFill>
              </a:rPr>
              <a:t>A Stream?</a:t>
            </a:r>
          </a:p>
          <a:p>
            <a:pPr fontAlgn="base"/>
            <a:r>
              <a:rPr lang="en-US" sz="2800" dirty="0" smtClean="0">
                <a:solidFill>
                  <a:srgbClr val="FF0000"/>
                </a:solidFill>
              </a:rPr>
              <a:t> </a:t>
            </a:r>
          </a:p>
          <a:p>
            <a:pPr fontAlgn="base"/>
            <a:r>
              <a:rPr lang="en-US" sz="2800" dirty="0" smtClean="0">
                <a:solidFill>
                  <a:srgbClr val="FF0000"/>
                </a:solidFill>
              </a:rPr>
              <a:t> - </a:t>
            </a:r>
            <a:r>
              <a:rPr lang="en-US" sz="2800" dirty="0" smtClean="0"/>
              <a:t>A Sequence of ongoing events ordered in time</a:t>
            </a:r>
          </a:p>
          <a:p>
            <a:pPr fontAlgn="base"/>
            <a:r>
              <a:rPr lang="en-US" sz="2800" dirty="0" smtClean="0"/>
              <a:t> </a:t>
            </a:r>
          </a:p>
          <a:p>
            <a:pPr fontAlgn="base"/>
            <a:r>
              <a:rPr lang="en-US" sz="2800" dirty="0" smtClean="0"/>
              <a:t> - Emits a value , error and complete signal</a:t>
            </a:r>
          </a:p>
          <a:p>
            <a:pPr lvl="2" fontAlgn="base"/>
            <a:endParaRPr lang="en-US" sz="2800" dirty="0" smtClean="0"/>
          </a:p>
          <a:p>
            <a:pPr lvl="2" fontAlgn="base"/>
            <a:endParaRPr lang="en-US" sz="2800" dirty="0" smtClean="0"/>
          </a:p>
          <a:p>
            <a:pPr fontAlgn="base"/>
            <a:endParaRPr lang="en-US" sz="2800" dirty="0" smtClean="0"/>
          </a:p>
          <a:p>
            <a:pPr fontAlgn="base"/>
            <a:endParaRPr lang="en-US" sz="2800" dirty="0" smtClean="0"/>
          </a:p>
          <a:p>
            <a:endParaRPr lang="en-US" sz="2800" dirty="0"/>
          </a:p>
        </p:txBody>
      </p:sp>
      <p:cxnSp>
        <p:nvCxnSpPr>
          <p:cNvPr id="5" name="Straight Connector 4"/>
          <p:cNvCxnSpPr/>
          <p:nvPr/>
        </p:nvCxnSpPr>
        <p:spPr>
          <a:xfrm>
            <a:off x="1905000" y="4419600"/>
            <a:ext cx="5105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2362200" y="4191000"/>
            <a:ext cx="304800" cy="457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352800" y="4191000"/>
            <a:ext cx="304800" cy="457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791200" y="4191000"/>
            <a:ext cx="304800" cy="4572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172200" y="4191000"/>
            <a:ext cx="304800" cy="457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95800" y="4140588"/>
            <a:ext cx="370614" cy="523220"/>
          </a:xfrm>
          <a:prstGeom prst="rect">
            <a:avLst/>
          </a:prstGeom>
        </p:spPr>
        <p:txBody>
          <a:bodyPr wrap="none">
            <a:spAutoFit/>
          </a:bodyPr>
          <a:lstStyle/>
          <a:p>
            <a:r>
              <a:rPr lang="en-US" sz="2800" dirty="0" smtClean="0">
                <a:solidFill>
                  <a:srgbClr val="FF0000"/>
                </a:solidFill>
              </a:rPr>
              <a:t>X</a:t>
            </a:r>
            <a:endParaRPr lang="en-US" sz="2800" dirty="0">
              <a:solidFill>
                <a:srgbClr val="FF0000"/>
              </a:solidFill>
            </a:endParaRPr>
          </a:p>
        </p:txBody>
      </p:sp>
      <p:sp>
        <p:nvSpPr>
          <p:cNvPr id="11" name="TextBox 10"/>
          <p:cNvSpPr txBox="1"/>
          <p:nvPr/>
        </p:nvSpPr>
        <p:spPr>
          <a:xfrm>
            <a:off x="1524000" y="4648200"/>
            <a:ext cx="1600200" cy="1200329"/>
          </a:xfrm>
          <a:prstGeom prst="rect">
            <a:avLst/>
          </a:prstGeom>
          <a:noFill/>
        </p:spPr>
        <p:txBody>
          <a:bodyPr wrap="square" rtlCol="0">
            <a:spAutoFit/>
          </a:bodyPr>
          <a:lstStyle/>
          <a:p>
            <a:r>
              <a:rPr lang="en-US" dirty="0" smtClean="0"/>
              <a:t>Indicating event with value</a:t>
            </a:r>
          </a:p>
          <a:p>
            <a:r>
              <a:rPr lang="en-US" dirty="0" smtClean="0"/>
              <a:t>(click)</a:t>
            </a:r>
            <a:endParaRPr lang="en-US" dirty="0"/>
          </a:p>
        </p:txBody>
      </p:sp>
      <p:sp>
        <p:nvSpPr>
          <p:cNvPr id="12" name="TextBox 11"/>
          <p:cNvSpPr txBox="1"/>
          <p:nvPr/>
        </p:nvSpPr>
        <p:spPr>
          <a:xfrm>
            <a:off x="4038600" y="3581400"/>
            <a:ext cx="1600200" cy="646331"/>
          </a:xfrm>
          <a:prstGeom prst="rect">
            <a:avLst/>
          </a:prstGeom>
          <a:noFill/>
        </p:spPr>
        <p:txBody>
          <a:bodyPr wrap="square" rtlCol="0">
            <a:spAutoFit/>
          </a:bodyPr>
          <a:lstStyle/>
          <a:p>
            <a:r>
              <a:rPr lang="en-US" dirty="0" smtClean="0"/>
              <a:t>Indicates an error</a:t>
            </a:r>
            <a:endParaRPr lang="en-US" dirty="0"/>
          </a:p>
        </p:txBody>
      </p:sp>
      <p:cxnSp>
        <p:nvCxnSpPr>
          <p:cNvPr id="14" name="Straight Connector 13"/>
          <p:cNvCxnSpPr/>
          <p:nvPr/>
        </p:nvCxnSpPr>
        <p:spPr>
          <a:xfrm rot="5400000">
            <a:off x="6362700" y="4457700"/>
            <a:ext cx="685800" cy="158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705600" y="4648200"/>
            <a:ext cx="1600200" cy="923330"/>
          </a:xfrm>
          <a:prstGeom prst="rect">
            <a:avLst/>
          </a:prstGeom>
          <a:noFill/>
        </p:spPr>
        <p:txBody>
          <a:bodyPr wrap="square" rtlCol="0">
            <a:spAutoFit/>
          </a:bodyPr>
          <a:lstStyle/>
          <a:p>
            <a:r>
              <a:rPr lang="en-US" dirty="0" smtClean="0"/>
              <a:t>Indicates</a:t>
            </a:r>
          </a:p>
          <a:p>
            <a:r>
              <a:rPr lang="en-US" dirty="0" smtClean="0"/>
              <a:t>Stream  has</a:t>
            </a:r>
          </a:p>
          <a:p>
            <a:r>
              <a:rPr lang="en-US" dirty="0" smtClean="0"/>
              <a:t>completed</a:t>
            </a:r>
            <a:endParaRPr lang="en-US" dirty="0"/>
          </a:p>
        </p:txBody>
      </p:sp>
    </p:spTree>
    <p:extLst>
      <p:ext uri="{BB962C8B-B14F-4D97-AF65-F5344CB8AC3E}">
        <p14:creationId xmlns:p14="http://schemas.microsoft.com/office/powerpoint/2010/main" val="9299334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400"/>
          </a:xfrm>
          <a:solidFill>
            <a:schemeClr val="accent2">
              <a:lumMod val="75000"/>
            </a:schemeClr>
          </a:solidFill>
        </p:spPr>
        <p:txBody>
          <a:bodyPr>
            <a:normAutofit fontScale="90000"/>
          </a:bodyPr>
          <a:lstStyle/>
          <a:p>
            <a:r>
              <a:rPr lang="en-US" dirty="0" smtClean="0">
                <a:solidFill>
                  <a:srgbClr val="FFFF00"/>
                </a:solidFill>
              </a:rPr>
              <a:t>Stream</a:t>
            </a:r>
            <a:endParaRPr lang="en-US" dirty="0">
              <a:solidFill>
                <a:srgbClr val="FFFF00"/>
              </a:solidFill>
            </a:endParaRPr>
          </a:p>
        </p:txBody>
      </p:sp>
      <p:sp>
        <p:nvSpPr>
          <p:cNvPr id="3" name="TextBox 2"/>
          <p:cNvSpPr txBox="1"/>
          <p:nvPr/>
        </p:nvSpPr>
        <p:spPr>
          <a:xfrm>
            <a:off x="0" y="762000"/>
            <a:ext cx="8763000" cy="7294305"/>
          </a:xfrm>
          <a:prstGeom prst="rect">
            <a:avLst/>
          </a:prstGeom>
          <a:noFill/>
        </p:spPr>
        <p:txBody>
          <a:bodyPr wrap="square" rtlCol="0">
            <a:spAutoFit/>
          </a:bodyPr>
          <a:lstStyle/>
          <a:p>
            <a:pPr lvl="0" eaLnBrk="0" fontAlgn="base" hangingPunct="0">
              <a:spcBef>
                <a:spcPct val="0"/>
              </a:spcBef>
              <a:spcAft>
                <a:spcPct val="0"/>
              </a:spcAft>
            </a:pPr>
            <a:r>
              <a:rPr lang="en-US" altLang="en-US" sz="2500" dirty="0">
                <a:solidFill>
                  <a:srgbClr val="333333"/>
                </a:solidFill>
                <a:latin typeface="Helvetica" panose="020B0604020202020204" pitchFamily="34" charset="0"/>
                <a:ea typeface="Times New Roman" panose="02020603050405020304" pitchFamily="18" charset="0"/>
              </a:rPr>
              <a:t>Streams are a </a:t>
            </a:r>
            <a:r>
              <a:rPr lang="en-US" altLang="en-US" sz="2500" i="1" dirty="0">
                <a:solidFill>
                  <a:srgbClr val="333333"/>
                </a:solidFill>
                <a:latin typeface="Helvetica" panose="020B0604020202020204" pitchFamily="34" charset="0"/>
                <a:ea typeface="Times New Roman" panose="02020603050405020304" pitchFamily="18" charset="0"/>
              </a:rPr>
              <a:t>sequence of values over </a:t>
            </a:r>
            <a:r>
              <a:rPr lang="en-US" altLang="en-US" sz="2500" i="1" dirty="0" smtClean="0">
                <a:solidFill>
                  <a:srgbClr val="333333"/>
                </a:solidFill>
                <a:latin typeface="Helvetica" panose="020B0604020202020204" pitchFamily="34" charset="0"/>
                <a:ea typeface="Times New Roman" panose="02020603050405020304" pitchFamily="18" charset="0"/>
              </a:rPr>
              <a:t>time</a:t>
            </a:r>
            <a:r>
              <a:rPr lang="en-US" altLang="en-US" sz="2500" dirty="0">
                <a:solidFill>
                  <a:srgbClr val="333333"/>
                </a:solidFill>
                <a:latin typeface="Helvetica" panose="020B0604020202020204" pitchFamily="34" charset="0"/>
                <a:ea typeface="Times New Roman" panose="02020603050405020304" pitchFamily="18" charset="0"/>
              </a:rPr>
              <a:t>.</a:t>
            </a:r>
            <a:endParaRPr lang="en-US" altLang="en-US" sz="2500" dirty="0">
              <a:ea typeface="Times New Roman" panose="02020603050405020304" pitchFamily="18" charset="0"/>
            </a:endParaRPr>
          </a:p>
          <a:p>
            <a:pPr lvl="0" eaLnBrk="0" fontAlgn="base" hangingPunct="0">
              <a:spcBef>
                <a:spcPct val="0"/>
              </a:spcBef>
              <a:spcAft>
                <a:spcPct val="0"/>
              </a:spcAft>
            </a:pPr>
            <a:endParaRPr lang="en-US" altLang="en-US" sz="2500" dirty="0" smtClean="0">
              <a:solidFill>
                <a:srgbClr val="333333"/>
              </a:solidFill>
              <a:latin typeface="Helvetica" panose="020B0604020202020204" pitchFamily="34" charset="0"/>
              <a:ea typeface="Times New Roman" panose="02020603050405020304" pitchFamily="18" charset="0"/>
            </a:endParaRPr>
          </a:p>
          <a:p>
            <a:pPr lvl="0" eaLnBrk="0" fontAlgn="base" hangingPunct="0">
              <a:spcBef>
                <a:spcPct val="0"/>
              </a:spcBef>
              <a:spcAft>
                <a:spcPct val="0"/>
              </a:spcAft>
            </a:pPr>
            <a:r>
              <a:rPr lang="en-US" altLang="en-US" sz="2500" dirty="0" smtClean="0">
                <a:solidFill>
                  <a:srgbClr val="333333"/>
                </a:solidFill>
                <a:latin typeface="Helvetica" panose="020B0604020202020204" pitchFamily="34" charset="0"/>
                <a:ea typeface="Times New Roman" panose="02020603050405020304" pitchFamily="18" charset="0"/>
              </a:rPr>
              <a:t>For</a:t>
            </a:r>
            <a:r>
              <a:rPr lang="en-US" altLang="en-US" sz="2500" dirty="0">
                <a:solidFill>
                  <a:srgbClr val="333333"/>
                </a:solidFill>
                <a:latin typeface="Helvetica" panose="020B0604020202020204" pitchFamily="34" charset="0"/>
                <a:ea typeface="Times New Roman" panose="02020603050405020304" pitchFamily="18" charset="0"/>
              </a:rPr>
              <a:t> example a number that goes up by 1 every second might have a </a:t>
            </a:r>
            <a:r>
              <a:rPr lang="en-US" altLang="en-US" sz="2500" i="1" dirty="0">
                <a:solidFill>
                  <a:srgbClr val="333333"/>
                </a:solidFill>
                <a:latin typeface="Helvetica" panose="020B0604020202020204" pitchFamily="34" charset="0"/>
                <a:ea typeface="Times New Roman" panose="02020603050405020304" pitchFamily="18" charset="0"/>
              </a:rPr>
              <a:t>stream</a:t>
            </a:r>
            <a:r>
              <a:rPr lang="en-US" altLang="en-US" sz="2500" dirty="0">
                <a:solidFill>
                  <a:srgbClr val="333333"/>
                </a:solidFill>
                <a:latin typeface="Helvetica" panose="020B0604020202020204" pitchFamily="34" charset="0"/>
                <a:ea typeface="Times New Roman" panose="02020603050405020304" pitchFamily="18" charset="0"/>
              </a:rPr>
              <a:t> that looks </a:t>
            </a:r>
            <a:r>
              <a:rPr lang="en-US" altLang="en-US" sz="2500" dirty="0" smtClean="0">
                <a:solidFill>
                  <a:srgbClr val="333333"/>
                </a:solidFill>
                <a:latin typeface="Helvetica" panose="020B0604020202020204" pitchFamily="34" charset="0"/>
                <a:ea typeface="Times New Roman" panose="02020603050405020304" pitchFamily="18" charset="0"/>
              </a:rPr>
              <a:t>like</a:t>
            </a:r>
            <a:r>
              <a:rPr lang="en-US" altLang="en-US" sz="2500" dirty="0" smtClean="0">
                <a:ea typeface="Times New Roman" panose="02020603050405020304" pitchFamily="18" charset="0"/>
              </a:rPr>
              <a:t>   </a:t>
            </a:r>
            <a:r>
              <a:rPr lang="en-US" altLang="en-US" sz="2500" dirty="0" smtClean="0">
                <a:solidFill>
                  <a:srgbClr val="F4645F"/>
                </a:solidFill>
                <a:latin typeface="Consolas" panose="020B0609020204030204" pitchFamily="49" charset="0"/>
                <a:ea typeface="Times New Roman" panose="02020603050405020304" pitchFamily="18" charset="0"/>
                <a:cs typeface="Courier New" panose="02070309020205020404" pitchFamily="49" charset="0"/>
              </a:rPr>
              <a:t>[0,1,2,3,4]</a:t>
            </a:r>
          </a:p>
          <a:p>
            <a:pPr lvl="0" eaLnBrk="0" fontAlgn="base" hangingPunct="0">
              <a:spcBef>
                <a:spcPct val="0"/>
              </a:spcBef>
              <a:spcAft>
                <a:spcPct val="0"/>
              </a:spcAft>
            </a:pPr>
            <a:endParaRPr lang="en-US" altLang="en-US" sz="2500" dirty="0">
              <a:ea typeface="Times New Roman" panose="02020603050405020304" pitchFamily="18" charset="0"/>
            </a:endParaRPr>
          </a:p>
          <a:p>
            <a:pPr lvl="0" eaLnBrk="0" fontAlgn="base" hangingPunct="0">
              <a:spcBef>
                <a:spcPct val="0"/>
              </a:spcBef>
              <a:spcAft>
                <a:spcPct val="0"/>
              </a:spcAft>
            </a:pPr>
            <a:endParaRPr lang="en-US" altLang="en-US" sz="2500" dirty="0" smtClean="0">
              <a:solidFill>
                <a:srgbClr val="333333"/>
              </a:solidFill>
              <a:latin typeface="Helvetica" panose="020B0604020202020204" pitchFamily="34" charset="0"/>
              <a:ea typeface="Times New Roman" panose="02020603050405020304" pitchFamily="18" charset="0"/>
            </a:endParaRPr>
          </a:p>
          <a:p>
            <a:pPr lvl="0" eaLnBrk="0" fontAlgn="base" hangingPunct="0">
              <a:spcBef>
                <a:spcPct val="0"/>
              </a:spcBef>
              <a:spcAft>
                <a:spcPct val="0"/>
              </a:spcAft>
            </a:pPr>
            <a:r>
              <a:rPr lang="en-US" altLang="en-US" sz="2500" dirty="0" smtClean="0">
                <a:solidFill>
                  <a:srgbClr val="333333"/>
                </a:solidFill>
                <a:latin typeface="Helvetica" panose="020B0604020202020204" pitchFamily="34" charset="0"/>
                <a:ea typeface="Times New Roman" panose="02020603050405020304" pitchFamily="18" charset="0"/>
              </a:rPr>
              <a:t>Another </a:t>
            </a:r>
            <a:r>
              <a:rPr lang="en-US" altLang="en-US" sz="2500" dirty="0">
                <a:solidFill>
                  <a:srgbClr val="333333"/>
                </a:solidFill>
                <a:latin typeface="Helvetica" panose="020B0604020202020204" pitchFamily="34" charset="0"/>
                <a:ea typeface="Times New Roman" panose="02020603050405020304" pitchFamily="18" charset="0"/>
              </a:rPr>
              <a:t>stream might be a sequence of x and y positions of mouse click events, like so:</a:t>
            </a:r>
            <a:endParaRPr lang="en-US" altLang="en-US" sz="2500" dirty="0">
              <a:ea typeface="Times New Roman" panose="02020603050405020304" pitchFamily="18" charset="0"/>
            </a:endParaRPr>
          </a:p>
          <a:p>
            <a:pPr lvl="0" eaLnBrk="0" fontAlgn="base" hangingPunct="0">
              <a:spcBef>
                <a:spcPct val="0"/>
              </a:spcBef>
              <a:spcAft>
                <a:spcPct val="0"/>
              </a:spcAft>
            </a:pPr>
            <a:endParaRPr lang="en-US" altLang="en-US" sz="2500" dirty="0" smtClean="0">
              <a:solidFill>
                <a:srgbClr val="F4645F"/>
              </a:solidFill>
              <a:latin typeface="Consolas" panose="020B0609020204030204" pitchFamily="49" charset="0"/>
              <a:ea typeface="Times New Roman" panose="02020603050405020304" pitchFamily="18" charset="0"/>
              <a:cs typeface="Courier New" panose="02070309020205020404" pitchFamily="49" charset="0"/>
            </a:endParaRPr>
          </a:p>
          <a:p>
            <a:pPr lvl="0" eaLnBrk="0" fontAlgn="base" hangingPunct="0">
              <a:spcBef>
                <a:spcPct val="0"/>
              </a:spcBef>
              <a:spcAft>
                <a:spcPct val="0"/>
              </a:spcAft>
            </a:pPr>
            <a:r>
              <a:rPr lang="en-US" altLang="en-US" sz="2500" dirty="0" smtClean="0">
                <a:solidFill>
                  <a:srgbClr val="F4645F"/>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2500" dirty="0">
                <a:solidFill>
                  <a:srgbClr val="F4645F"/>
                </a:solidFill>
                <a:latin typeface="Consolas" panose="020B0609020204030204" pitchFamily="49" charset="0"/>
                <a:ea typeface="Times New Roman" panose="02020603050405020304" pitchFamily="18" charset="0"/>
                <a:cs typeface="Courier New" panose="02070309020205020404" pitchFamily="49" charset="0"/>
              </a:rPr>
              <a:t>12,34), (345,22), (1,993</a:t>
            </a:r>
            <a:r>
              <a:rPr lang="en-US" altLang="en-US" sz="2500" dirty="0" smtClean="0">
                <a:solidFill>
                  <a:srgbClr val="F4645F"/>
                </a:solidFill>
                <a:latin typeface="Consolas" panose="020B0609020204030204" pitchFamily="49" charset="0"/>
                <a:ea typeface="Times New Roman" panose="02020603050405020304" pitchFamily="18" charset="0"/>
                <a:cs typeface="Courier New" panose="02070309020205020404" pitchFamily="49" charset="0"/>
              </a:rPr>
              <a:t>)]</a:t>
            </a:r>
            <a:endParaRPr lang="en-US" altLang="en-US" sz="2500" dirty="0" smtClean="0">
              <a:latin typeface="Arial" panose="020B0604020202020204" pitchFamily="34" charset="0"/>
            </a:endParaRPr>
          </a:p>
          <a:p>
            <a:pPr lvl="0" eaLnBrk="0" fontAlgn="base" hangingPunct="0">
              <a:spcBef>
                <a:spcPct val="0"/>
              </a:spcBef>
              <a:spcAft>
                <a:spcPct val="0"/>
              </a:spcAft>
            </a:pPr>
            <a:endParaRPr lang="en-US" sz="2500" dirty="0" smtClean="0">
              <a:latin typeface="Arial" panose="020B0604020202020204" pitchFamily="34" charset="0"/>
            </a:endParaRPr>
          </a:p>
          <a:p>
            <a:pPr lvl="0" eaLnBrk="0" fontAlgn="base" hangingPunct="0">
              <a:spcBef>
                <a:spcPct val="0"/>
              </a:spcBef>
              <a:spcAft>
                <a:spcPct val="0"/>
              </a:spcAft>
            </a:pPr>
            <a:r>
              <a:rPr lang="en-US" sz="2500" dirty="0" smtClean="0">
                <a:latin typeface="Arial" panose="020B0604020202020204" pitchFamily="34" charset="0"/>
              </a:rPr>
              <a:t>Or JSON array: [</a:t>
            </a:r>
            <a:endParaRPr lang="en-US" sz="2500" dirty="0">
              <a:latin typeface="Arial" panose="020B0604020202020204" pitchFamily="34" charset="0"/>
            </a:endParaRPr>
          </a:p>
          <a:p>
            <a:pPr eaLnBrk="0" fontAlgn="base" hangingPunct="0">
              <a:spcBef>
                <a:spcPct val="0"/>
              </a:spcBef>
              <a:spcAft>
                <a:spcPct val="0"/>
              </a:spcAft>
            </a:pPr>
            <a:r>
              <a:rPr lang="en-US" altLang="en-US" sz="2500" dirty="0">
                <a:solidFill>
                  <a:srgbClr val="333333"/>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500" b="1" dirty="0">
                <a:solidFill>
                  <a:srgbClr val="008000"/>
                </a:solidFill>
                <a:latin typeface="Consolas" panose="020B0609020204030204" pitchFamily="49" charset="0"/>
                <a:ea typeface="Times New Roman" panose="02020603050405020304" pitchFamily="18" charset="0"/>
                <a:cs typeface="Courier New" panose="02070309020205020404" pitchFamily="49" charset="0"/>
              </a:rPr>
              <a:t>"name"</a:t>
            </a:r>
            <a:r>
              <a:rPr lang="en-US" altLang="en-US" sz="2500" dirty="0">
                <a:solidFill>
                  <a:srgbClr val="333333"/>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500" dirty="0" smtClean="0">
                <a:solidFill>
                  <a:srgbClr val="BA2121"/>
                </a:solidFill>
                <a:latin typeface="Consolas" panose="020B0609020204030204" pitchFamily="49" charset="0"/>
                <a:ea typeface="Times New Roman" panose="02020603050405020304" pitchFamily="18" charset="0"/>
                <a:cs typeface="Courier New" panose="02070309020205020404" pitchFamily="49" charset="0"/>
              </a:rPr>
              <a:t>“Sri"</a:t>
            </a:r>
            <a:r>
              <a:rPr lang="en-US" altLang="en-US" sz="2500" dirty="0" smtClean="0">
                <a:solidFill>
                  <a:srgbClr val="333333"/>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500" dirty="0">
                <a:solidFill>
                  <a:srgbClr val="333333"/>
                </a:solidFill>
                <a:latin typeface="Consolas" panose="020B0609020204030204" pitchFamily="49" charset="0"/>
                <a:ea typeface="Times New Roman" panose="02020603050405020304" pitchFamily="18" charset="0"/>
                <a:cs typeface="Courier New" panose="02070309020205020404" pitchFamily="49" charset="0"/>
              </a:rPr>
              <a:t>},  { </a:t>
            </a:r>
            <a:r>
              <a:rPr lang="en-US" altLang="en-US" sz="2500" b="1" dirty="0">
                <a:solidFill>
                  <a:srgbClr val="008000"/>
                </a:solidFill>
                <a:latin typeface="Consolas" panose="020B0609020204030204" pitchFamily="49" charset="0"/>
                <a:ea typeface="Times New Roman" panose="02020603050405020304" pitchFamily="18" charset="0"/>
                <a:cs typeface="Courier New" panose="02070309020205020404" pitchFamily="49" charset="0"/>
              </a:rPr>
              <a:t>"name"</a:t>
            </a:r>
            <a:r>
              <a:rPr lang="en-US" altLang="en-US" sz="2500" dirty="0">
                <a:solidFill>
                  <a:srgbClr val="333333"/>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500" dirty="0" smtClean="0">
                <a:solidFill>
                  <a:srgbClr val="BA2121"/>
                </a:solidFill>
                <a:latin typeface="Consolas" panose="020B0609020204030204" pitchFamily="49" charset="0"/>
                <a:ea typeface="Times New Roman" panose="02020603050405020304" pitchFamily="18" charset="0"/>
                <a:cs typeface="Courier New" panose="02070309020205020404" pitchFamily="49" charset="0"/>
              </a:rPr>
              <a:t>“Murthy"</a:t>
            </a:r>
            <a:r>
              <a:rPr lang="en-US" altLang="en-US" sz="2500" dirty="0" smtClean="0">
                <a:solidFill>
                  <a:srgbClr val="333333"/>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500" dirty="0">
                <a:solidFill>
                  <a:srgbClr val="333333"/>
                </a:solidFill>
                <a:latin typeface="Consolas" panose="020B0609020204030204" pitchFamily="49" charset="0"/>
                <a:ea typeface="Times New Roman" panose="02020603050405020304" pitchFamily="18" charset="0"/>
                <a:cs typeface="Courier New" panose="02070309020205020404" pitchFamily="49" charset="0"/>
              </a:rPr>
              <a:t>},  </a:t>
            </a:r>
            <a:endParaRPr lang="en-US" altLang="en-US" sz="2500" dirty="0" smtClean="0">
              <a:solidFill>
                <a:srgbClr val="333333"/>
              </a:solidFill>
              <a:latin typeface="Consolas" panose="020B0609020204030204" pitchFamily="49" charset="0"/>
              <a:ea typeface="Times New Roman" panose="02020603050405020304" pitchFamily="18" charset="0"/>
              <a:cs typeface="Courier New" panose="02070309020205020404" pitchFamily="49" charset="0"/>
            </a:endParaRPr>
          </a:p>
          <a:p>
            <a:pPr eaLnBrk="0" fontAlgn="base" hangingPunct="0">
              <a:spcBef>
                <a:spcPct val="0"/>
              </a:spcBef>
              <a:spcAft>
                <a:spcPct val="0"/>
              </a:spcAft>
            </a:pPr>
            <a:r>
              <a:rPr lang="en-US" altLang="en-US" sz="2500" dirty="0" smtClean="0">
                <a:solidFill>
                  <a:srgbClr val="333333"/>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500" b="1" dirty="0">
                <a:solidFill>
                  <a:srgbClr val="008000"/>
                </a:solidFill>
                <a:latin typeface="Consolas" panose="020B0609020204030204" pitchFamily="49" charset="0"/>
                <a:ea typeface="Times New Roman" panose="02020603050405020304" pitchFamily="18" charset="0"/>
                <a:cs typeface="Courier New" panose="02070309020205020404" pitchFamily="49" charset="0"/>
              </a:rPr>
              <a:t>"name"</a:t>
            </a:r>
            <a:r>
              <a:rPr lang="en-US" altLang="en-US" sz="2500" dirty="0">
                <a:solidFill>
                  <a:srgbClr val="333333"/>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500" dirty="0" smtClean="0">
                <a:solidFill>
                  <a:srgbClr val="BA2121"/>
                </a:solidFill>
                <a:latin typeface="Consolas" panose="020B0609020204030204" pitchFamily="49" charset="0"/>
                <a:ea typeface="Times New Roman" panose="02020603050405020304" pitchFamily="18" charset="0"/>
                <a:cs typeface="Courier New" panose="02070309020205020404" pitchFamily="49" charset="0"/>
              </a:rPr>
              <a:t>“Raju"</a:t>
            </a:r>
            <a:r>
              <a:rPr lang="en-US" altLang="en-US" sz="2500" dirty="0" smtClean="0">
                <a:solidFill>
                  <a:srgbClr val="333333"/>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500" dirty="0">
                <a:solidFill>
                  <a:srgbClr val="333333"/>
                </a:solidFill>
                <a:latin typeface="Consolas" panose="020B0609020204030204" pitchFamily="49" charset="0"/>
                <a:ea typeface="Times New Roman" panose="02020603050405020304" pitchFamily="18" charset="0"/>
                <a:cs typeface="Courier New" panose="02070309020205020404" pitchFamily="49" charset="0"/>
              </a:rPr>
              <a:t>},  { </a:t>
            </a:r>
            <a:r>
              <a:rPr lang="en-US" altLang="en-US" sz="2500" b="1" dirty="0">
                <a:solidFill>
                  <a:srgbClr val="008000"/>
                </a:solidFill>
                <a:latin typeface="Consolas" panose="020B0609020204030204" pitchFamily="49" charset="0"/>
                <a:ea typeface="Times New Roman" panose="02020603050405020304" pitchFamily="18" charset="0"/>
                <a:cs typeface="Courier New" panose="02070309020205020404" pitchFamily="49" charset="0"/>
              </a:rPr>
              <a:t>"name"</a:t>
            </a:r>
            <a:r>
              <a:rPr lang="en-US" altLang="en-US" sz="2500" dirty="0">
                <a:solidFill>
                  <a:srgbClr val="333333"/>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500" dirty="0">
                <a:solidFill>
                  <a:srgbClr val="BA2121"/>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2500" dirty="0" err="1">
                <a:solidFill>
                  <a:srgbClr val="BA2121"/>
                </a:solidFill>
                <a:latin typeface="Consolas" panose="020B0609020204030204" pitchFamily="49" charset="0"/>
                <a:ea typeface="Times New Roman" panose="02020603050405020304" pitchFamily="18" charset="0"/>
                <a:cs typeface="Courier New" panose="02070309020205020404" pitchFamily="49" charset="0"/>
              </a:rPr>
              <a:t>Asim</a:t>
            </a:r>
            <a:r>
              <a:rPr lang="en-US" altLang="en-US" sz="2500" dirty="0">
                <a:solidFill>
                  <a:srgbClr val="BA2121"/>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2500" dirty="0">
                <a:solidFill>
                  <a:srgbClr val="333333"/>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500" dirty="0" smtClean="0">
                <a:solidFill>
                  <a:srgbClr val="333333"/>
                </a:solidFill>
                <a:latin typeface="Consolas" panose="020B0609020204030204" pitchFamily="49" charset="0"/>
                <a:ea typeface="Times New Roman" panose="02020603050405020304" pitchFamily="18" charset="0"/>
                <a:cs typeface="Courier New" panose="02070309020205020404" pitchFamily="49" charset="0"/>
              </a:rPr>
              <a:t>}</a:t>
            </a:r>
          </a:p>
          <a:p>
            <a:pPr eaLnBrk="0" fontAlgn="base" hangingPunct="0">
              <a:spcBef>
                <a:spcPct val="0"/>
              </a:spcBef>
              <a:spcAft>
                <a:spcPct val="0"/>
              </a:spcAft>
            </a:pPr>
            <a:r>
              <a:rPr lang="en-US" altLang="en-US" sz="2500" dirty="0">
                <a:solidFill>
                  <a:srgbClr val="333333"/>
                </a:solidFill>
                <a:latin typeface="Consolas" panose="020B0609020204030204" pitchFamily="49" charset="0"/>
                <a:cs typeface="Courier New" panose="02070309020205020404" pitchFamily="49" charset="0"/>
              </a:rPr>
              <a:t>]</a:t>
            </a:r>
            <a:endParaRPr lang="en-US" altLang="en-US" sz="2500" dirty="0">
              <a:latin typeface="Arial" panose="020B0604020202020204" pitchFamily="34" charset="0"/>
            </a:endParaRPr>
          </a:p>
          <a:p>
            <a:pPr lvl="0" eaLnBrk="0" fontAlgn="base" hangingPunct="0">
              <a:spcBef>
                <a:spcPct val="0"/>
              </a:spcBef>
              <a:spcAft>
                <a:spcPct val="0"/>
              </a:spcAft>
            </a:pPr>
            <a:endParaRPr lang="en-US" sz="2800" dirty="0" smtClean="0"/>
          </a:p>
          <a:p>
            <a:pPr fontAlgn="base"/>
            <a:endParaRPr lang="en-US" sz="2800" dirty="0" smtClean="0"/>
          </a:p>
          <a:p>
            <a:endParaRPr lang="en-US" sz="2800" dirty="0"/>
          </a:p>
        </p:txBody>
      </p:sp>
    </p:spTree>
    <p:extLst>
      <p:ext uri="{BB962C8B-B14F-4D97-AF65-F5344CB8AC3E}">
        <p14:creationId xmlns:p14="http://schemas.microsoft.com/office/powerpoint/2010/main" val="9403103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400"/>
          </a:xfrm>
          <a:solidFill>
            <a:schemeClr val="accent2">
              <a:lumMod val="75000"/>
            </a:schemeClr>
          </a:solidFill>
        </p:spPr>
        <p:txBody>
          <a:bodyPr>
            <a:normAutofit fontScale="90000"/>
          </a:bodyPr>
          <a:lstStyle/>
          <a:p>
            <a:r>
              <a:rPr lang="en-US" dirty="0" smtClean="0">
                <a:solidFill>
                  <a:srgbClr val="FFFF00"/>
                </a:solidFill>
              </a:rPr>
              <a:t>Observable</a:t>
            </a:r>
            <a:endParaRPr lang="en-US" dirty="0">
              <a:solidFill>
                <a:srgbClr val="FFFF00"/>
              </a:solidFill>
            </a:endParaRPr>
          </a:p>
        </p:txBody>
      </p:sp>
      <p:sp>
        <p:nvSpPr>
          <p:cNvPr id="3" name="TextBox 2"/>
          <p:cNvSpPr txBox="1"/>
          <p:nvPr/>
        </p:nvSpPr>
        <p:spPr>
          <a:xfrm>
            <a:off x="19334" y="762000"/>
            <a:ext cx="9124666" cy="10248960"/>
          </a:xfrm>
          <a:prstGeom prst="rect">
            <a:avLst/>
          </a:prstGeom>
          <a:noFill/>
        </p:spPr>
        <p:txBody>
          <a:bodyPr wrap="square" rtlCol="0">
            <a:spAutoFit/>
          </a:bodyPr>
          <a:lstStyle/>
          <a:p>
            <a:pPr lvl="0" eaLnBrk="0" fontAlgn="base" hangingPunct="0">
              <a:spcBef>
                <a:spcPct val="0"/>
              </a:spcBef>
              <a:spcAft>
                <a:spcPct val="0"/>
              </a:spcAft>
            </a:pPr>
            <a:endParaRPr lang="en-US" altLang="en-US" sz="4000" dirty="0">
              <a:latin typeface="Arial" panose="020B0604020202020204" pitchFamily="34" charset="0"/>
            </a:endParaRPr>
          </a:p>
          <a:p>
            <a:pPr lvl="0" eaLnBrk="0" fontAlgn="base" hangingPunct="0">
              <a:spcBef>
                <a:spcPct val="0"/>
              </a:spcBef>
              <a:spcAft>
                <a:spcPct val="0"/>
              </a:spcAft>
            </a:pPr>
            <a:r>
              <a:rPr lang="en-US" altLang="en-US" sz="2700" b="1" dirty="0" err="1">
                <a:solidFill>
                  <a:srgbClr val="FF0000"/>
                </a:solidFill>
                <a:latin typeface="Roboto Mono"/>
              </a:rPr>
              <a:t>rxjs</a:t>
            </a:r>
            <a:r>
              <a:rPr lang="en-US" altLang="en-US" sz="2700" b="1" dirty="0">
                <a:solidFill>
                  <a:srgbClr val="FF0000"/>
                </a:solidFill>
                <a:latin typeface="Roboto Mono"/>
              </a:rPr>
              <a:t>/</a:t>
            </a:r>
            <a:r>
              <a:rPr lang="en-US" altLang="en-US" sz="2700" b="1" dirty="0" err="1">
                <a:solidFill>
                  <a:srgbClr val="FF0000"/>
                </a:solidFill>
                <a:latin typeface="Roboto Mono"/>
              </a:rPr>
              <a:t>webSocket</a:t>
            </a:r>
            <a:r>
              <a:rPr lang="en-US" altLang="en-US" sz="2700" dirty="0">
                <a:solidFill>
                  <a:srgbClr val="FF0000"/>
                </a:solidFill>
                <a:latin typeface="minion-pro"/>
              </a:rPr>
              <a:t>: </a:t>
            </a:r>
            <a:r>
              <a:rPr lang="en-US" altLang="en-US" sz="2700" dirty="0">
                <a:latin typeface="minion-pro"/>
              </a:rPr>
              <a:t>Contains the web socket subject implementation</a:t>
            </a:r>
            <a:r>
              <a:rPr lang="en-US" altLang="en-US" sz="2700" dirty="0" smtClean="0">
                <a:latin typeface="minion-pro"/>
              </a:rPr>
              <a:t>.</a:t>
            </a:r>
          </a:p>
          <a:p>
            <a:pPr lvl="0" eaLnBrk="0" fontAlgn="base" hangingPunct="0">
              <a:spcBef>
                <a:spcPct val="0"/>
              </a:spcBef>
              <a:spcAft>
                <a:spcPct val="0"/>
              </a:spcAft>
              <a:buFontTx/>
              <a:buChar char="•"/>
            </a:pPr>
            <a:endParaRPr lang="en-US" altLang="en-US" sz="2700" dirty="0">
              <a:latin typeface="minion-pro"/>
            </a:endParaRPr>
          </a:p>
          <a:p>
            <a:pPr lvl="0" eaLnBrk="0" fontAlgn="base" hangingPunct="0">
              <a:spcBef>
                <a:spcPct val="0"/>
              </a:spcBef>
              <a:spcAft>
                <a:spcPct val="0"/>
              </a:spcAft>
            </a:pPr>
            <a:r>
              <a:rPr lang="en-IN" sz="2700" b="1" dirty="0" smtClean="0"/>
              <a:t>	import </a:t>
            </a:r>
            <a:r>
              <a:rPr lang="en-IN" sz="2700" b="1" dirty="0"/>
              <a:t>{ </a:t>
            </a:r>
            <a:r>
              <a:rPr lang="en-IN" sz="2700" b="1" dirty="0" err="1"/>
              <a:t>webSocket</a:t>
            </a:r>
            <a:r>
              <a:rPr lang="en-IN" sz="2700" b="1" dirty="0"/>
              <a:t> } from '</a:t>
            </a:r>
            <a:r>
              <a:rPr lang="en-IN" sz="2700" b="1" dirty="0" err="1"/>
              <a:t>rxjs</a:t>
            </a:r>
            <a:r>
              <a:rPr lang="en-IN" sz="2700" b="1" dirty="0"/>
              <a:t>/</a:t>
            </a:r>
            <a:r>
              <a:rPr lang="en-IN" sz="2700" b="1" dirty="0" err="1"/>
              <a:t>webSocket</a:t>
            </a:r>
            <a:r>
              <a:rPr lang="en-IN" sz="2700" b="1" dirty="0" smtClean="0"/>
              <a:t>';</a:t>
            </a:r>
          </a:p>
          <a:p>
            <a:pPr lvl="0" eaLnBrk="0" fontAlgn="base" hangingPunct="0">
              <a:spcBef>
                <a:spcPct val="0"/>
              </a:spcBef>
              <a:spcAft>
                <a:spcPct val="0"/>
              </a:spcAft>
            </a:pPr>
            <a:endParaRPr lang="en-IN" sz="2700" b="1" dirty="0"/>
          </a:p>
          <a:p>
            <a:pPr lvl="0" eaLnBrk="0" fontAlgn="base" hangingPunct="0">
              <a:spcBef>
                <a:spcPct val="0"/>
              </a:spcBef>
              <a:spcAft>
                <a:spcPct val="0"/>
              </a:spcAft>
            </a:pPr>
            <a:endParaRPr lang="en-US" altLang="en-US" sz="2700" dirty="0">
              <a:latin typeface="Arial" panose="020B0604020202020204" pitchFamily="34" charset="0"/>
            </a:endParaRPr>
          </a:p>
          <a:p>
            <a:pPr lvl="0" eaLnBrk="0" fontAlgn="base" hangingPunct="0">
              <a:spcBef>
                <a:spcPct val="0"/>
              </a:spcBef>
              <a:spcAft>
                <a:spcPct val="0"/>
              </a:spcAft>
            </a:pPr>
            <a:r>
              <a:rPr lang="en-US" altLang="en-US" sz="2700" b="1" dirty="0" err="1">
                <a:solidFill>
                  <a:srgbClr val="FF0000"/>
                </a:solidFill>
                <a:latin typeface="Roboto Mono"/>
              </a:rPr>
              <a:t>rxjs</a:t>
            </a:r>
            <a:r>
              <a:rPr lang="en-US" altLang="en-US" sz="2700" b="1" dirty="0">
                <a:solidFill>
                  <a:srgbClr val="FF0000"/>
                </a:solidFill>
                <a:latin typeface="Roboto Mono"/>
              </a:rPr>
              <a:t>/ajax</a:t>
            </a:r>
            <a:r>
              <a:rPr lang="en-US" altLang="en-US" sz="2700" b="1" dirty="0">
                <a:solidFill>
                  <a:srgbClr val="FF0000"/>
                </a:solidFill>
                <a:latin typeface="minion-pro"/>
              </a:rPr>
              <a:t>: </a:t>
            </a:r>
            <a:r>
              <a:rPr lang="en-US" altLang="en-US" sz="2700" dirty="0">
                <a:latin typeface="minion-pro"/>
              </a:rPr>
              <a:t>Contains the Rx ajax implementation</a:t>
            </a:r>
            <a:r>
              <a:rPr lang="en-US" altLang="en-US" sz="2700" dirty="0" smtClean="0">
                <a:latin typeface="minion-pro"/>
              </a:rPr>
              <a:t>.</a:t>
            </a:r>
          </a:p>
          <a:p>
            <a:pPr lvl="0" eaLnBrk="0" fontAlgn="base" hangingPunct="0">
              <a:spcBef>
                <a:spcPct val="0"/>
              </a:spcBef>
              <a:spcAft>
                <a:spcPct val="0"/>
              </a:spcAft>
            </a:pPr>
            <a:endParaRPr lang="en-US" altLang="en-US" sz="2700" b="1" dirty="0">
              <a:latin typeface="minion-pro"/>
            </a:endParaRPr>
          </a:p>
          <a:p>
            <a:pPr lvl="0" eaLnBrk="0" fontAlgn="base" hangingPunct="0">
              <a:spcBef>
                <a:spcPct val="0"/>
              </a:spcBef>
              <a:spcAft>
                <a:spcPct val="0"/>
              </a:spcAft>
            </a:pPr>
            <a:r>
              <a:rPr lang="en-IN" sz="2700" b="1" dirty="0" smtClean="0"/>
              <a:t>	import </a:t>
            </a:r>
            <a:r>
              <a:rPr lang="en-IN" sz="2700" b="1" dirty="0"/>
              <a:t>{ ajax } from '</a:t>
            </a:r>
            <a:r>
              <a:rPr lang="en-IN" sz="2700" b="1" dirty="0" err="1"/>
              <a:t>rxjs</a:t>
            </a:r>
            <a:r>
              <a:rPr lang="en-IN" sz="2700" b="1" dirty="0"/>
              <a:t>/ajax</a:t>
            </a:r>
            <a:r>
              <a:rPr lang="en-IN" sz="2700" b="1" dirty="0" smtClean="0"/>
              <a:t>';</a:t>
            </a:r>
          </a:p>
          <a:p>
            <a:pPr lvl="0" eaLnBrk="0" fontAlgn="base" hangingPunct="0">
              <a:spcBef>
                <a:spcPct val="0"/>
              </a:spcBef>
              <a:spcAft>
                <a:spcPct val="0"/>
              </a:spcAft>
            </a:pPr>
            <a:endParaRPr lang="en-IN" sz="2700" b="1" dirty="0" smtClean="0"/>
          </a:p>
          <a:p>
            <a:pPr eaLnBrk="0" fontAlgn="base" hangingPunct="0">
              <a:spcBef>
                <a:spcPct val="0"/>
              </a:spcBef>
              <a:spcAft>
                <a:spcPct val="0"/>
              </a:spcAft>
            </a:pPr>
            <a:r>
              <a:rPr lang="en-US" altLang="en-US" sz="2800" b="1" dirty="0" err="1">
                <a:solidFill>
                  <a:srgbClr val="FF0000"/>
                </a:solidFill>
                <a:latin typeface="Roboto Mono"/>
              </a:rPr>
              <a:t>rxjs</a:t>
            </a:r>
            <a:r>
              <a:rPr lang="en-US" altLang="en-US" sz="2800" b="1" dirty="0">
                <a:solidFill>
                  <a:srgbClr val="FF0000"/>
                </a:solidFill>
                <a:latin typeface="Roboto Mono"/>
              </a:rPr>
              <a:t>/testing</a:t>
            </a:r>
            <a:r>
              <a:rPr lang="en-US" altLang="en-US" sz="2800" b="1" dirty="0">
                <a:solidFill>
                  <a:srgbClr val="FF0000"/>
                </a:solidFill>
                <a:latin typeface="minion-pro"/>
              </a:rPr>
              <a:t>: </a:t>
            </a:r>
            <a:r>
              <a:rPr lang="en-US" altLang="en-US" sz="2800" dirty="0">
                <a:latin typeface="minion-pro"/>
              </a:rPr>
              <a:t>Contains the testing utilities for </a:t>
            </a:r>
            <a:r>
              <a:rPr lang="en-US" altLang="en-US" sz="2800" dirty="0" err="1" smtClean="0">
                <a:latin typeface="minion-pro"/>
              </a:rPr>
              <a:t>RxJS</a:t>
            </a:r>
            <a:endParaRPr lang="en-US" altLang="en-US" sz="2800" dirty="0" smtClean="0">
              <a:latin typeface="minion-pro"/>
            </a:endParaRPr>
          </a:p>
          <a:p>
            <a:pPr eaLnBrk="0" fontAlgn="base" hangingPunct="0">
              <a:spcBef>
                <a:spcPct val="0"/>
              </a:spcBef>
              <a:spcAft>
                <a:spcPct val="0"/>
              </a:spcAft>
            </a:pPr>
            <a:endParaRPr lang="en-US" altLang="en-US" sz="2800" dirty="0">
              <a:latin typeface="minion-pro"/>
            </a:endParaRPr>
          </a:p>
          <a:p>
            <a:pPr eaLnBrk="0" fontAlgn="base" hangingPunct="0">
              <a:spcBef>
                <a:spcPct val="0"/>
              </a:spcBef>
              <a:spcAft>
                <a:spcPct val="0"/>
              </a:spcAft>
            </a:pPr>
            <a:r>
              <a:rPr lang="en-IN" sz="2700" b="1" dirty="0" smtClean="0"/>
              <a:t>	import </a:t>
            </a:r>
            <a:r>
              <a:rPr lang="en-IN" sz="2700" b="1" dirty="0"/>
              <a:t>{ </a:t>
            </a:r>
            <a:r>
              <a:rPr lang="en-IN" sz="2700" b="1" dirty="0" err="1"/>
              <a:t>TestScheduler</a:t>
            </a:r>
            <a:r>
              <a:rPr lang="en-IN" sz="2700" b="1" dirty="0"/>
              <a:t> } from '</a:t>
            </a:r>
            <a:r>
              <a:rPr lang="en-IN" sz="2700" b="1" dirty="0" err="1"/>
              <a:t>rxjs</a:t>
            </a:r>
            <a:r>
              <a:rPr lang="en-IN" sz="2700" b="1" dirty="0"/>
              <a:t>/testing';</a:t>
            </a:r>
            <a:r>
              <a:rPr lang="en-US" altLang="en-US" sz="2700" b="1" dirty="0" smtClean="0"/>
              <a:t> </a:t>
            </a:r>
            <a:endParaRPr lang="en-US" altLang="en-US" sz="2700" b="1" dirty="0">
              <a:latin typeface="Arial" panose="020B0604020202020204" pitchFamily="34" charset="0"/>
            </a:endParaRPr>
          </a:p>
          <a:p>
            <a:pPr lvl="0" eaLnBrk="0" fontAlgn="base" hangingPunct="0">
              <a:spcBef>
                <a:spcPct val="0"/>
              </a:spcBef>
              <a:spcAft>
                <a:spcPct val="0"/>
              </a:spcAft>
            </a:pPr>
            <a:endParaRPr lang="en-IN" sz="2700" b="1" dirty="0" smtClean="0"/>
          </a:p>
          <a:p>
            <a:pPr lvl="0" eaLnBrk="0" fontAlgn="base" hangingPunct="0">
              <a:spcBef>
                <a:spcPct val="0"/>
              </a:spcBef>
              <a:spcAft>
                <a:spcPct val="0"/>
              </a:spcAft>
            </a:pPr>
            <a:endParaRPr lang="en-US" altLang="en-US" sz="2700" b="1" dirty="0">
              <a:latin typeface="Arial" panose="020B0604020202020204" pitchFamily="34" charset="0"/>
            </a:endParaRPr>
          </a:p>
          <a:p>
            <a:pPr lvl="0" eaLnBrk="0" fontAlgn="base" hangingPunct="0">
              <a:spcBef>
                <a:spcPct val="0"/>
              </a:spcBef>
              <a:spcAft>
                <a:spcPct val="0"/>
              </a:spcAft>
            </a:pPr>
            <a:endParaRPr lang="en-IN" sz="2800" b="1" dirty="0" smtClean="0"/>
          </a:p>
          <a:p>
            <a:pPr lvl="0" eaLnBrk="0" fontAlgn="base" hangingPunct="0">
              <a:spcBef>
                <a:spcPct val="0"/>
              </a:spcBef>
              <a:spcAft>
                <a:spcPct val="0"/>
              </a:spcAft>
            </a:pPr>
            <a:endParaRPr lang="en-IN" sz="2800" b="1" dirty="0" smtClean="0"/>
          </a:p>
          <a:p>
            <a:pPr lvl="0" eaLnBrk="0" fontAlgn="base" hangingPunct="0">
              <a:spcBef>
                <a:spcPct val="0"/>
              </a:spcBef>
              <a:spcAft>
                <a:spcPct val="0"/>
              </a:spcAft>
            </a:pPr>
            <a:endParaRPr lang="en-IN" altLang="en-US" sz="2800" b="1" dirty="0">
              <a:latin typeface="minion-pro"/>
            </a:endParaRPr>
          </a:p>
          <a:p>
            <a:pPr lvl="0" eaLnBrk="0" fontAlgn="base" hangingPunct="0">
              <a:spcBef>
                <a:spcPct val="0"/>
              </a:spcBef>
              <a:spcAft>
                <a:spcPct val="0"/>
              </a:spcAft>
            </a:pPr>
            <a:endParaRPr lang="en-US" altLang="en-US" sz="2700" b="1" dirty="0">
              <a:latin typeface="minion-pro"/>
            </a:endParaRPr>
          </a:p>
          <a:p>
            <a:pPr lvl="0" eaLnBrk="0" fontAlgn="base" hangingPunct="0">
              <a:spcBef>
                <a:spcPct val="0"/>
              </a:spcBef>
              <a:spcAft>
                <a:spcPct val="0"/>
              </a:spcAft>
            </a:pPr>
            <a:endParaRPr lang="en-US" altLang="en-US" sz="4000" dirty="0">
              <a:latin typeface="Arial" panose="020B0604020202020204" pitchFamily="34" charset="0"/>
            </a:endParaRPr>
          </a:p>
          <a:p>
            <a:pPr lvl="0" eaLnBrk="0" fontAlgn="base" hangingPunct="0">
              <a:spcBef>
                <a:spcPct val="0"/>
              </a:spcBef>
              <a:spcAft>
                <a:spcPct val="0"/>
              </a:spcAft>
              <a:buFontTx/>
              <a:buChar char="•"/>
            </a:pPr>
            <a:r>
              <a:rPr lang="en-US" altLang="en-US" sz="2600" dirty="0" smtClean="0">
                <a:latin typeface="minion-pro"/>
              </a:rPr>
              <a:t>.</a:t>
            </a:r>
            <a:endParaRPr lang="en-US" altLang="en-US" sz="2600" dirty="0">
              <a:latin typeface="minion-pro"/>
            </a:endParaRPr>
          </a:p>
          <a:p>
            <a:pPr lvl="0" eaLnBrk="0" fontAlgn="base" hangingPunct="0">
              <a:spcBef>
                <a:spcPct val="0"/>
              </a:spcBef>
              <a:spcAft>
                <a:spcPct val="0"/>
              </a:spcAft>
            </a:pPr>
            <a:r>
              <a:rPr lang="en-US" altLang="en-US" sz="3600" dirty="0" smtClean="0">
                <a:latin typeface="Arial" panose="020B0604020202020204" pitchFamily="34" charset="0"/>
              </a:rPr>
              <a:t>	</a:t>
            </a:r>
            <a:endParaRPr lang="en-US" altLang="en-US" sz="3600" dirty="0">
              <a:latin typeface="Arial" panose="020B0604020202020204" pitchFamily="34" charset="0"/>
            </a:endParaRPr>
          </a:p>
        </p:txBody>
      </p:sp>
      <p:sp>
        <p:nvSpPr>
          <p:cNvPr id="4" name="Rectangle 1"/>
          <p:cNvSpPr>
            <a:spLocks noChangeArrowheads="1"/>
          </p:cNvSpPr>
          <p:nvPr/>
        </p:nvSpPr>
        <p:spPr bwMode="auto">
          <a:xfrm>
            <a:off x="0" y="-499061"/>
            <a:ext cx="65" cy="9981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7075" rIns="0" bIns="3570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499061"/>
            <a:ext cx="65" cy="9981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7075" rIns="0" bIns="3570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499061"/>
            <a:ext cx="65" cy="9981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7075" rIns="0" bIns="3570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0" y="-499061"/>
            <a:ext cx="65" cy="9981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7075" rIns="0" bIns="3570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44952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400"/>
          </a:xfrm>
          <a:solidFill>
            <a:schemeClr val="accent2">
              <a:lumMod val="75000"/>
            </a:schemeClr>
          </a:solidFill>
        </p:spPr>
        <p:txBody>
          <a:bodyPr>
            <a:normAutofit fontScale="90000"/>
          </a:bodyPr>
          <a:lstStyle/>
          <a:p>
            <a:r>
              <a:rPr lang="en-US" dirty="0" smtClean="0">
                <a:solidFill>
                  <a:srgbClr val="FFFF00"/>
                </a:solidFill>
              </a:rPr>
              <a:t>Observable</a:t>
            </a:r>
            <a:endParaRPr lang="en-US" dirty="0">
              <a:solidFill>
                <a:srgbClr val="FFFF00"/>
              </a:solidFill>
            </a:endParaRPr>
          </a:p>
        </p:txBody>
      </p:sp>
      <p:sp>
        <p:nvSpPr>
          <p:cNvPr id="3" name="TextBox 2"/>
          <p:cNvSpPr txBox="1"/>
          <p:nvPr/>
        </p:nvSpPr>
        <p:spPr>
          <a:xfrm>
            <a:off x="0" y="762000"/>
            <a:ext cx="8763000" cy="5262979"/>
          </a:xfrm>
          <a:prstGeom prst="rect">
            <a:avLst/>
          </a:prstGeom>
          <a:noFill/>
        </p:spPr>
        <p:txBody>
          <a:bodyPr wrap="square" rtlCol="0">
            <a:spAutoFit/>
          </a:bodyPr>
          <a:lstStyle/>
          <a:p>
            <a:pPr lvl="2" fontAlgn="base"/>
            <a:r>
              <a:rPr lang="en-IN" sz="2800" i="1" dirty="0"/>
              <a:t>Observables</a:t>
            </a:r>
            <a:r>
              <a:rPr lang="en-IN" sz="2800" dirty="0"/>
              <a:t> is a new primitive type which acts as a </a:t>
            </a:r>
            <a:r>
              <a:rPr lang="en-IN" sz="2800" i="1" dirty="0"/>
              <a:t>blueprint</a:t>
            </a:r>
            <a:r>
              <a:rPr lang="en-IN" sz="2800" dirty="0"/>
              <a:t> </a:t>
            </a:r>
            <a:r>
              <a:rPr lang="en-IN" sz="2800" dirty="0" smtClean="0"/>
              <a:t> </a:t>
            </a:r>
            <a:r>
              <a:rPr lang="en-IN" sz="2800" dirty="0"/>
              <a:t>to create streams, subscribe to them, react to new values, and combine streams together to build new ones</a:t>
            </a:r>
            <a:r>
              <a:rPr lang="en-IN" sz="2800" dirty="0" smtClean="0"/>
              <a:t>.</a:t>
            </a:r>
          </a:p>
          <a:p>
            <a:pPr lvl="2" fontAlgn="base"/>
            <a:endParaRPr lang="en-IN" sz="2800" dirty="0"/>
          </a:p>
          <a:p>
            <a:pPr lvl="2" fontAlgn="base"/>
            <a:r>
              <a:rPr lang="en-IN" sz="2800" i="1" dirty="0" err="1"/>
              <a:t>RxJS</a:t>
            </a:r>
            <a:r>
              <a:rPr lang="en-IN" sz="2800" dirty="0"/>
              <a:t> stands for *R*</a:t>
            </a:r>
            <a:r>
              <a:rPr lang="en-IN" sz="2800" dirty="0" err="1"/>
              <a:t>eactive</a:t>
            </a:r>
            <a:r>
              <a:rPr lang="en-IN" sz="2800" dirty="0"/>
              <a:t> E*x*tensions for *J*ava*S*</a:t>
            </a:r>
            <a:r>
              <a:rPr lang="en-IN" sz="2800" dirty="0" err="1"/>
              <a:t>cript</a:t>
            </a:r>
            <a:r>
              <a:rPr lang="en-IN" sz="2800" dirty="0"/>
              <a:t>, and its a library that gives us an implementation of Observables for JavaScript</a:t>
            </a:r>
          </a:p>
          <a:p>
            <a:pPr lvl="2" fontAlgn="base"/>
            <a:endParaRPr lang="en-US" sz="2800" dirty="0" smtClean="0"/>
          </a:p>
          <a:p>
            <a:pPr fontAlgn="base"/>
            <a:endParaRPr lang="en-US" sz="2800" dirty="0" smtClean="0"/>
          </a:p>
          <a:p>
            <a:pPr fontAlgn="base"/>
            <a:endParaRPr lang="en-US" sz="2800" dirty="0" smtClean="0"/>
          </a:p>
          <a:p>
            <a:endParaRPr lang="en-US" sz="2800" dirty="0"/>
          </a:p>
        </p:txBody>
      </p:sp>
    </p:spTree>
    <p:extLst>
      <p:ext uri="{BB962C8B-B14F-4D97-AF65-F5344CB8AC3E}">
        <p14:creationId xmlns:p14="http://schemas.microsoft.com/office/powerpoint/2010/main" val="42334807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644</TotalTime>
  <Words>290</Words>
  <Application>Microsoft Office PowerPoint</Application>
  <PresentationFormat>On-screen Show (4:3)</PresentationFormat>
  <Paragraphs>163</Paragraphs>
  <Slides>21</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Arial</vt:lpstr>
      <vt:lpstr>Calibri</vt:lpstr>
      <vt:lpstr>Consolas</vt:lpstr>
      <vt:lpstr>Courier New</vt:lpstr>
      <vt:lpstr>Helvetica</vt:lpstr>
      <vt:lpstr>IBM Plex Mono</vt:lpstr>
      <vt:lpstr>Merriweather</vt:lpstr>
      <vt:lpstr>minion-pro</vt:lpstr>
      <vt:lpstr>Roboto Mono</vt:lpstr>
      <vt:lpstr>Times New Roman</vt:lpstr>
      <vt:lpstr>Office Theme</vt:lpstr>
      <vt:lpstr>RxJS  7.x with React JS (Observable)</vt:lpstr>
      <vt:lpstr>Reactive eXtensions (RX)</vt:lpstr>
      <vt:lpstr>RxJS</vt:lpstr>
      <vt:lpstr>Reactivex.io/rxjs</vt:lpstr>
      <vt:lpstr>Reactivex.io/rxjs</vt:lpstr>
      <vt:lpstr>Observable</vt:lpstr>
      <vt:lpstr>Stream</vt:lpstr>
      <vt:lpstr>Observable</vt:lpstr>
      <vt:lpstr>Observable</vt:lpstr>
      <vt:lpstr>RXJS</vt:lpstr>
      <vt:lpstr>Observable</vt:lpstr>
      <vt:lpstr>Observer &amp; observables</vt:lpstr>
      <vt:lpstr>Observer &amp; observables</vt:lpstr>
      <vt:lpstr>PowerPoint Presentation</vt:lpstr>
      <vt:lpstr>PowerPoint Presentation</vt:lpstr>
      <vt:lpstr>RXJS</vt:lpstr>
      <vt:lpstr>PowerPoint Presentation</vt:lpstr>
      <vt:lpstr>PowerPoint Presentation</vt:lpstr>
      <vt:lpstr>PowerPoint Presentation</vt:lpstr>
      <vt:lpstr>RXJS</vt:lpstr>
      <vt:lpstr>RXJS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RXJS</dc:title>
  <dc:creator>sys</dc:creator>
  <cp:lastModifiedBy>asus</cp:lastModifiedBy>
  <cp:revision>226</cp:revision>
  <dcterms:created xsi:type="dcterms:W3CDTF">2006-08-16T00:00:00Z</dcterms:created>
  <dcterms:modified xsi:type="dcterms:W3CDTF">2022-03-21T03:21:25Z</dcterms:modified>
</cp:coreProperties>
</file>