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1"/>
            <a:ext cx="12192003" cy="6858001"/>
            <a:chOff x="0" y="-1"/>
            <a:chExt cx="12192003" cy="6858001"/>
          </a:xfrm>
        </p:grpSpPr>
        <p:sp useBgFill="1">
          <p:nvSpPr>
            <p:cNvPr id="10" name="Rectangle 9"/>
            <p:cNvSpPr/>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sp>
        <p:nvSpPr>
          <p:cNvPr id="2" name="Title 1"/>
          <p:cNvSpPr>
            <a:spLocks noGrp="1"/>
          </p:cNvSpPr>
          <p:nvPr>
            <p:ph type="ctrTitle"/>
          </p:nvPr>
        </p:nvSpPr>
        <p:spPr>
          <a:xfrm>
            <a:off x="5270066" y="1122363"/>
            <a:ext cx="5397933" cy="2387600"/>
          </a:xfrm>
        </p:spPr>
        <p:txBody>
          <a:bodyPr>
            <a:normAutofit/>
          </a:bodyPr>
          <a:lstStyle/>
          <a:p>
            <a:r>
              <a:rPr lang="en-US" dirty="0"/>
              <a:t>ANOVA TEST</a:t>
            </a:r>
            <a:endParaRPr lang="en-US" dirty="0"/>
          </a:p>
        </p:txBody>
      </p:sp>
      <p:sp>
        <p:nvSpPr>
          <p:cNvPr id="3" name="Subtitle 2"/>
          <p:cNvSpPr>
            <a:spLocks noGrp="1"/>
          </p:cNvSpPr>
          <p:nvPr>
            <p:ph type="subTitle" idx="1"/>
          </p:nvPr>
        </p:nvSpPr>
        <p:spPr>
          <a:xfrm>
            <a:off x="5230896" y="3602038"/>
            <a:ext cx="5437103" cy="1655762"/>
          </a:xfrm>
        </p:spPr>
        <p:txBody>
          <a:bodyPr>
            <a:normAutofit/>
          </a:bodyPr>
          <a:lstStyle/>
          <a:p>
            <a:r>
              <a:rPr lang="en-US" dirty="0"/>
              <a:t>  </a:t>
            </a:r>
            <a:endParaRPr lang="en-US" dirty="0"/>
          </a:p>
        </p:txBody>
      </p:sp>
      <p:pic>
        <p:nvPicPr>
          <p:cNvPr id="5" name="Picture 4" descr="Hand holding a pen shading number on a sheet"/>
          <p:cNvPicPr>
            <a:picLocks noChangeAspect="1"/>
          </p:cNvPicPr>
          <p:nvPr/>
        </p:nvPicPr>
        <p:blipFill rotWithShape="1">
          <a:blip r:embed="rId3"/>
          <a:srcRect l="50755" r="4126" b="-1"/>
          <a:stretch>
            <a:fillRect/>
          </a:stretch>
        </p:blipFill>
        <p:spPr>
          <a:xfrm>
            <a:off x="-5597" y="10"/>
            <a:ext cx="4635583" cy="6857990"/>
          </a:xfrm>
          <a:prstGeom prst="rect">
            <a:avLst/>
          </a:prstGeom>
        </p:spPr>
      </p:pic>
      <p:grpSp>
        <p:nvGrpSpPr>
          <p:cNvPr id="13" name="Group 12"/>
          <p:cNvGrpSpPr>
            <a:grpSpLocks noGrp="1" noRot="1" noChangeAspect="1" noMove="1" noResize="1" noUngrp="1"/>
          </p:cNvGrpSpPr>
          <p:nvPr/>
        </p:nvGrpSpPr>
        <p:grpSpPr>
          <a:xfrm>
            <a:off x="0" y="0"/>
            <a:ext cx="2305051" cy="6858001"/>
            <a:chOff x="0" y="0"/>
            <a:chExt cx="2305051" cy="6858001"/>
          </a:xfrm>
          <a:solidFill>
            <a:schemeClr val="tx1">
              <a:alpha val="70000"/>
            </a:schemeClr>
          </a:solidFill>
          <a:effectLst/>
        </p:grpSpPr>
        <p:sp>
          <p:nvSpPr>
            <p:cNvPr id="14" name="Rectangle 5"/>
            <p:cNvSpPr>
              <a:spLocks noChangeArrowheads="1"/>
            </p:cNvSpPr>
            <p:nvPr/>
          </p:nvSpPr>
          <p:spPr bwMode="auto">
            <a:xfrm>
              <a:off x="1209675" y="4763"/>
              <a:ext cx="23813" cy="2181225"/>
            </a:xfrm>
            <a:prstGeom prst="rect">
              <a:avLst/>
            </a:prstGeom>
            <a:grpFill/>
            <a:ln>
              <a:noFill/>
            </a:ln>
          </p:spPr>
        </p:sp>
        <p:sp>
          <p:nvSpPr>
            <p:cNvPr id="15"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6"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Rectangle 8"/>
            <p:cNvSpPr>
              <a:spLocks noChangeArrowheads="1"/>
            </p:cNvSpPr>
            <p:nvPr/>
          </p:nvSpPr>
          <p:spPr bwMode="auto">
            <a:xfrm>
              <a:off x="414338" y="9525"/>
              <a:ext cx="28575" cy="4481513"/>
            </a:xfrm>
            <a:prstGeom prst="rect">
              <a:avLst/>
            </a:prstGeom>
            <a:grpFill/>
            <a:ln>
              <a:noFill/>
            </a:ln>
          </p:spPr>
        </p:sp>
        <p:sp>
          <p:nvSpPr>
            <p:cNvPr id="18"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9"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20"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21"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2"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3"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4"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5"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6"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7"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8"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9"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30"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1"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2"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3"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4"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5"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7"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8"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9"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41"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Rectangle 33"/>
            <p:cNvSpPr>
              <a:spLocks noChangeArrowheads="1"/>
            </p:cNvSpPr>
            <p:nvPr/>
          </p:nvSpPr>
          <p:spPr bwMode="auto">
            <a:xfrm>
              <a:off x="642938" y="6610350"/>
              <a:ext cx="23813" cy="242888"/>
            </a:xfrm>
            <a:prstGeom prst="rect">
              <a:avLst/>
            </a:prstGeom>
            <a:grpFill/>
            <a:ln>
              <a:noFill/>
            </a:ln>
          </p:spPr>
        </p:sp>
        <p:sp>
          <p:nvSpPr>
            <p:cNvPr id="43"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4"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5"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6"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7"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8"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9"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0"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51"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2"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3"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4" name="Rectangle 45"/>
            <p:cNvSpPr>
              <a:spLocks noChangeArrowheads="1"/>
            </p:cNvSpPr>
            <p:nvPr/>
          </p:nvSpPr>
          <p:spPr bwMode="auto">
            <a:xfrm>
              <a:off x="1228725" y="4662488"/>
              <a:ext cx="23813" cy="2181225"/>
            </a:xfrm>
            <a:prstGeom prst="rect">
              <a:avLst/>
            </a:prstGeom>
            <a:grpFill/>
            <a:ln>
              <a:noFill/>
            </a:ln>
          </p:spPr>
        </p:sp>
        <p:sp>
          <p:nvSpPr>
            <p:cNvPr id="55"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6"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7"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8"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9"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60"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61"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2"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4"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5"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6"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7"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grpSp>
        <p:nvGrpSpPr>
          <p:cNvPr id="69" name="Group 68"/>
          <p:cNvGrpSpPr>
            <a:grpSpLocks noGrp="1" noRot="1" noChangeAspect="1" noMove="1" noResize="1" noUngrp="1"/>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71"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72"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3"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74"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75"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76"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7"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78"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9" name="Rectangle 41"/>
            <p:cNvSpPr>
              <a:spLocks noChangeArrowheads="1"/>
            </p:cNvSpPr>
            <p:nvPr/>
          </p:nvSpPr>
          <p:spPr bwMode="auto">
            <a:xfrm>
              <a:off x="11939587" y="6596063"/>
              <a:ext cx="23813" cy="252413"/>
            </a:xfrm>
            <a:prstGeom prst="rect">
              <a:avLst/>
            </a:prstGeom>
            <a:grp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9"/>
          <p:cNvGrpSpPr>
            <a:grpSpLocks noGrp="1" noRot="1" noChangeAspect="1" noMove="1" noResize="1" noUngrp="1"/>
          </p:cNvGrpSpPr>
          <p:nvPr/>
        </p:nvGrpSpPr>
        <p:grpSpPr>
          <a:xfrm>
            <a:off x="-14288" y="0"/>
            <a:ext cx="1220788" cy="6858001"/>
            <a:chOff x="-14288" y="0"/>
            <a:chExt cx="1220788" cy="6858001"/>
          </a:xfrm>
          <a:solidFill>
            <a:schemeClr val="bg2">
              <a:lumMod val="60000"/>
              <a:lumOff val="40000"/>
              <a:alpha val="60000"/>
            </a:schemeClr>
          </a:solidFill>
        </p:grpSpPr>
        <p:sp>
          <p:nvSpPr>
            <p:cNvPr id="11" name="Rectangle 5"/>
            <p:cNvSpPr>
              <a:spLocks noChangeArrowheads="1"/>
            </p:cNvSpPr>
            <p:nvPr/>
          </p:nvSpPr>
          <p:spPr bwMode="auto">
            <a:xfrm>
              <a:off x="114300" y="4763"/>
              <a:ext cx="23813" cy="2181225"/>
            </a:xfrm>
            <a:prstGeom prst="rect">
              <a:avLst/>
            </a:prstGeom>
            <a:grpFill/>
            <a:ln>
              <a:noFill/>
            </a:ln>
          </p:spPr>
        </p:sp>
        <p:sp>
          <p:nvSpPr>
            <p:cNvPr id="1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44"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2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2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45"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2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2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27" name="Rectangle 21"/>
            <p:cNvSpPr>
              <a:spLocks noChangeArrowheads="1"/>
            </p:cNvSpPr>
            <p:nvPr/>
          </p:nvSpPr>
          <p:spPr bwMode="auto">
            <a:xfrm>
              <a:off x="133350" y="4662488"/>
              <a:ext cx="23813" cy="2181225"/>
            </a:xfrm>
            <a:prstGeom prst="rect">
              <a:avLst/>
            </a:prstGeom>
            <a:grpFill/>
            <a:ln>
              <a:noFill/>
            </a:ln>
          </p:spPr>
        </p:sp>
        <p:sp>
          <p:nvSpPr>
            <p:cNvPr id="2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2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6"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3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3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3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3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sp>
        <p:nvSpPr>
          <p:cNvPr id="2" name="Title 1"/>
          <p:cNvSpPr>
            <a:spLocks noGrp="1"/>
          </p:cNvSpPr>
          <p:nvPr>
            <p:ph type="title"/>
          </p:nvPr>
        </p:nvSpPr>
        <p:spPr>
          <a:xfrm>
            <a:off x="1019015" y="1093787"/>
            <a:ext cx="3059969" cy="4697413"/>
          </a:xfrm>
        </p:spPr>
        <p:txBody>
          <a:bodyPr>
            <a:normAutofit/>
          </a:bodyPr>
          <a:lstStyle/>
          <a:p>
            <a:r>
              <a:rPr lang="en-US" dirty="0"/>
              <a:t>What is anova?</a:t>
            </a:r>
            <a:endParaRPr lang="en-US" dirty="0"/>
          </a:p>
        </p:txBody>
      </p:sp>
      <p:sp useBgFill="1">
        <p:nvSpPr>
          <p:cNvPr id="39" name="Round Diagonal Corner Rectangle 7"/>
          <p:cNvSpPr>
            <a:spLocks noGrp="1" noRot="1" noChangeAspect="1" noMove="1" noResize="1" noEditPoints="1" noAdjustHandles="1" noChangeArrowheads="1" noChangeShapeType="1" noTextEdit="1"/>
          </p:cNvSpPr>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15467" y="1093788"/>
            <a:ext cx="5831944" cy="4697413"/>
          </a:xfrm>
        </p:spPr>
        <p:txBody>
          <a:bodyPr>
            <a:normAutofit/>
          </a:bodyPr>
          <a:lstStyle/>
          <a:p>
            <a:pPr rtl="0">
              <a:lnSpc>
                <a:spcPct val="110000"/>
              </a:lnSpc>
            </a:pPr>
            <a:r>
              <a:rPr lang="en-US" sz="2000" b="0" i="0" dirty="0">
                <a:effectLst/>
                <a:latin typeface="roboto" panose="02000000000000000000" pitchFamily="2" charset="0"/>
              </a:rPr>
              <a:t>The ANOVA, which stands for the </a:t>
            </a:r>
            <a:r>
              <a:rPr lang="en-US" sz="2000" b="1" i="0" u="sng" dirty="0">
                <a:solidFill>
                  <a:srgbClr val="FF0000"/>
                </a:solidFill>
                <a:effectLst/>
                <a:latin typeface="roboto" panose="02000000000000000000" pitchFamily="2" charset="0"/>
              </a:rPr>
              <a:t>Analysis of Variance test</a:t>
            </a:r>
            <a:r>
              <a:rPr lang="en-US" sz="2000" b="0" i="0" dirty="0">
                <a:effectLst/>
                <a:latin typeface="roboto" panose="02000000000000000000" pitchFamily="2" charset="0"/>
              </a:rPr>
              <a:t>, is a tool in statistics that is concerned with comparing the means of two groups of data sets and to what extent they differ. </a:t>
            </a:r>
            <a:endParaRPr lang="en-US" sz="2000" b="0" i="0" dirty="0">
              <a:effectLst/>
              <a:latin typeface="roboto" panose="02000000000000000000" pitchFamily="2" charset="0"/>
            </a:endParaRPr>
          </a:p>
          <a:p>
            <a:pPr marL="0" indent="0">
              <a:lnSpc>
                <a:spcPct val="110000"/>
              </a:lnSpc>
              <a:buNone/>
            </a:pPr>
            <a:endParaRPr lang="en-US" sz="2000" b="0" i="0" dirty="0">
              <a:effectLst/>
              <a:latin typeface="roboto" panose="02000000000000000000" pitchFamily="2" charset="0"/>
            </a:endParaRPr>
          </a:p>
          <a:p>
            <a:pPr rtl="0">
              <a:lnSpc>
                <a:spcPct val="110000"/>
              </a:lnSpc>
            </a:pPr>
            <a:r>
              <a:rPr lang="en-US" sz="2000" b="0" i="0" dirty="0">
                <a:effectLst/>
                <a:latin typeface="roboto" panose="02000000000000000000" pitchFamily="2" charset="0"/>
              </a:rPr>
              <a:t>In simpler and general terms, it can be stated that the ANOVA test is used to identify which process, among all the other processes, is better.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1"/>
            <a:ext cx="12192003" cy="6858001"/>
            <a:chOff x="0" y="-1"/>
            <a:chExt cx="12192003" cy="6858001"/>
          </a:xfrm>
        </p:grpSpPr>
        <p:sp useBgFill="1">
          <p:nvSpPr>
            <p:cNvPr id="10" name="Rectangle 9"/>
            <p:cNvSpPr/>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sp>
        <p:nvSpPr>
          <p:cNvPr id="2" name="Title 1"/>
          <p:cNvSpPr>
            <a:spLocks noGrp="1"/>
          </p:cNvSpPr>
          <p:nvPr>
            <p:ph type="title"/>
          </p:nvPr>
        </p:nvSpPr>
        <p:spPr>
          <a:xfrm>
            <a:off x="4996697" y="618518"/>
            <a:ext cx="6050713" cy="1478570"/>
          </a:xfrm>
        </p:spPr>
        <p:txBody>
          <a:bodyPr>
            <a:normAutofit/>
          </a:bodyPr>
          <a:lstStyle/>
          <a:p>
            <a:r>
              <a:rPr lang="en-US" dirty="0"/>
              <a:t> </a:t>
            </a:r>
            <a:endParaRPr lang="en-US" dirty="0"/>
          </a:p>
        </p:txBody>
      </p:sp>
      <p:pic>
        <p:nvPicPr>
          <p:cNvPr id="5" name="Picture 4" descr="Colourful pills stacked to make a bar graph"/>
          <p:cNvPicPr>
            <a:picLocks noChangeAspect="1"/>
          </p:cNvPicPr>
          <p:nvPr/>
        </p:nvPicPr>
        <p:blipFill rotWithShape="1">
          <a:blip r:embed="rId3"/>
          <a:srcRect l="36303" r="17226" b="-1"/>
          <a:stretch>
            <a:fillRect/>
          </a:stretch>
        </p:blipFill>
        <p:spPr>
          <a:xfrm>
            <a:off x="-5597" y="10"/>
            <a:ext cx="4635583" cy="6857990"/>
          </a:xfrm>
          <a:prstGeom prst="rect">
            <a:avLst/>
          </a:prstGeom>
        </p:spPr>
      </p:pic>
      <p:grpSp>
        <p:nvGrpSpPr>
          <p:cNvPr id="13" name="Group 12"/>
          <p:cNvGrpSpPr>
            <a:grpSpLocks noGrp="1" noRot="1" noChangeAspect="1" noMove="1" noResize="1" noUngrp="1"/>
          </p:cNvGrpSpPr>
          <p:nvPr/>
        </p:nvGrpSpPr>
        <p:grpSpPr>
          <a:xfrm>
            <a:off x="0" y="0"/>
            <a:ext cx="2305051" cy="6858001"/>
            <a:chOff x="0" y="0"/>
            <a:chExt cx="2305051" cy="6858001"/>
          </a:xfrm>
          <a:solidFill>
            <a:schemeClr val="tx1">
              <a:alpha val="70000"/>
            </a:schemeClr>
          </a:solidFill>
          <a:effectLst/>
        </p:grpSpPr>
        <p:sp>
          <p:nvSpPr>
            <p:cNvPr id="14" name="Rectangle 13"/>
            <p:cNvSpPr>
              <a:spLocks noChangeArrowheads="1"/>
            </p:cNvSpPr>
            <p:nvPr/>
          </p:nvSpPr>
          <p:spPr bwMode="auto">
            <a:xfrm>
              <a:off x="1209675" y="4763"/>
              <a:ext cx="23813" cy="2181225"/>
            </a:xfrm>
            <a:prstGeom prst="rect">
              <a:avLst/>
            </a:prstGeom>
            <a:grpFill/>
            <a:ln>
              <a:noFill/>
            </a:ln>
          </p:spPr>
        </p:sp>
        <p:sp>
          <p:nvSpPr>
            <p:cNvPr id="15"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6"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Rectangle 16"/>
            <p:cNvSpPr>
              <a:spLocks noChangeArrowheads="1"/>
            </p:cNvSpPr>
            <p:nvPr/>
          </p:nvSpPr>
          <p:spPr bwMode="auto">
            <a:xfrm>
              <a:off x="414338" y="9525"/>
              <a:ext cx="28575" cy="4481513"/>
            </a:xfrm>
            <a:prstGeom prst="rect">
              <a:avLst/>
            </a:prstGeom>
            <a:grpFill/>
            <a:ln>
              <a:noFill/>
            </a:ln>
          </p:spPr>
        </p:sp>
        <p:sp>
          <p:nvSpPr>
            <p:cNvPr id="18"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9"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20"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21"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2"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3"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4"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5"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6"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7"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8"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9"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30"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1"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2"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3"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4"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5"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7"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8"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9"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41"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Rectangle 41"/>
            <p:cNvSpPr>
              <a:spLocks noChangeArrowheads="1"/>
            </p:cNvSpPr>
            <p:nvPr/>
          </p:nvSpPr>
          <p:spPr bwMode="auto">
            <a:xfrm>
              <a:off x="642938" y="6610350"/>
              <a:ext cx="23813" cy="242888"/>
            </a:xfrm>
            <a:prstGeom prst="rect">
              <a:avLst/>
            </a:prstGeom>
            <a:grpFill/>
            <a:ln>
              <a:noFill/>
            </a:ln>
          </p:spPr>
        </p:sp>
        <p:sp>
          <p:nvSpPr>
            <p:cNvPr id="43"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4"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5"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6"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7"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8"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9"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0"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51"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2"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3"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4" name="Rectangle 53"/>
            <p:cNvSpPr>
              <a:spLocks noChangeArrowheads="1"/>
            </p:cNvSpPr>
            <p:nvPr/>
          </p:nvSpPr>
          <p:spPr bwMode="auto">
            <a:xfrm>
              <a:off x="1228725" y="4662488"/>
              <a:ext cx="23813" cy="2181225"/>
            </a:xfrm>
            <a:prstGeom prst="rect">
              <a:avLst/>
            </a:prstGeom>
            <a:grpFill/>
            <a:ln>
              <a:noFill/>
            </a:ln>
          </p:spPr>
        </p:sp>
        <p:sp>
          <p:nvSpPr>
            <p:cNvPr id="55"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6"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7"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8"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9"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60"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61"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2"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4"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5"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6"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7"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3" name="Content Placeholder 2"/>
          <p:cNvSpPr>
            <a:spLocks noGrp="1"/>
          </p:cNvSpPr>
          <p:nvPr>
            <p:ph idx="1"/>
          </p:nvPr>
        </p:nvSpPr>
        <p:spPr>
          <a:xfrm>
            <a:off x="5099134" y="810308"/>
            <a:ext cx="6678528" cy="5800041"/>
          </a:xfrm>
        </p:spPr>
        <p:txBody>
          <a:bodyPr>
            <a:normAutofit fontScale="92500" lnSpcReduction="20000"/>
          </a:bodyPr>
          <a:lstStyle/>
          <a:p>
            <a:pPr marL="0" indent="0">
              <a:lnSpc>
                <a:spcPct val="110000"/>
              </a:lnSpc>
              <a:buNone/>
            </a:pPr>
            <a:r>
              <a:rPr lang="en-US" sz="3200" b="1" i="0" dirty="0">
                <a:effectLst/>
                <a:latin typeface="Bookman Old Style" panose="02050604050505020204" pitchFamily="18" charset="0"/>
                <a:cs typeface="Posterama" panose="020B0504020200020000" pitchFamily="34" charset="0"/>
              </a:rPr>
              <a:t> </a:t>
            </a:r>
            <a:r>
              <a:rPr lang="en-US" sz="3200" b="1" i="0" u="sng" dirty="0">
                <a:effectLst/>
                <a:latin typeface="roboto" panose="02000000000000000000" pitchFamily="2" charset="0"/>
              </a:rPr>
              <a:t>Example of ANOVA</a:t>
            </a:r>
            <a:endParaRPr lang="en-US" sz="3200" b="1" i="0" dirty="0">
              <a:effectLst/>
              <a:latin typeface="roboto" panose="02000000000000000000" pitchFamily="2" charset="0"/>
            </a:endParaRPr>
          </a:p>
          <a:p>
            <a:pPr marL="0" indent="0" rtl="0">
              <a:lnSpc>
                <a:spcPct val="110000"/>
              </a:lnSpc>
              <a:buNone/>
            </a:pPr>
            <a:endParaRPr lang="en-US" sz="1100" b="0" i="0" dirty="0">
              <a:effectLst/>
              <a:latin typeface="Bookman Old Style" panose="02050604050505020204" pitchFamily="18" charset="0"/>
              <a:cs typeface="Posterama" panose="020B0504020200020000" pitchFamily="34" charset="0"/>
            </a:endParaRPr>
          </a:p>
          <a:p>
            <a:pPr rtl="0">
              <a:lnSpc>
                <a:spcPct val="110000"/>
              </a:lnSpc>
            </a:pPr>
            <a:r>
              <a:rPr lang="en-US" sz="1900" b="0" i="0" dirty="0">
                <a:effectLst/>
                <a:latin typeface="Biome" panose="020B0503030204020804" pitchFamily="34" charset="0"/>
                <a:cs typeface="Biome" panose="020B0503030204020804" pitchFamily="34" charset="0"/>
              </a:rPr>
              <a:t>An example to understand this can be prescribed medicines. </a:t>
            </a:r>
            <a:endParaRPr lang="en-US" sz="1900" b="0" i="0" dirty="0">
              <a:effectLst/>
              <a:latin typeface="Biome" panose="020B0503030204020804" pitchFamily="34" charset="0"/>
              <a:cs typeface="Biome" panose="020B0503030204020804" pitchFamily="34" charset="0"/>
            </a:endParaRPr>
          </a:p>
          <a:p>
            <a:pPr>
              <a:lnSpc>
                <a:spcPct val="110000"/>
              </a:lnSpc>
            </a:pPr>
            <a:r>
              <a:rPr lang="en-US" sz="1900" b="0" i="0" dirty="0">
                <a:effectLst/>
                <a:latin typeface="Biome" panose="020B0503030204020804" pitchFamily="34" charset="0"/>
                <a:cs typeface="Biome" panose="020B0503030204020804" pitchFamily="34" charset="0"/>
              </a:rPr>
              <a:t> Suppose, there is a group of patients who are suffering from fever. </a:t>
            </a:r>
            <a:endParaRPr lang="en-US" sz="1900" b="0" i="0" dirty="0">
              <a:effectLst/>
              <a:latin typeface="Biome" panose="020B0503030204020804" pitchFamily="34" charset="0"/>
              <a:cs typeface="Biome" panose="020B0503030204020804" pitchFamily="34" charset="0"/>
            </a:endParaRPr>
          </a:p>
          <a:p>
            <a:pPr>
              <a:lnSpc>
                <a:spcPct val="110000"/>
              </a:lnSpc>
            </a:pPr>
            <a:r>
              <a:rPr lang="en-US" sz="1900" b="0" i="0" dirty="0">
                <a:effectLst/>
                <a:latin typeface="Biome" panose="020B0503030204020804" pitchFamily="34" charset="0"/>
                <a:cs typeface="Biome" panose="020B0503030204020804" pitchFamily="34" charset="0"/>
              </a:rPr>
              <a:t> They are given three different medicines with the same functionality</a:t>
            </a:r>
            <a:r>
              <a:rPr lang="en-US" sz="1900" dirty="0">
                <a:latin typeface="Biome" panose="020B0503030204020804" pitchFamily="34" charset="0"/>
                <a:cs typeface="Biome" panose="020B0503030204020804" pitchFamily="34" charset="0"/>
              </a:rPr>
              <a:t> that is </a:t>
            </a:r>
            <a:r>
              <a:rPr lang="en-US" sz="1900" b="0" i="0" dirty="0">
                <a:effectLst/>
                <a:latin typeface="Biome" panose="020B0503030204020804" pitchFamily="34" charset="0"/>
                <a:cs typeface="Biome" panose="020B0503030204020804" pitchFamily="34" charset="0"/>
              </a:rPr>
              <a:t>to cure fever. </a:t>
            </a:r>
            <a:endParaRPr lang="en-US" sz="1900" b="0" i="0" dirty="0">
              <a:effectLst/>
              <a:latin typeface="Biome" panose="020B0503030204020804" pitchFamily="34" charset="0"/>
              <a:cs typeface="Biome" panose="020B0503030204020804" pitchFamily="34" charset="0"/>
            </a:endParaRPr>
          </a:p>
          <a:p>
            <a:pPr>
              <a:lnSpc>
                <a:spcPct val="110000"/>
              </a:lnSpc>
            </a:pPr>
            <a:r>
              <a:rPr lang="en-US" sz="1900" b="0" i="0" dirty="0">
                <a:effectLst/>
                <a:latin typeface="Biome" panose="020B0503030204020804" pitchFamily="34" charset="0"/>
                <a:cs typeface="Biome" panose="020B0503030204020804" pitchFamily="34" charset="0"/>
              </a:rPr>
              <a:t> To understand the effectiveness of each medicine and choose the best among them, the ANOVA test is used. </a:t>
            </a:r>
            <a:endParaRPr lang="en-US" sz="1900" b="0" i="0" dirty="0">
              <a:effectLst/>
              <a:latin typeface="Biome" panose="020B0503030204020804" pitchFamily="34" charset="0"/>
              <a:cs typeface="Biome" panose="020B0503030204020804" pitchFamily="34" charset="0"/>
            </a:endParaRPr>
          </a:p>
          <a:p>
            <a:pPr>
              <a:lnSpc>
                <a:spcPct val="110000"/>
              </a:lnSpc>
            </a:pPr>
            <a:r>
              <a:rPr lang="en-US" sz="1900" b="0" i="0" dirty="0">
                <a:effectLst/>
                <a:latin typeface="Biome" panose="020B0503030204020804" pitchFamily="34" charset="0"/>
                <a:cs typeface="Biome" panose="020B0503030204020804" pitchFamily="34" charset="0"/>
              </a:rPr>
              <a:t> You may wonder if a t-test can also be used instead of using the ANOVA test. You are probably right, but, since t-tests are used to compare only two things, you will have to run multiple t-tests to come up with an outcome. While that is not the case with the ANOVA test. </a:t>
            </a:r>
            <a:endParaRPr lang="en-US" sz="1900" b="0" i="0" dirty="0">
              <a:effectLst/>
              <a:latin typeface="Biome" panose="020B0503030204020804" pitchFamily="34" charset="0"/>
              <a:cs typeface="Biome" panose="020B0503030204020804" pitchFamily="34" charset="0"/>
            </a:endParaRPr>
          </a:p>
          <a:p>
            <a:pPr>
              <a:lnSpc>
                <a:spcPct val="110000"/>
              </a:lnSpc>
            </a:pPr>
            <a:r>
              <a:rPr lang="en-US" sz="1900" b="0" i="0" dirty="0">
                <a:effectLst/>
                <a:latin typeface="Biome" panose="020B0503030204020804" pitchFamily="34" charset="0"/>
                <a:cs typeface="Biome" panose="020B0503030204020804" pitchFamily="34" charset="0"/>
              </a:rPr>
              <a:t> That is why the ANOVA test is also reckoned as an extension of t-test and z-tests. </a:t>
            </a:r>
            <a:endParaRPr lang="en-US" sz="1900" b="0" i="0" dirty="0">
              <a:effectLst/>
              <a:latin typeface="Biome" panose="020B0503030204020804" pitchFamily="34" charset="0"/>
              <a:cs typeface="Biome" panose="020B0503030204020804" pitchFamily="34" charset="0"/>
            </a:endParaRPr>
          </a:p>
          <a:p>
            <a:pPr>
              <a:lnSpc>
                <a:spcPct val="110000"/>
              </a:lnSpc>
            </a:pP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454029"/>
          </a:xfrm>
        </p:spPr>
        <p:txBody>
          <a:bodyPr>
            <a:normAutofit fontScale="90000"/>
          </a:bodyPr>
          <a:lstStyle/>
          <a:p>
            <a:r>
              <a:rPr lang="en-US" b="1" u="sng" dirty="0"/>
              <a:t>TERMINOLOGY of ANOVA test</a:t>
            </a:r>
            <a:endParaRPr lang="en-US" b="1" u="sng" dirty="0"/>
          </a:p>
        </p:txBody>
      </p:sp>
      <p:sp>
        <p:nvSpPr>
          <p:cNvPr id="3" name="Text Placeholder 2"/>
          <p:cNvSpPr>
            <a:spLocks noGrp="1"/>
          </p:cNvSpPr>
          <p:nvPr>
            <p:ph type="body" idx="1"/>
          </p:nvPr>
        </p:nvSpPr>
        <p:spPr>
          <a:xfrm>
            <a:off x="1320690" y="1039844"/>
            <a:ext cx="2860435" cy="685800"/>
          </a:xfrm>
        </p:spPr>
        <p:txBody>
          <a:bodyPr/>
          <a:lstStyle/>
          <a:p>
            <a:r>
              <a:rPr lang="en-US" b="1" u="sng" dirty="0"/>
              <a:t>MEAN</a:t>
            </a:r>
            <a:endParaRPr lang="en-US" b="1" u="sng" dirty="0"/>
          </a:p>
        </p:txBody>
      </p:sp>
      <p:sp>
        <p:nvSpPr>
          <p:cNvPr id="4" name="Text Placeholder 3"/>
          <p:cNvSpPr>
            <a:spLocks noGrp="1"/>
          </p:cNvSpPr>
          <p:nvPr>
            <p:ph type="body" sz="half" idx="15"/>
          </p:nvPr>
        </p:nvSpPr>
        <p:spPr>
          <a:xfrm>
            <a:off x="1019504" y="1716908"/>
            <a:ext cx="3208735" cy="4541997"/>
          </a:xfrm>
        </p:spPr>
        <p:txBody>
          <a:bodyPr>
            <a:normAutofit/>
          </a:bodyPr>
          <a:lstStyle/>
          <a:p>
            <a:pPr algn="l" rtl="0"/>
            <a:r>
              <a:rPr lang="en-US" sz="1600" b="0" i="0" dirty="0">
                <a:solidFill>
                  <a:srgbClr val="000000"/>
                </a:solidFill>
                <a:effectLst/>
                <a:latin typeface="Bookman Old Style" panose="02050604050505020204" pitchFamily="18" charset="0"/>
              </a:rPr>
              <a:t>In the ANOVA test, there are two types of mean that are calculated: Grand and Sample Mean. </a:t>
            </a:r>
            <a:endParaRPr lang="en-US" sz="1600" b="0" i="0" dirty="0">
              <a:solidFill>
                <a:srgbClr val="000000"/>
              </a:solidFill>
              <a:effectLst/>
              <a:latin typeface="Bookman Old Style" panose="02050604050505020204" pitchFamily="18" charset="0"/>
            </a:endParaRPr>
          </a:p>
          <a:p>
            <a:pPr algn="l"/>
            <a:r>
              <a:rPr lang="en-US" sz="1600" b="0" i="0" dirty="0">
                <a:solidFill>
                  <a:srgbClr val="000000"/>
                </a:solidFill>
                <a:effectLst/>
                <a:latin typeface="Bookman Old Style" panose="02050604050505020204" pitchFamily="18" charset="0"/>
              </a:rPr>
              <a:t> A sample mean (μ</a:t>
            </a:r>
            <a:r>
              <a:rPr lang="en-US" sz="1600" b="0" i="0" baseline="-25000" dirty="0">
                <a:solidFill>
                  <a:srgbClr val="000000"/>
                </a:solidFill>
                <a:effectLst/>
                <a:latin typeface="Bookman Old Style" panose="02050604050505020204" pitchFamily="18" charset="0"/>
              </a:rPr>
              <a:t>n</a:t>
            </a:r>
            <a:r>
              <a:rPr lang="en-US" sz="1600" b="0" i="0" dirty="0">
                <a:solidFill>
                  <a:srgbClr val="000000"/>
                </a:solidFill>
                <a:effectLst/>
                <a:latin typeface="Bookman Old Style" panose="02050604050505020204" pitchFamily="18" charset="0"/>
              </a:rPr>
              <a:t>) represents the average value for a group while the grand mean (μ) represents the average value of sample means of different groups or mean of all the observations combined. </a:t>
            </a:r>
            <a:endParaRPr lang="en-US" sz="1600" b="0" i="0" dirty="0">
              <a:solidFill>
                <a:srgbClr val="000000"/>
              </a:solidFill>
              <a:effectLst/>
              <a:latin typeface="Bookman Old Style" panose="02050604050505020204" pitchFamily="18" charset="0"/>
            </a:endParaRPr>
          </a:p>
          <a:p>
            <a:endParaRPr lang="en-US" dirty="0"/>
          </a:p>
        </p:txBody>
      </p:sp>
      <p:sp>
        <p:nvSpPr>
          <p:cNvPr id="5" name="Text Placeholder 4"/>
          <p:cNvSpPr>
            <a:spLocks noGrp="1"/>
          </p:cNvSpPr>
          <p:nvPr>
            <p:ph type="body" sz="quarter" idx="3"/>
          </p:nvPr>
        </p:nvSpPr>
        <p:spPr>
          <a:xfrm>
            <a:off x="4515658" y="1094310"/>
            <a:ext cx="3184385" cy="685800"/>
          </a:xfrm>
        </p:spPr>
        <p:txBody>
          <a:bodyPr/>
          <a:lstStyle/>
          <a:p>
            <a:r>
              <a:rPr lang="en-US" b="1" u="sng" dirty="0"/>
              <a:t>F-statistics</a:t>
            </a:r>
            <a:endParaRPr lang="en-US" b="1" u="sng" dirty="0"/>
          </a:p>
        </p:txBody>
      </p:sp>
      <p:sp>
        <p:nvSpPr>
          <p:cNvPr id="6" name="Text Placeholder 5"/>
          <p:cNvSpPr>
            <a:spLocks noGrp="1"/>
          </p:cNvSpPr>
          <p:nvPr>
            <p:ph type="body" sz="half" idx="16"/>
          </p:nvPr>
        </p:nvSpPr>
        <p:spPr>
          <a:xfrm>
            <a:off x="4428014" y="1810791"/>
            <a:ext cx="3195830" cy="3745479"/>
          </a:xfrm>
        </p:spPr>
        <p:txBody>
          <a:bodyPr>
            <a:normAutofit/>
          </a:bodyPr>
          <a:lstStyle/>
          <a:p>
            <a:r>
              <a:rPr lang="en-US" sz="1600" b="0" i="0" dirty="0">
                <a:solidFill>
                  <a:srgbClr val="000000"/>
                </a:solidFill>
                <a:effectLst/>
                <a:latin typeface="Bookman Old Style" panose="02050604050505020204" pitchFamily="18" charset="0"/>
              </a:rPr>
              <a:t>The statistic which measures the extent of difference between the means of different samples or how significantly the means differ is called the </a:t>
            </a:r>
            <a:r>
              <a:rPr lang="en-US" sz="1600" b="1" i="0" dirty="0">
                <a:solidFill>
                  <a:srgbClr val="000000"/>
                </a:solidFill>
                <a:effectLst/>
                <a:latin typeface="Bookman Old Style" panose="02050604050505020204" pitchFamily="18" charset="0"/>
              </a:rPr>
              <a:t>F-statistic</a:t>
            </a:r>
            <a:r>
              <a:rPr lang="en-US" sz="1600" b="0" i="0" dirty="0">
                <a:solidFill>
                  <a:srgbClr val="000000"/>
                </a:solidFill>
                <a:effectLst/>
                <a:latin typeface="Bookman Old Style" panose="02050604050505020204" pitchFamily="18" charset="0"/>
              </a:rPr>
              <a:t> or </a:t>
            </a:r>
            <a:r>
              <a:rPr lang="en-US" sz="1600" b="1" i="0" dirty="0">
                <a:solidFill>
                  <a:srgbClr val="000000"/>
                </a:solidFill>
                <a:effectLst/>
                <a:latin typeface="Bookman Old Style" panose="02050604050505020204" pitchFamily="18" charset="0"/>
              </a:rPr>
              <a:t>F-Ratio</a:t>
            </a:r>
            <a:r>
              <a:rPr lang="en-US" sz="1600" b="0" i="0" dirty="0">
                <a:solidFill>
                  <a:srgbClr val="000000"/>
                </a:solidFill>
                <a:effectLst/>
                <a:latin typeface="Bookman Old Style" panose="02050604050505020204" pitchFamily="18" charset="0"/>
              </a:rPr>
              <a:t>. It gives us a ratio of the effect we are measuring (in the numerator) and the variation associated with the effect (in the denominator). </a:t>
            </a:r>
            <a:endParaRPr lang="en-US" sz="1600" dirty="0">
              <a:latin typeface="Bookman Old Style" panose="02050604050505020204" pitchFamily="18" charset="0"/>
            </a:endParaRPr>
          </a:p>
        </p:txBody>
      </p:sp>
      <p:sp>
        <p:nvSpPr>
          <p:cNvPr id="7" name="Text Placeholder 6"/>
          <p:cNvSpPr>
            <a:spLocks noGrp="1"/>
          </p:cNvSpPr>
          <p:nvPr>
            <p:ph type="body" sz="quarter" idx="13"/>
          </p:nvPr>
        </p:nvSpPr>
        <p:spPr>
          <a:xfrm>
            <a:off x="7623843" y="958830"/>
            <a:ext cx="3411731" cy="685800"/>
          </a:xfrm>
        </p:spPr>
        <p:txBody>
          <a:bodyPr/>
          <a:lstStyle/>
          <a:p>
            <a:r>
              <a:rPr lang="en-US" b="1" u="sng" dirty="0"/>
              <a:t>Sum of SQUARES</a:t>
            </a:r>
            <a:endParaRPr lang="en-US" b="1" u="sng" dirty="0"/>
          </a:p>
        </p:txBody>
      </p:sp>
      <p:sp>
        <p:nvSpPr>
          <p:cNvPr id="8" name="Text Placeholder 7"/>
          <p:cNvSpPr>
            <a:spLocks noGrp="1"/>
          </p:cNvSpPr>
          <p:nvPr>
            <p:ph type="body" sz="half" idx="17"/>
          </p:nvPr>
        </p:nvSpPr>
        <p:spPr>
          <a:xfrm>
            <a:off x="7770323" y="1780110"/>
            <a:ext cx="3698865" cy="4606107"/>
          </a:xfrm>
        </p:spPr>
        <p:txBody>
          <a:bodyPr>
            <a:normAutofit/>
          </a:bodyPr>
          <a:lstStyle/>
          <a:p>
            <a:pPr algn="l" rtl="0"/>
            <a:r>
              <a:rPr lang="en-US" sz="1600" b="0" i="0" dirty="0">
                <a:solidFill>
                  <a:srgbClr val="000000"/>
                </a:solidFill>
                <a:effectLst/>
                <a:latin typeface="Bookman Old Style" panose="02050604050505020204" pitchFamily="18" charset="0"/>
              </a:rPr>
              <a:t>In statistics, the sum of squares is defined as a statistical technique to determine the dispersion of data points. In the ANOVA test, it is used while computing the value of F. </a:t>
            </a:r>
            <a:endParaRPr lang="en-US" sz="1600" b="0" i="0" dirty="0">
              <a:solidFill>
                <a:srgbClr val="000000"/>
              </a:solidFill>
              <a:effectLst/>
              <a:latin typeface="Bookman Old Style" panose="02050604050505020204" pitchFamily="18" charset="0"/>
            </a:endParaRPr>
          </a:p>
          <a:p>
            <a:pPr algn="l"/>
            <a:r>
              <a:rPr lang="en-US" sz="1600" b="0" i="0" dirty="0">
                <a:solidFill>
                  <a:srgbClr val="000000"/>
                </a:solidFill>
                <a:effectLst/>
                <a:latin typeface="Bookman Old Style" panose="02050604050505020204" pitchFamily="18" charset="0"/>
              </a:rPr>
              <a:t> As the sum of squares tells you about the deviation from the mean, it is also known as variation. </a:t>
            </a:r>
            <a:endParaRPr lang="en-US" sz="1600" b="0" i="0" dirty="0">
              <a:solidFill>
                <a:srgbClr val="000000"/>
              </a:solidFill>
              <a:effectLst/>
              <a:latin typeface="Bookman Old Style" panose="02050604050505020204" pitchFamily="18" charset="0"/>
            </a:endParaRPr>
          </a:p>
          <a:p>
            <a:endParaRPr lang="en-US" dirty="0"/>
          </a:p>
        </p:txBody>
      </p:sp>
      <p:pic>
        <p:nvPicPr>
          <p:cNvPr id="1030" name="Picture 6" descr="Formula for Grand Me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918" y="5395042"/>
            <a:ext cx="3053207" cy="11625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ula for F-statis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818" y="5205046"/>
            <a:ext cx="3503954" cy="13525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ormula for Sum of Squ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960" y="4909626"/>
            <a:ext cx="3399896" cy="1476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317863"/>
          </a:xfrm>
        </p:spPr>
        <p:txBody>
          <a:bodyPr>
            <a:normAutofit fontScale="90000"/>
          </a:bodyPr>
          <a:lstStyle/>
          <a:p>
            <a:r>
              <a:rPr lang="en-US" dirty="0"/>
              <a:t> </a:t>
            </a:r>
            <a:endParaRPr lang="en-US" dirty="0"/>
          </a:p>
        </p:txBody>
      </p:sp>
      <p:sp>
        <p:nvSpPr>
          <p:cNvPr id="3" name="Text Placeholder 2"/>
          <p:cNvSpPr>
            <a:spLocks noGrp="1"/>
          </p:cNvSpPr>
          <p:nvPr>
            <p:ph type="body" idx="1"/>
          </p:nvPr>
        </p:nvSpPr>
        <p:spPr>
          <a:xfrm>
            <a:off x="866744" y="1020520"/>
            <a:ext cx="3196899" cy="685800"/>
          </a:xfrm>
        </p:spPr>
        <p:txBody>
          <a:bodyPr/>
          <a:lstStyle/>
          <a:p>
            <a:r>
              <a:rPr lang="en-US" b="1" u="sng" dirty="0"/>
              <a:t>Degree of </a:t>
            </a:r>
            <a:r>
              <a:rPr lang="en-US" b="1" u="sng" dirty="0" err="1"/>
              <a:t>FReedom</a:t>
            </a:r>
            <a:endParaRPr lang="en-US" b="1" u="sng" dirty="0"/>
          </a:p>
        </p:txBody>
      </p:sp>
      <p:sp>
        <p:nvSpPr>
          <p:cNvPr id="4" name="Text Placeholder 3"/>
          <p:cNvSpPr>
            <a:spLocks noGrp="1"/>
          </p:cNvSpPr>
          <p:nvPr>
            <p:ph type="body" sz="half" idx="15"/>
          </p:nvPr>
        </p:nvSpPr>
        <p:spPr>
          <a:xfrm>
            <a:off x="809351" y="1784087"/>
            <a:ext cx="3320935" cy="4294478"/>
          </a:xfrm>
        </p:spPr>
        <p:txBody>
          <a:bodyPr/>
          <a:lstStyle/>
          <a:p>
            <a:pPr algn="l" rtl="0"/>
            <a:r>
              <a:rPr lang="en-US" sz="1800" b="0" i="0" dirty="0">
                <a:solidFill>
                  <a:srgbClr val="000000"/>
                </a:solidFill>
                <a:effectLst/>
                <a:latin typeface="Biome" panose="020B0503030204020804" pitchFamily="34" charset="0"/>
                <a:cs typeface="Biome" panose="020B0503030204020804" pitchFamily="34" charset="0"/>
              </a:rPr>
              <a:t>Degrees of Freedom refers to the maximum number of logically independent values that have the freedom to vary in a data set. </a:t>
            </a:r>
            <a:endParaRPr lang="en-US" sz="1800" b="0" i="0" dirty="0">
              <a:solidFill>
                <a:srgbClr val="000000"/>
              </a:solidFill>
              <a:effectLst/>
              <a:latin typeface="Biome" panose="020B0503030204020804" pitchFamily="34" charset="0"/>
              <a:cs typeface="Biome" panose="020B0503030204020804" pitchFamily="34" charset="0"/>
            </a:endParaRPr>
          </a:p>
          <a:p>
            <a:br>
              <a:rPr lang="en-US" dirty="0"/>
            </a:br>
            <a:endParaRPr lang="en-US" dirty="0"/>
          </a:p>
        </p:txBody>
      </p:sp>
      <p:sp>
        <p:nvSpPr>
          <p:cNvPr id="5" name="Text Placeholder 4"/>
          <p:cNvSpPr>
            <a:spLocks noGrp="1"/>
          </p:cNvSpPr>
          <p:nvPr>
            <p:ph type="body" sz="quarter" idx="3"/>
          </p:nvPr>
        </p:nvSpPr>
        <p:spPr>
          <a:xfrm>
            <a:off x="4334597" y="1279832"/>
            <a:ext cx="3184385" cy="685800"/>
          </a:xfrm>
        </p:spPr>
        <p:txBody>
          <a:bodyPr/>
          <a:lstStyle/>
          <a:p>
            <a:r>
              <a:rPr lang="en-US" b="1" u="sng" dirty="0"/>
              <a:t>Mean squared error</a:t>
            </a:r>
            <a:endParaRPr lang="en-US" b="1" u="sng" dirty="0"/>
          </a:p>
        </p:txBody>
      </p:sp>
      <p:sp>
        <p:nvSpPr>
          <p:cNvPr id="6" name="Text Placeholder 5"/>
          <p:cNvSpPr>
            <a:spLocks noGrp="1"/>
          </p:cNvSpPr>
          <p:nvPr>
            <p:ph type="body" sz="half" idx="16"/>
          </p:nvPr>
        </p:nvSpPr>
        <p:spPr>
          <a:xfrm>
            <a:off x="4314983" y="2008214"/>
            <a:ext cx="3474954" cy="3994994"/>
          </a:xfrm>
        </p:spPr>
        <p:txBody>
          <a:bodyPr/>
          <a:lstStyle/>
          <a:p>
            <a:pPr algn="l"/>
            <a:r>
              <a:rPr lang="en-US" b="0" i="0" dirty="0">
                <a:solidFill>
                  <a:srgbClr val="000000"/>
                </a:solidFill>
                <a:effectLst/>
                <a:latin typeface="Comic Sans MS" panose="030F0702030302020204" charset="0"/>
                <a:cs typeface="Comic Sans MS" panose="030F0702030302020204" charset="0"/>
              </a:rPr>
              <a:t> </a:t>
            </a:r>
            <a:r>
              <a:rPr lang="en-US" sz="1800" b="0" i="0" dirty="0">
                <a:solidFill>
                  <a:srgbClr val="000000"/>
                </a:solidFill>
                <a:effectLst/>
                <a:latin typeface="Comic Sans MS" panose="030F0702030302020204" charset="0"/>
                <a:cs typeface="Comic Sans MS" panose="030F0702030302020204" charset="0"/>
              </a:rPr>
              <a:t>The Mean Squared Error tells us about the average error in a data set. To find the mean squared error, we just divide the sum of squares by the degrees of freedom. </a:t>
            </a:r>
            <a:endParaRPr lang="en-US" sz="1800" b="0" i="0" dirty="0">
              <a:solidFill>
                <a:srgbClr val="000000"/>
              </a:solidFill>
              <a:effectLst/>
              <a:latin typeface="Comic Sans MS" panose="030F0702030302020204" charset="0"/>
              <a:cs typeface="Comic Sans MS" panose="030F0702030302020204" charset="0"/>
            </a:endParaRPr>
          </a:p>
          <a:p>
            <a:endParaRPr lang="en-US" dirty="0">
              <a:latin typeface="Comic Sans MS" panose="030F0702030302020204" charset="0"/>
              <a:cs typeface="Comic Sans MS" panose="030F0702030302020204" charset="0"/>
            </a:endParaRPr>
          </a:p>
        </p:txBody>
      </p:sp>
      <p:sp>
        <p:nvSpPr>
          <p:cNvPr id="7" name="Text Placeholder 6"/>
          <p:cNvSpPr>
            <a:spLocks noGrp="1"/>
          </p:cNvSpPr>
          <p:nvPr>
            <p:ph type="body" sz="quarter" idx="13"/>
          </p:nvPr>
        </p:nvSpPr>
        <p:spPr>
          <a:xfrm>
            <a:off x="7807075" y="935400"/>
            <a:ext cx="3194968" cy="685800"/>
          </a:xfrm>
        </p:spPr>
        <p:txBody>
          <a:bodyPr/>
          <a:lstStyle/>
          <a:p>
            <a:r>
              <a:rPr lang="en-US" b="1" u="sng" dirty="0"/>
              <a:t>Hypothesis</a:t>
            </a:r>
            <a:endParaRPr lang="en-US" b="1" u="sng" dirty="0"/>
          </a:p>
        </p:txBody>
      </p:sp>
      <p:sp>
        <p:nvSpPr>
          <p:cNvPr id="8" name="Text Placeholder 7"/>
          <p:cNvSpPr>
            <a:spLocks noGrp="1"/>
          </p:cNvSpPr>
          <p:nvPr>
            <p:ph type="body" sz="half" idx="17"/>
          </p:nvPr>
        </p:nvSpPr>
        <p:spPr>
          <a:xfrm>
            <a:off x="7789937" y="1706320"/>
            <a:ext cx="3866604" cy="5075768"/>
          </a:xfrm>
        </p:spPr>
        <p:txBody>
          <a:bodyPr>
            <a:normAutofit/>
          </a:bodyPr>
          <a:lstStyle/>
          <a:p>
            <a:pPr algn="l" rtl="0"/>
            <a:r>
              <a:rPr lang="en-US" sz="1800" b="0" i="0" dirty="0">
                <a:solidFill>
                  <a:srgbClr val="000000"/>
                </a:solidFill>
                <a:effectLst/>
                <a:latin typeface="Bookman Old Style" panose="02050604050505020204" pitchFamily="18" charset="0"/>
              </a:rPr>
              <a:t>In the ANOVA test, we use Null Hypothesis (H</a:t>
            </a:r>
            <a:r>
              <a:rPr lang="en-US" sz="1800" b="0" i="0" baseline="-25000" dirty="0">
                <a:solidFill>
                  <a:srgbClr val="000000"/>
                </a:solidFill>
                <a:effectLst/>
                <a:latin typeface="Bookman Old Style" panose="02050604050505020204" pitchFamily="18" charset="0"/>
              </a:rPr>
              <a:t>0</a:t>
            </a:r>
            <a:r>
              <a:rPr lang="en-US" sz="1800" b="0" i="0" dirty="0">
                <a:solidFill>
                  <a:srgbClr val="000000"/>
                </a:solidFill>
                <a:effectLst/>
                <a:latin typeface="Bookman Old Style" panose="02050604050505020204" pitchFamily="18" charset="0"/>
              </a:rPr>
              <a:t>) and Alternate Hypothesis (H</a:t>
            </a:r>
            <a:r>
              <a:rPr lang="en-US" sz="1800" b="0" i="0" baseline="-25000" dirty="0">
                <a:solidFill>
                  <a:srgbClr val="000000"/>
                </a:solidFill>
                <a:effectLst/>
                <a:latin typeface="Bookman Old Style" panose="02050604050505020204" pitchFamily="18" charset="0"/>
              </a:rPr>
              <a:t>1</a:t>
            </a:r>
            <a:r>
              <a:rPr lang="en-US" sz="1800" b="0" i="0" dirty="0">
                <a:solidFill>
                  <a:srgbClr val="000000"/>
                </a:solidFill>
                <a:effectLst/>
                <a:latin typeface="Bookman Old Style" panose="02050604050505020204" pitchFamily="18" charset="0"/>
              </a:rPr>
              <a:t>). The Null Hypothesis in ANOVA is valid when the sample means are equal or have no significant difference. </a:t>
            </a:r>
            <a:endParaRPr lang="en-US" sz="1800" b="0" i="0" dirty="0">
              <a:solidFill>
                <a:srgbClr val="000000"/>
              </a:solidFill>
              <a:effectLst/>
              <a:latin typeface="Bookman Old Style" panose="02050604050505020204" pitchFamily="18" charset="0"/>
            </a:endParaRPr>
          </a:p>
          <a:p>
            <a:pPr algn="l"/>
            <a:r>
              <a:rPr lang="en-US" sz="1800" b="0" i="0" dirty="0">
                <a:solidFill>
                  <a:srgbClr val="000000"/>
                </a:solidFill>
                <a:effectLst/>
                <a:latin typeface="Bookman Old Style" panose="02050604050505020204" pitchFamily="18" charset="0"/>
              </a:rPr>
              <a:t> The Alternate Hypothesis is valid when at least one of the sample means is different from the other.</a:t>
            </a:r>
            <a:endParaRPr lang="en-US" sz="1800" b="0" i="0" dirty="0">
              <a:solidFill>
                <a:srgbClr val="000000"/>
              </a:solidFill>
              <a:effectLst/>
              <a:latin typeface="Bookman Old Style" panose="02050604050505020204" pitchFamily="18" charset="0"/>
            </a:endParaRPr>
          </a:p>
          <a:p>
            <a:endParaRPr lang="en-US" dirty="0"/>
          </a:p>
        </p:txBody>
      </p:sp>
      <p:pic>
        <p:nvPicPr>
          <p:cNvPr id="2050" name="Picture 2" descr="Formula for Degrees of Freed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1369" y="3924995"/>
            <a:ext cx="3196898"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ula for Mean Squared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488" y="4435450"/>
            <a:ext cx="3184386" cy="14495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tuations for Null and Alternate Hypo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718" y="5493551"/>
            <a:ext cx="3866605" cy="1203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pic>
        <p:nvPicPr>
          <p:cNvPr id="8" name="Picture 2"/>
          <p:cNvPicPr>
            <a:picLocks noGrp="1" noRot="1" noChangeAspect="1" noMove="1" noResize="1" noEditPoints="1" noAdjustHandles="1" noChangeArrowheads="1" noChangeShapeType="1" noCrop="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p:spPr>
      </p:pic>
      <p:grpSp>
        <p:nvGrpSpPr>
          <p:cNvPr id="10" name="Group 9"/>
          <p:cNvGrpSpPr>
            <a:grpSpLocks noGrp="1" noRot="1" noChangeAspect="1" noMove="1" noResize="1" noUngrp="1"/>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p:cNvSpPr>
              <a:spLocks noChangeArrowheads="1"/>
            </p:cNvSpPr>
            <p:nvPr/>
          </p:nvSpPr>
          <p:spPr bwMode="auto">
            <a:xfrm>
              <a:off x="1209675" y="4763"/>
              <a:ext cx="23813" cy="2181225"/>
            </a:xfrm>
            <a:prstGeom prst="rect">
              <a:avLst/>
            </a:prstGeom>
            <a:grpFill/>
            <a:ln>
              <a:noFill/>
            </a:ln>
          </p:spPr>
        </p:sp>
        <p:sp>
          <p:nvSpPr>
            <p:cNvPr id="12"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3"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Rectangle 8"/>
            <p:cNvSpPr>
              <a:spLocks noChangeArrowheads="1"/>
            </p:cNvSpPr>
            <p:nvPr/>
          </p:nvSpPr>
          <p:spPr bwMode="auto">
            <a:xfrm>
              <a:off x="414338" y="9525"/>
              <a:ext cx="28575" cy="4481513"/>
            </a:xfrm>
            <a:prstGeom prst="rect">
              <a:avLst/>
            </a:prstGeom>
            <a:grpFill/>
            <a:ln>
              <a:noFill/>
            </a:ln>
          </p:spPr>
        </p:sp>
        <p:sp>
          <p:nvSpPr>
            <p:cNvPr id="15"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6"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7"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8"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9"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0"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1"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2"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4"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5"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6"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7"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8"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29"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0"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1"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2"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3"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4"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5"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6"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7"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8"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9" name="Rectangle 33"/>
            <p:cNvSpPr>
              <a:spLocks noChangeArrowheads="1"/>
            </p:cNvSpPr>
            <p:nvPr/>
          </p:nvSpPr>
          <p:spPr bwMode="auto">
            <a:xfrm>
              <a:off x="642938" y="6610350"/>
              <a:ext cx="23813" cy="242888"/>
            </a:xfrm>
            <a:prstGeom prst="rect">
              <a:avLst/>
            </a:prstGeom>
            <a:grpFill/>
            <a:ln>
              <a:noFill/>
            </a:ln>
          </p:spPr>
        </p:sp>
        <p:sp>
          <p:nvSpPr>
            <p:cNvPr id="40"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1"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2"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3"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4"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5"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6"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7"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8"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49"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0"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1" name="Rectangle 45"/>
            <p:cNvSpPr>
              <a:spLocks noChangeArrowheads="1"/>
            </p:cNvSpPr>
            <p:nvPr/>
          </p:nvSpPr>
          <p:spPr bwMode="auto">
            <a:xfrm>
              <a:off x="1228725" y="4662488"/>
              <a:ext cx="23813" cy="2181225"/>
            </a:xfrm>
            <a:prstGeom prst="rect">
              <a:avLst/>
            </a:prstGeom>
            <a:grpFill/>
            <a:ln>
              <a:noFill/>
            </a:ln>
          </p:spPr>
        </p:sp>
        <p:sp>
          <p:nvSpPr>
            <p:cNvPr id="52"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3"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4"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5"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6"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7"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8"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59"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0"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2"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3"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4"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grpSp>
        <p:nvGrpSpPr>
          <p:cNvPr id="66" name="Group 65"/>
          <p:cNvGrpSpPr>
            <a:grpSpLocks noGrp="1" noRot="1" noChangeAspect="1" noMove="1" noResize="1" noUngrp="1"/>
          </p:cNvGrpSpPr>
          <p:nvPr/>
        </p:nvGrpSpPr>
        <p:grpSpPr>
          <a:xfrm>
            <a:off x="0" y="-1"/>
            <a:ext cx="12192003" cy="6858001"/>
            <a:chOff x="0" y="-1"/>
            <a:chExt cx="12192003" cy="6858001"/>
          </a:xfrm>
        </p:grpSpPr>
        <p:sp useBgFill="1">
          <p:nvSpPr>
            <p:cNvPr id="67" name="Rectangle 66"/>
            <p:cNvSpPr/>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sp>
        <p:nvSpPr>
          <p:cNvPr id="2" name="Title 1"/>
          <p:cNvSpPr>
            <a:spLocks noGrp="1"/>
          </p:cNvSpPr>
          <p:nvPr>
            <p:ph type="title"/>
          </p:nvPr>
        </p:nvSpPr>
        <p:spPr>
          <a:xfrm>
            <a:off x="5270066" y="1122363"/>
            <a:ext cx="5397933" cy="2387600"/>
          </a:xfrm>
        </p:spPr>
        <p:txBody>
          <a:bodyPr vert="horz" lIns="91440" tIns="45720" rIns="91440" bIns="45720" rtlCol="0" anchor="b">
            <a:normAutofit/>
          </a:bodyPr>
          <a:lstStyle/>
          <a:p>
            <a:r>
              <a:rPr lang="en-US" sz="4800" dirty="0"/>
              <a:t>Types of ANOVA</a:t>
            </a:r>
            <a:endParaRPr lang="en-US" sz="4800" dirty="0"/>
          </a:p>
        </p:txBody>
      </p:sp>
      <p:pic>
        <p:nvPicPr>
          <p:cNvPr id="4" name="Picture 3" descr="High angle view of rulers against a white background"/>
          <p:cNvPicPr>
            <a:picLocks noChangeAspect="1"/>
          </p:cNvPicPr>
          <p:nvPr/>
        </p:nvPicPr>
        <p:blipFill rotWithShape="1">
          <a:blip r:embed="rId3"/>
          <a:srcRect l="21606" r="33275" b="-1"/>
          <a:stretch>
            <a:fillRect/>
          </a:stretch>
        </p:blipFill>
        <p:spPr>
          <a:xfrm>
            <a:off x="-5597" y="10"/>
            <a:ext cx="4635583" cy="6857990"/>
          </a:xfrm>
          <a:prstGeom prst="rect">
            <a:avLst/>
          </a:prstGeom>
        </p:spPr>
      </p:pic>
      <p:grpSp>
        <p:nvGrpSpPr>
          <p:cNvPr id="70" name="Group 69"/>
          <p:cNvGrpSpPr>
            <a:grpSpLocks noGrp="1" noRot="1" noChangeAspect="1" noMove="1" noResize="1" noUngrp="1"/>
          </p:cNvGrpSpPr>
          <p:nvPr/>
        </p:nvGrpSpPr>
        <p:grpSpPr>
          <a:xfrm>
            <a:off x="0" y="0"/>
            <a:ext cx="2305051" cy="6858001"/>
            <a:chOff x="0" y="0"/>
            <a:chExt cx="2305051" cy="6858001"/>
          </a:xfrm>
          <a:solidFill>
            <a:schemeClr val="tx1">
              <a:alpha val="70000"/>
            </a:schemeClr>
          </a:solidFill>
          <a:effectLst/>
        </p:grpSpPr>
        <p:sp>
          <p:nvSpPr>
            <p:cNvPr id="71" name="Rectangle 5"/>
            <p:cNvSpPr>
              <a:spLocks noChangeArrowheads="1"/>
            </p:cNvSpPr>
            <p:nvPr/>
          </p:nvSpPr>
          <p:spPr bwMode="auto">
            <a:xfrm>
              <a:off x="1209675" y="4763"/>
              <a:ext cx="23813" cy="2181225"/>
            </a:xfrm>
            <a:prstGeom prst="rect">
              <a:avLst/>
            </a:prstGeom>
            <a:grpFill/>
            <a:ln>
              <a:noFill/>
            </a:ln>
          </p:spPr>
        </p:sp>
        <p:sp>
          <p:nvSpPr>
            <p:cNvPr id="72"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3"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4" name="Rectangle 8"/>
            <p:cNvSpPr>
              <a:spLocks noChangeArrowheads="1"/>
            </p:cNvSpPr>
            <p:nvPr/>
          </p:nvSpPr>
          <p:spPr bwMode="auto">
            <a:xfrm>
              <a:off x="414338" y="9525"/>
              <a:ext cx="28575" cy="4481513"/>
            </a:xfrm>
            <a:prstGeom prst="rect">
              <a:avLst/>
            </a:prstGeom>
            <a:grpFill/>
            <a:ln>
              <a:noFill/>
            </a:ln>
          </p:spPr>
        </p:sp>
        <p:sp>
          <p:nvSpPr>
            <p:cNvPr id="75"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6"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77"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78"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9"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80"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81"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82"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83"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84"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85"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86"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87"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88"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89"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90"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91"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92"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3"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94"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5"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96"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7"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98"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9" name="Rectangle 33"/>
            <p:cNvSpPr>
              <a:spLocks noChangeArrowheads="1"/>
            </p:cNvSpPr>
            <p:nvPr/>
          </p:nvSpPr>
          <p:spPr bwMode="auto">
            <a:xfrm>
              <a:off x="642938" y="6610350"/>
              <a:ext cx="23813" cy="242888"/>
            </a:xfrm>
            <a:prstGeom prst="rect">
              <a:avLst/>
            </a:prstGeom>
            <a:grpFill/>
            <a:ln>
              <a:noFill/>
            </a:ln>
          </p:spPr>
        </p:sp>
        <p:sp>
          <p:nvSpPr>
            <p:cNvPr id="100"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1"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2"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3"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5"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6"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7"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8"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9"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10"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11" name="Rectangle 45"/>
            <p:cNvSpPr>
              <a:spLocks noChangeArrowheads="1"/>
            </p:cNvSpPr>
            <p:nvPr/>
          </p:nvSpPr>
          <p:spPr bwMode="auto">
            <a:xfrm>
              <a:off x="1228725" y="4662488"/>
              <a:ext cx="23813" cy="2181225"/>
            </a:xfrm>
            <a:prstGeom prst="rect">
              <a:avLst/>
            </a:prstGeom>
            <a:grpFill/>
            <a:ln>
              <a:noFill/>
            </a:ln>
          </p:spPr>
        </p:sp>
        <p:sp>
          <p:nvSpPr>
            <p:cNvPr id="112"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13"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4"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15"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16"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7"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18"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19"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20"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21"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22"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23"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24"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grpSp>
        <p:nvGrpSpPr>
          <p:cNvPr id="126" name="Group 125"/>
          <p:cNvGrpSpPr>
            <a:grpSpLocks noGrp="1" noRot="1" noChangeAspect="1" noMove="1" noResize="1" noUngrp="1"/>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2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3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3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3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3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3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3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36" name="Rectangle 41"/>
            <p:cNvSpPr>
              <a:spLocks noChangeArrowheads="1"/>
            </p:cNvSpPr>
            <p:nvPr/>
          </p:nvSpPr>
          <p:spPr bwMode="auto">
            <a:xfrm>
              <a:off x="11939587" y="6596063"/>
              <a:ext cx="23813" cy="252413"/>
            </a:xfrm>
            <a:prstGeom prst="rect">
              <a:avLst/>
            </a:prstGeom>
            <a:grpFill/>
            <a:ln>
              <a:noFill/>
            </a:ln>
          </p:spPr>
        </p:sp>
      </p:grpSp>
      <p:sp>
        <p:nvSpPr>
          <p:cNvPr id="9" name="Rectangle 8"/>
          <p:cNvSpPr/>
          <p:nvPr/>
        </p:nvSpPr>
        <p:spPr>
          <a:xfrm>
            <a:off x="5368834" y="3509963"/>
            <a:ext cx="6227853" cy="1779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b="0" i="0" dirty="0">
                <a:solidFill>
                  <a:srgbClr val="000000"/>
                </a:solidFill>
                <a:effectLst/>
                <a:latin typeface="Candara" panose="020E0502030303020204" charset="0"/>
                <a:cs typeface="Candara" panose="020E0502030303020204" charset="0"/>
              </a:rPr>
              <a:t>The ANOVA test is generally done in three ways depending on the number of Independent Variables (IVs) included in the test. </a:t>
            </a:r>
            <a:endParaRPr lang="en-US" sz="2000" b="0" i="0" dirty="0">
              <a:solidFill>
                <a:srgbClr val="000000"/>
              </a:solidFill>
              <a:effectLst/>
              <a:latin typeface="Candara" panose="020E0502030303020204" charset="0"/>
              <a:cs typeface="Candara" panose="020E0502030303020204" charset="0"/>
            </a:endParaRPr>
          </a:p>
          <a:p>
            <a:pPr algn="l" rtl="0"/>
            <a:r>
              <a:rPr lang="en-US" sz="2000" b="0" i="0" dirty="0">
                <a:solidFill>
                  <a:srgbClr val="000000"/>
                </a:solidFill>
                <a:effectLst/>
                <a:latin typeface="Candara" panose="020E0502030303020204" charset="0"/>
                <a:cs typeface="Candara" panose="020E0502030303020204" charset="0"/>
              </a:rPr>
              <a:t>Sometimes the test includes one IV, sometimes it has two IVs, and sometimes the test may include multiple IVs.</a:t>
            </a:r>
            <a:r>
              <a:rPr lang="en-US" sz="2000" b="0" i="0" dirty="0">
                <a:solidFill>
                  <a:srgbClr val="000000"/>
                </a:solidFill>
                <a:effectLst/>
              </a:rPr>
              <a:t> </a:t>
            </a:r>
            <a:endParaRPr lang="en-US" sz="2000" b="0" i="0" dirty="0">
              <a:solidFill>
                <a:srgbClr val="000000"/>
              </a:solidFill>
              <a:effectLst/>
            </a:endParaRPr>
          </a:p>
          <a:p>
            <a:pPr algn="l"/>
            <a:r>
              <a:rPr lang="en-US" b="0" i="0" dirty="0">
                <a:solidFill>
                  <a:srgbClr val="000000"/>
                </a:solidFill>
                <a:effectLst/>
                <a:latin typeface="roboto" panose="02000000000000000000" pitchFamily="2" charset="0"/>
              </a:rPr>
              <a:t> </a:t>
            </a:r>
            <a:endParaRPr lang="en-US" b="0" i="0" dirty="0">
              <a:solidFill>
                <a:srgbClr val="000000"/>
              </a:solidFill>
              <a:effectLs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2877336" cy="5507328"/>
          </a:xfrm>
        </p:spPr>
        <p:txBody>
          <a:bodyPr>
            <a:normAutofit/>
          </a:bodyPr>
          <a:lstStyle/>
          <a:p>
            <a:r>
              <a:rPr lang="en-US" b="1" u="sng" dirty="0"/>
              <a:t>One-way anova</a:t>
            </a:r>
            <a:endParaRPr lang="en-US" b="1" u="sng" dirty="0"/>
          </a:p>
        </p:txBody>
      </p:sp>
      <p:sp>
        <p:nvSpPr>
          <p:cNvPr id="45" name="Content Placeholder 2"/>
          <p:cNvSpPr>
            <a:spLocks noGrp="1"/>
          </p:cNvSpPr>
          <p:nvPr>
            <p:ph idx="1"/>
          </p:nvPr>
        </p:nvSpPr>
        <p:spPr>
          <a:xfrm>
            <a:off x="3905795" y="638649"/>
            <a:ext cx="7669434" cy="5987233"/>
          </a:xfrm>
        </p:spPr>
        <p:txBody>
          <a:bodyPr>
            <a:normAutofit lnSpcReduction="10000"/>
          </a:bodyPr>
          <a:lstStyle/>
          <a:p>
            <a:pPr rtl="0">
              <a:lnSpc>
                <a:spcPct val="110000"/>
              </a:lnSpc>
            </a:pPr>
            <a:r>
              <a:rPr lang="en-US" sz="1900" b="0" i="0" dirty="0">
                <a:effectLst/>
                <a:latin typeface="Biome" panose="020B0503030204020804" pitchFamily="34" charset="0"/>
                <a:cs typeface="Biome" panose="020B0503030204020804" pitchFamily="34" charset="0"/>
              </a:rPr>
              <a:t>One-way ANOVA is generally the most used method of performing the ANOVA test. </a:t>
            </a:r>
            <a:endParaRPr lang="en-US" sz="1900" b="0" i="0" dirty="0">
              <a:effectLst/>
              <a:latin typeface="Biome" panose="020B0503030204020804" pitchFamily="34" charset="0"/>
              <a:cs typeface="Biome" panose="020B0503030204020804" pitchFamily="34" charset="0"/>
            </a:endParaRPr>
          </a:p>
          <a:p>
            <a:pPr rtl="0">
              <a:lnSpc>
                <a:spcPct val="110000"/>
              </a:lnSpc>
            </a:pPr>
            <a:r>
              <a:rPr lang="en-US" sz="1900" b="0" i="0" dirty="0">
                <a:effectLst/>
                <a:latin typeface="Biome" panose="020B0503030204020804" pitchFamily="34" charset="0"/>
                <a:cs typeface="Biome" panose="020B0503030204020804" pitchFamily="34" charset="0"/>
              </a:rPr>
              <a:t>It is used to compare the means of two independent groups using the F-distribution. </a:t>
            </a:r>
            <a:endParaRPr lang="en-US" sz="1900" b="0" i="0" dirty="0">
              <a:effectLst/>
              <a:latin typeface="Biome" panose="020B0503030204020804" pitchFamily="34" charset="0"/>
              <a:cs typeface="Biome" panose="020B0503030204020804" pitchFamily="34" charset="0"/>
            </a:endParaRPr>
          </a:p>
          <a:p>
            <a:pPr rtl="0">
              <a:lnSpc>
                <a:spcPct val="110000"/>
              </a:lnSpc>
            </a:pPr>
            <a:r>
              <a:rPr lang="en-US" sz="1900" b="0" i="0" dirty="0">
                <a:effectLst/>
                <a:latin typeface="Biome" panose="020B0503030204020804" pitchFamily="34" charset="0"/>
                <a:cs typeface="Biome" panose="020B0503030204020804" pitchFamily="34" charset="0"/>
              </a:rPr>
              <a:t>One-way ANOVA does not differ much from the t-test. </a:t>
            </a:r>
            <a:endParaRPr lang="en-US" sz="1900" b="0" i="0" dirty="0">
              <a:effectLst/>
              <a:latin typeface="Biome" panose="020B0503030204020804" pitchFamily="34" charset="0"/>
              <a:cs typeface="Biome" panose="020B0503030204020804" pitchFamily="34" charset="0"/>
            </a:endParaRPr>
          </a:p>
          <a:p>
            <a:pPr marL="0" indent="0" rtl="0">
              <a:lnSpc>
                <a:spcPct val="110000"/>
              </a:lnSpc>
              <a:buNone/>
            </a:pPr>
            <a:r>
              <a:rPr lang="en-US" sz="1900" b="1" dirty="0">
                <a:latin typeface="Biome" panose="020B0503030204020804" pitchFamily="34" charset="0"/>
                <a:cs typeface="Biome" panose="020B0503030204020804" pitchFamily="34" charset="0"/>
              </a:rPr>
              <a:t>	</a:t>
            </a:r>
            <a:endParaRPr lang="en-US" sz="1900" b="1" dirty="0">
              <a:latin typeface="Biome" panose="020B0503030204020804" pitchFamily="34" charset="0"/>
              <a:cs typeface="Biome" panose="020B0503030204020804" pitchFamily="34" charset="0"/>
            </a:endParaRPr>
          </a:p>
          <a:p>
            <a:pPr marL="0" indent="0" rtl="0">
              <a:lnSpc>
                <a:spcPct val="110000"/>
              </a:lnSpc>
              <a:buNone/>
            </a:pPr>
            <a:r>
              <a:rPr lang="en-US" sz="1900" b="1" dirty="0">
                <a:solidFill>
                  <a:srgbClr val="FF0000"/>
                </a:solidFill>
                <a:latin typeface="Biome" panose="020B0503030204020804" pitchFamily="34" charset="0"/>
                <a:cs typeface="Biome" panose="020B0503030204020804" pitchFamily="34" charset="0"/>
              </a:rPr>
              <a:t>          </a:t>
            </a:r>
            <a:r>
              <a:rPr lang="en-US" sz="1900" b="1" i="0" u="sng" dirty="0">
                <a:solidFill>
                  <a:srgbClr val="FF0000"/>
                </a:solidFill>
                <a:effectLst/>
                <a:latin typeface="Biome" panose="020B0503030204020804" pitchFamily="34" charset="0"/>
                <a:cs typeface="Biome" panose="020B0503030204020804" pitchFamily="34" charset="0"/>
              </a:rPr>
              <a:t>An example where one-way ANOVA is used</a:t>
            </a:r>
            <a:endParaRPr lang="en-US" sz="1900" b="1" i="0" u="sng" dirty="0">
              <a:solidFill>
                <a:srgbClr val="FF0000"/>
              </a:solidFill>
              <a:effectLst/>
              <a:latin typeface="Biome" panose="020B0503030204020804" pitchFamily="34" charset="0"/>
              <a:cs typeface="Biome" panose="020B0503030204020804" pitchFamily="34" charset="0"/>
            </a:endParaRPr>
          </a:p>
          <a:p>
            <a:pPr marL="0" indent="0">
              <a:lnSpc>
                <a:spcPct val="110000"/>
              </a:lnSpc>
              <a:buNone/>
            </a:pPr>
            <a:r>
              <a:rPr lang="en-US" sz="1900" b="0" i="0" dirty="0">
                <a:solidFill>
                  <a:srgbClr val="FF0000"/>
                </a:solidFill>
                <a:effectLst/>
                <a:latin typeface="Biome" panose="020B0503030204020804" pitchFamily="34" charset="0"/>
                <a:cs typeface="Biome" panose="020B0503030204020804" pitchFamily="34" charset="0"/>
              </a:rPr>
              <a:t> </a:t>
            </a:r>
            <a:endParaRPr lang="en-US" sz="1900" b="0" i="0" dirty="0">
              <a:solidFill>
                <a:srgbClr val="FF0000"/>
              </a:solidFill>
              <a:effectLst/>
              <a:latin typeface="Biome" panose="020B0503030204020804" pitchFamily="34" charset="0"/>
              <a:cs typeface="Biome" panose="020B0503030204020804" pitchFamily="34" charset="0"/>
            </a:endParaRPr>
          </a:p>
          <a:p>
            <a:pPr marL="0" indent="0" rtl="0">
              <a:lnSpc>
                <a:spcPct val="110000"/>
              </a:lnSpc>
              <a:buNone/>
            </a:pPr>
            <a:r>
              <a:rPr lang="en-US" sz="1900" b="0" i="0" dirty="0">
                <a:effectLst/>
                <a:latin typeface="Biome" panose="020B0503030204020804" pitchFamily="34" charset="0"/>
                <a:cs typeface="Biome" panose="020B0503030204020804" pitchFamily="34" charset="0"/>
              </a:rPr>
              <a:t>      Suppose a teacher wants to know how good he has been in teaching the students. So, he can split the students of the class into different groups and assign different projects related to the topics taught to them. </a:t>
            </a:r>
            <a:endParaRPr lang="en-US" sz="1900" b="0" i="0" dirty="0">
              <a:effectLst/>
              <a:latin typeface="Biome" panose="020B0503030204020804" pitchFamily="34" charset="0"/>
              <a:cs typeface="Biome" panose="020B0503030204020804" pitchFamily="34" charset="0"/>
            </a:endParaRPr>
          </a:p>
          <a:p>
            <a:pPr marL="0" indent="0" rtl="0">
              <a:lnSpc>
                <a:spcPct val="110000"/>
              </a:lnSpc>
              <a:buNone/>
            </a:pPr>
            <a:r>
              <a:rPr lang="en-US" sz="1900" b="0" i="0" dirty="0">
                <a:effectLst/>
                <a:latin typeface="Biome" panose="020B0503030204020804" pitchFamily="34" charset="0"/>
                <a:cs typeface="Biome" panose="020B0503030204020804" pitchFamily="34" charset="0"/>
              </a:rPr>
              <a:t>   He can use one-way ANOVA to compare the average score of each group. He can get a rough understanding of topics to teach again. However, he won’t be able to identify the student who could not understand the topic. </a:t>
            </a:r>
            <a:endParaRPr lang="en-US" sz="1900" b="0" i="0" dirty="0">
              <a:effectLst/>
              <a:latin typeface="Biome" panose="020B0503030204020804" pitchFamily="34" charset="0"/>
              <a:cs typeface="Biome" panose="020B0503030204020804" pitchFamily="34" charset="0"/>
            </a:endParaRPr>
          </a:p>
          <a:p>
            <a:pPr rtl="0">
              <a:lnSpc>
                <a:spcPct val="110000"/>
              </a:lnSpc>
            </a:pPr>
            <a:endParaRPr lang="en-US" sz="800" b="0" i="0" dirty="0">
              <a:effectLst/>
              <a:latin typeface="roboto" panose="02000000000000000000" pitchFamily="2" charset="0"/>
            </a:endParaRPr>
          </a:p>
          <a:p>
            <a:pPr marL="0" indent="0">
              <a:lnSpc>
                <a:spcPct val="110000"/>
              </a:lnSpc>
              <a:buNone/>
            </a:pPr>
            <a:endParaRPr lang="en-US" sz="800" b="0" i="0" dirty="0">
              <a:effectLst/>
              <a:latin typeface="roboto" panose="02000000000000000000" pitchFamily="2" charset="0"/>
            </a:endParaRPr>
          </a:p>
          <a:p>
            <a:pPr>
              <a:lnSpc>
                <a:spcPct val="110000"/>
              </a:lnSpc>
            </a:pP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p:cNvPicPr>
            <a:picLocks noGrp="1" noRot="1" noChangeAspect="1" noMove="1" noResize="1" noEditPoints="1" noAdjustHandles="1" noChangeArrowheads="1" noChangeShapeType="1" noCrop="1"/>
          </p:cNvPicPr>
          <p:nvPr/>
        </p:nvPicPr>
        <p:blipFill>
          <a:blip r:embed="rId1">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p:spPr>
      </p:pic>
      <p:grpSp>
        <p:nvGrpSpPr>
          <p:cNvPr id="10" name="Group 9"/>
          <p:cNvGrpSpPr>
            <a:grpSpLocks noGrp="1" noRot="1" noChangeAspect="1" noMove="1" noResize="1" noUngrp="1"/>
          </p:cNvGrpSpPr>
          <p:nvPr/>
        </p:nvGrpSpPr>
        <p:grpSpPr>
          <a:xfrm>
            <a:off x="-14288" y="0"/>
            <a:ext cx="12053888" cy="6858001"/>
            <a:chOff x="-14288" y="0"/>
            <a:chExt cx="12053888" cy="6858001"/>
          </a:xfrm>
        </p:grpSpPr>
        <p:grpSp>
          <p:nvGrpSpPr>
            <p:cNvPr id="11" name="Group 10"/>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p:cNvSpPr>
                <a:spLocks noChangeArrowheads="1"/>
              </p:cNvSpPr>
              <p:nvPr/>
            </p:nvSpPr>
            <p:spPr bwMode="auto">
              <a:xfrm>
                <a:off x="114300" y="4763"/>
                <a:ext cx="23813" cy="2181225"/>
              </a:xfrm>
              <a:prstGeom prst="rect">
                <a:avLst/>
              </a:prstGeom>
              <a:grpFill/>
              <a:ln>
                <a:noFill/>
              </a:ln>
            </p:spPr>
          </p:sp>
          <p:sp>
            <p:nvSpPr>
              <p:cNvPr id="24"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5"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6"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7"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8"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9"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30"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31"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2"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3"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4"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5"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6"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7"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8"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9" name="Rectangle 21"/>
              <p:cNvSpPr>
                <a:spLocks noChangeArrowheads="1"/>
              </p:cNvSpPr>
              <p:nvPr/>
            </p:nvSpPr>
            <p:spPr bwMode="auto">
              <a:xfrm>
                <a:off x="133350" y="4662488"/>
                <a:ext cx="23813" cy="2181225"/>
              </a:xfrm>
              <a:prstGeom prst="rect">
                <a:avLst/>
              </a:prstGeom>
              <a:grpFill/>
              <a:ln>
                <a:noFill/>
              </a:ln>
            </p:spPr>
          </p:sp>
          <p:sp>
            <p:nvSpPr>
              <p:cNvPr id="40"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41"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2"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3"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4"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5"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6"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7"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8"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9"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2" name="Group 11"/>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2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2" name="Rectangle 41"/>
              <p:cNvSpPr>
                <a:spLocks noChangeArrowheads="1"/>
              </p:cNvSpPr>
              <p:nvPr/>
            </p:nvSpPr>
            <p:spPr bwMode="auto">
              <a:xfrm>
                <a:off x="11939587" y="6596063"/>
                <a:ext cx="23813" cy="252413"/>
              </a:xfrm>
              <a:prstGeom prst="rect">
                <a:avLst/>
              </a:prstGeom>
              <a:grpFill/>
              <a:ln>
                <a:noFill/>
              </a:ln>
            </p:spPr>
          </p:sp>
        </p:grpSp>
      </p:grpSp>
      <p:sp useBgFill="1">
        <p:nvSpPr>
          <p:cNvPr id="51" name="Rectangle 50"/>
          <p:cNvSpPr>
            <a:spLocks noGrp="1" noRot="1" noChangeAspect="1" noMove="1" noResize="1" noEditPoints="1" noAdjustHandles="1" noChangeArrowheads="1" noChangeShapeType="1" noTextEdit="1"/>
          </p:cNvSpPr>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a:grpSpLocks noGrp="1" noRot="1" noChangeAspect="1" noMove="1" noResize="1" noUngrp="1"/>
          </p:cNvGrpSpPr>
          <p:nvPr/>
        </p:nvGrpSpPr>
        <p:grpSpPr>
          <a:xfrm>
            <a:off x="-14288" y="0"/>
            <a:ext cx="1220788" cy="6858001"/>
            <a:chOff x="-14288" y="0"/>
            <a:chExt cx="1220788" cy="6858001"/>
          </a:xfrm>
          <a:solidFill>
            <a:schemeClr val="tx1">
              <a:alpha val="60000"/>
            </a:schemeClr>
          </a:solidFill>
        </p:grpSpPr>
        <p:sp>
          <p:nvSpPr>
            <p:cNvPr id="54" name="Rectangle 5"/>
            <p:cNvSpPr>
              <a:spLocks noChangeArrowheads="1"/>
            </p:cNvSpPr>
            <p:nvPr/>
          </p:nvSpPr>
          <p:spPr bwMode="auto">
            <a:xfrm>
              <a:off x="114300" y="4763"/>
              <a:ext cx="23813" cy="2181225"/>
            </a:xfrm>
            <a:prstGeom prst="rect">
              <a:avLst/>
            </a:prstGeom>
            <a:grpFill/>
            <a:ln>
              <a:noFill/>
            </a:ln>
          </p:spPr>
        </p:sp>
        <p:sp>
          <p:nvSpPr>
            <p:cNvPr id="55"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6"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57"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58"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59"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60"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61"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62"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64"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65"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66"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67"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68"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69"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70" name="Rectangle 21"/>
            <p:cNvSpPr>
              <a:spLocks noChangeArrowheads="1"/>
            </p:cNvSpPr>
            <p:nvPr/>
          </p:nvSpPr>
          <p:spPr bwMode="auto">
            <a:xfrm>
              <a:off x="133350" y="4662488"/>
              <a:ext cx="23813" cy="2181225"/>
            </a:xfrm>
            <a:prstGeom prst="rect">
              <a:avLst/>
            </a:prstGeom>
            <a:grpFill/>
            <a:ln>
              <a:noFill/>
            </a:ln>
          </p:spPr>
        </p:sp>
        <p:sp>
          <p:nvSpPr>
            <p:cNvPr id="71"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72"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3"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74"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5"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76"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77"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8"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9"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80"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cxnSp>
        <p:nvCxnSpPr>
          <p:cNvPr id="82" name="Straight Connector 81"/>
          <p:cNvCxnSpPr>
            <a:cxnSpLocks noGrp="1" noRot="1" noChangeAspect="1" noMove="1" noResize="1" noEditPoints="1" noAdjustHandles="1" noChangeArrowheads="1" noChangeShapeType="1"/>
          </p:cNvCxnSpPr>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37133" y="364512"/>
            <a:ext cx="6494186" cy="5186976"/>
          </a:xfrm>
          <a:prstGeom prst="rect">
            <a:avLst/>
          </a:prstGeom>
        </p:spPr>
        <p:txBody>
          <a:bodyPr vert="horz" lIns="91440" tIns="45720" rIns="91440" bIns="45720" rtlCol="0" anchor="ctr">
            <a:normAutofit lnSpcReduction="10000"/>
          </a:bodyPr>
          <a:lstStyle/>
          <a:p>
            <a:pPr indent="-228600" defTabSz="914400">
              <a:lnSpc>
                <a:spcPct val="110000"/>
              </a:lnSpc>
              <a:spcAft>
                <a:spcPts val="600"/>
              </a:spcAft>
              <a:buSzPct val="125000"/>
              <a:buFont typeface="Arial" panose="020B0604020202020204" pitchFamily="34" charset="0"/>
              <a:buChar char="•"/>
            </a:pPr>
            <a:endParaRPr lang="en-US" sz="1300" b="1" i="0" u="sng" dirty="0">
              <a:effectLst/>
            </a:endParaRPr>
          </a:p>
          <a:p>
            <a:pPr indent="-228600" defTabSz="914400">
              <a:lnSpc>
                <a:spcPct val="110000"/>
              </a:lnSpc>
              <a:spcAft>
                <a:spcPts val="600"/>
              </a:spcAft>
              <a:buSzPct val="125000"/>
              <a:buFont typeface="Arial" panose="020B0604020202020204" pitchFamily="34" charset="0"/>
              <a:buChar char="•"/>
            </a:pPr>
            <a:endParaRPr lang="en-US" sz="1300" b="1" u="sng" dirty="0"/>
          </a:p>
          <a:p>
            <a:pPr defTabSz="914400">
              <a:lnSpc>
                <a:spcPct val="110000"/>
              </a:lnSpc>
              <a:spcAft>
                <a:spcPts val="600"/>
              </a:spcAft>
              <a:buSzPct val="125000"/>
            </a:pPr>
            <a:endParaRPr lang="en-US" sz="1300" dirty="0"/>
          </a:p>
          <a:p>
            <a:pPr defTabSz="914400">
              <a:lnSpc>
                <a:spcPct val="110000"/>
              </a:lnSpc>
              <a:spcAft>
                <a:spcPts val="600"/>
              </a:spcAft>
              <a:buSzPct val="125000"/>
            </a:pPr>
            <a:r>
              <a:rPr lang="en-US" b="0" i="0" dirty="0">
                <a:effectLst/>
                <a:latin typeface="Biome" panose="020B0503030204020804" pitchFamily="34" charset="0"/>
                <a:cs typeface="Biome" panose="020B0503030204020804" pitchFamily="34" charset="0"/>
              </a:rPr>
              <a:t>Two-way ANOVA is carried out when you have two independent variables. It is an extension of one-way ANOVA. You can use the two-way ANOVA test when your experiment has a quantitative outcome and there are two independent variables. </a:t>
            </a:r>
            <a:endParaRPr lang="en-US" b="0" i="0" dirty="0">
              <a:effectLst/>
              <a:latin typeface="Biome" panose="020B0503030204020804" pitchFamily="34" charset="0"/>
              <a:cs typeface="Biome" panose="020B0503030204020804" pitchFamily="34" charset="0"/>
            </a:endParaRPr>
          </a:p>
          <a:p>
            <a:pPr defTabSz="914400">
              <a:lnSpc>
                <a:spcPct val="110000"/>
              </a:lnSpc>
              <a:spcAft>
                <a:spcPts val="600"/>
              </a:spcAft>
              <a:buSzPct val="125000"/>
            </a:pPr>
            <a:endParaRPr lang="en-US" sz="2400" b="0" i="0" dirty="0">
              <a:effectLst/>
            </a:endParaRPr>
          </a:p>
          <a:p>
            <a:pPr indent="-228600" defTabSz="914400">
              <a:lnSpc>
                <a:spcPct val="110000"/>
              </a:lnSpc>
              <a:spcAft>
                <a:spcPts val="600"/>
              </a:spcAft>
              <a:buSzPct val="125000"/>
              <a:buFont typeface="Arial" panose="020B0604020202020204" pitchFamily="34" charset="0"/>
              <a:buChar char="•"/>
            </a:pPr>
            <a:r>
              <a:rPr lang="en-US" sz="2400" b="1" i="0" dirty="0">
                <a:solidFill>
                  <a:srgbClr val="FF0000"/>
                </a:solidFill>
                <a:effectLst/>
                <a:latin typeface="Biome" panose="020B0503030204020804" pitchFamily="34" charset="0"/>
                <a:cs typeface="Biome" panose="020B0503030204020804" pitchFamily="34" charset="0"/>
              </a:rPr>
              <a:t>Assumptions for Two-way ANOVA</a:t>
            </a:r>
            <a:endParaRPr lang="en-US" sz="2400" b="0" i="0" dirty="0">
              <a:solidFill>
                <a:srgbClr val="FF0000"/>
              </a:solidFill>
              <a:effectLst/>
              <a:latin typeface="Biome" panose="020B0503030204020804" pitchFamily="34" charset="0"/>
              <a:cs typeface="Biome" panose="020B0503030204020804" pitchFamily="34" charset="0"/>
            </a:endParaRPr>
          </a:p>
          <a:p>
            <a:pPr defTabSz="914400">
              <a:lnSpc>
                <a:spcPct val="110000"/>
              </a:lnSpc>
              <a:spcAft>
                <a:spcPts val="600"/>
              </a:spcAft>
              <a:buSzPct val="125000"/>
            </a:pPr>
            <a:r>
              <a:rPr lang="en-US" sz="1300" b="0" i="0" dirty="0">
                <a:effectLst/>
              </a:rPr>
              <a:t> </a:t>
            </a:r>
            <a:endParaRPr lang="en-US" sz="1300" b="0" i="0" dirty="0">
              <a:effectLst/>
            </a:endParaRPr>
          </a:p>
          <a:p>
            <a:pPr indent="-228600" defTabSz="914400">
              <a:lnSpc>
                <a:spcPct val="110000"/>
              </a:lnSpc>
              <a:spcAft>
                <a:spcPts val="600"/>
              </a:spcAft>
              <a:buSzPct val="125000"/>
              <a:buFont typeface="Arial" panose="020B0604020202020204" pitchFamily="34" charset="0"/>
              <a:buChar char="•"/>
            </a:pPr>
            <a:r>
              <a:rPr lang="en-US" b="0" i="0" dirty="0">
                <a:effectLst/>
                <a:latin typeface="Biome" panose="020B0503030204020804" pitchFamily="34" charset="0"/>
                <a:cs typeface="Biome" panose="020B0503030204020804" pitchFamily="34" charset="0"/>
              </a:rPr>
              <a:t>The population must be close to a normal distribution.</a:t>
            </a:r>
            <a:endParaRPr lang="en-US" b="0" i="0" dirty="0">
              <a:effectLst/>
              <a:latin typeface="Biome" panose="020B0503030204020804" pitchFamily="34" charset="0"/>
              <a:cs typeface="Biome" panose="020B0503030204020804" pitchFamily="34" charset="0"/>
            </a:endParaRPr>
          </a:p>
          <a:p>
            <a:pPr indent="-228600" defTabSz="914400">
              <a:lnSpc>
                <a:spcPct val="110000"/>
              </a:lnSpc>
              <a:spcAft>
                <a:spcPts val="600"/>
              </a:spcAft>
              <a:buSzPct val="125000"/>
              <a:buFont typeface="Arial" panose="020B0604020202020204" pitchFamily="34" charset="0"/>
              <a:buChar char="•"/>
            </a:pPr>
            <a:r>
              <a:rPr lang="en-US" b="0" i="0" dirty="0">
                <a:effectLst/>
                <a:latin typeface="Biome" panose="020B0503030204020804" pitchFamily="34" charset="0"/>
                <a:cs typeface="Biome" panose="020B0503030204020804" pitchFamily="34" charset="0"/>
              </a:rPr>
              <a:t>Samples must be independent.</a:t>
            </a:r>
            <a:endParaRPr lang="en-US" b="0" i="0" dirty="0">
              <a:effectLst/>
              <a:latin typeface="Biome" panose="020B0503030204020804" pitchFamily="34" charset="0"/>
              <a:cs typeface="Biome" panose="020B0503030204020804" pitchFamily="34" charset="0"/>
            </a:endParaRPr>
          </a:p>
          <a:p>
            <a:pPr indent="-228600" defTabSz="914400">
              <a:lnSpc>
                <a:spcPct val="110000"/>
              </a:lnSpc>
              <a:spcAft>
                <a:spcPts val="600"/>
              </a:spcAft>
              <a:buSzPct val="125000"/>
              <a:buFont typeface="Arial" panose="020B0604020202020204" pitchFamily="34" charset="0"/>
              <a:buChar char="•"/>
            </a:pPr>
            <a:r>
              <a:rPr lang="en-US" b="0" i="0" dirty="0">
                <a:effectLst/>
                <a:latin typeface="Biome" panose="020B0503030204020804" pitchFamily="34" charset="0"/>
                <a:cs typeface="Biome" panose="020B0503030204020804" pitchFamily="34" charset="0"/>
              </a:rPr>
              <a:t>Population variances must be equal.</a:t>
            </a:r>
            <a:endParaRPr lang="en-US" b="0" i="0" dirty="0">
              <a:effectLst/>
              <a:latin typeface="Biome" panose="020B0503030204020804" pitchFamily="34" charset="0"/>
              <a:cs typeface="Biome" panose="020B0503030204020804" pitchFamily="34" charset="0"/>
            </a:endParaRPr>
          </a:p>
          <a:p>
            <a:pPr indent="-228600" defTabSz="914400">
              <a:lnSpc>
                <a:spcPct val="110000"/>
              </a:lnSpc>
              <a:spcAft>
                <a:spcPts val="600"/>
              </a:spcAft>
              <a:buSzPct val="125000"/>
              <a:buFont typeface="Arial" panose="020B0604020202020204" pitchFamily="34" charset="0"/>
              <a:buChar char="•"/>
            </a:pPr>
            <a:r>
              <a:rPr lang="en-US" b="0" i="0" dirty="0">
                <a:effectLst/>
                <a:latin typeface="Biome" panose="020B0503030204020804" pitchFamily="34" charset="0"/>
                <a:cs typeface="Biome" panose="020B0503030204020804" pitchFamily="34" charset="0"/>
              </a:rPr>
              <a:t>Groups must have equal sample sizes.</a:t>
            </a:r>
            <a:endParaRPr lang="en-US" b="0" i="0" dirty="0">
              <a:effectLst/>
              <a:latin typeface="Biome" panose="020B0503030204020804" pitchFamily="34" charset="0"/>
              <a:cs typeface="Biome" panose="020B0503030204020804" pitchFamily="34" charset="0"/>
            </a:endParaRPr>
          </a:p>
        </p:txBody>
      </p:sp>
      <p:grpSp>
        <p:nvGrpSpPr>
          <p:cNvPr id="84" name="Group 83"/>
          <p:cNvGrpSpPr>
            <a:grpSpLocks noGrp="1" noRot="1" noChangeAspect="1" noMove="1" noResize="1" noUngrp="1"/>
          </p:cNvGrpSpPr>
          <p:nvPr/>
        </p:nvGrpSpPr>
        <p:grpSpPr>
          <a:xfrm>
            <a:off x="11364912" y="0"/>
            <a:ext cx="674688" cy="6848476"/>
            <a:chOff x="11364912" y="0"/>
            <a:chExt cx="674688" cy="6848476"/>
          </a:xfrm>
          <a:solidFill>
            <a:schemeClr val="tx1">
              <a:alpha val="60000"/>
            </a:schemeClr>
          </a:solidFill>
        </p:grpSpPr>
        <p:sp>
          <p:nvSpPr>
            <p:cNvPr id="85"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86"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87"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8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8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90"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91"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2"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93"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4" name="Rectangle 41"/>
            <p:cNvSpPr>
              <a:spLocks noChangeArrowheads="1"/>
            </p:cNvSpPr>
            <p:nvPr/>
          </p:nvSpPr>
          <p:spPr bwMode="auto">
            <a:xfrm>
              <a:off x="11939587" y="6596063"/>
              <a:ext cx="23813" cy="252413"/>
            </a:xfrm>
            <a:prstGeom prst="rect">
              <a:avLst/>
            </a:prstGeom>
            <a:grpFill/>
            <a:ln>
              <a:noFill/>
            </a:ln>
          </p:spPr>
        </p:sp>
      </p:grpSp>
      <p:sp>
        <p:nvSpPr>
          <p:cNvPr id="6" name="Rectangle 5"/>
          <p:cNvSpPr/>
          <p:nvPr/>
        </p:nvSpPr>
        <p:spPr>
          <a:xfrm>
            <a:off x="1058861" y="1986529"/>
            <a:ext cx="3288619" cy="1803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t>TWO-WAY</a:t>
            </a:r>
            <a:r>
              <a:rPr lang="en-US" sz="3600" u="sng" dirty="0"/>
              <a:t> </a:t>
            </a:r>
            <a:r>
              <a:rPr lang="en-US" sz="3600" b="1" u="sng" dirty="0"/>
              <a:t>ANOVA</a:t>
            </a:r>
            <a:endParaRPr lang="en-US" sz="3600"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p:cNvPicPr>
            <a:picLocks noGrp="1" noRot="1" noChangeAspect="1" noMove="1" noResize="1" noEditPoints="1" noAdjustHandles="1" noChangeArrowheads="1" noChangeShapeType="1" noCrop="1"/>
          </p:cNvPicPr>
          <p:nvPr/>
        </p:nvPicPr>
        <p:blipFill>
          <a:blip r:embed="rId1">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p:spPr>
      </p:pic>
      <p:grpSp>
        <p:nvGrpSpPr>
          <p:cNvPr id="10" name="Group 9"/>
          <p:cNvGrpSpPr>
            <a:grpSpLocks noGrp="1" noRot="1" noChangeAspect="1" noMove="1" noResize="1" noUngrp="1"/>
          </p:cNvGrpSpPr>
          <p:nvPr/>
        </p:nvGrpSpPr>
        <p:grpSpPr>
          <a:xfrm>
            <a:off x="-14288" y="0"/>
            <a:ext cx="12053888" cy="6858001"/>
            <a:chOff x="-14288" y="0"/>
            <a:chExt cx="12053888" cy="6858001"/>
          </a:xfrm>
        </p:grpSpPr>
        <p:grpSp>
          <p:nvGrpSpPr>
            <p:cNvPr id="11" name="Group 10"/>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p:cNvSpPr>
                <a:spLocks noChangeArrowheads="1"/>
              </p:cNvSpPr>
              <p:nvPr/>
            </p:nvSpPr>
            <p:spPr bwMode="auto">
              <a:xfrm>
                <a:off x="114300" y="4763"/>
                <a:ext cx="23813" cy="2181225"/>
              </a:xfrm>
              <a:prstGeom prst="rect">
                <a:avLst/>
              </a:prstGeom>
              <a:grpFill/>
              <a:ln>
                <a:noFill/>
              </a:ln>
            </p:spPr>
          </p:sp>
          <p:sp>
            <p:nvSpPr>
              <p:cNvPr id="24"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5"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6"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7"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8"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9"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30"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31"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2"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3"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4"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5"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6"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7"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8"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9" name="Rectangle 21"/>
              <p:cNvSpPr>
                <a:spLocks noChangeArrowheads="1"/>
              </p:cNvSpPr>
              <p:nvPr/>
            </p:nvSpPr>
            <p:spPr bwMode="auto">
              <a:xfrm>
                <a:off x="133350" y="4662488"/>
                <a:ext cx="23813" cy="2181225"/>
              </a:xfrm>
              <a:prstGeom prst="rect">
                <a:avLst/>
              </a:prstGeom>
              <a:grpFill/>
              <a:ln>
                <a:noFill/>
              </a:ln>
            </p:spPr>
          </p:sp>
          <p:sp>
            <p:nvSpPr>
              <p:cNvPr id="40"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41"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2"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3"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4"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5"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6"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7"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8"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9"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2" name="Group 11"/>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2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2" name="Rectangle 41"/>
              <p:cNvSpPr>
                <a:spLocks noChangeArrowheads="1"/>
              </p:cNvSpPr>
              <p:nvPr/>
            </p:nvSpPr>
            <p:spPr bwMode="auto">
              <a:xfrm>
                <a:off x="11939587" y="6596063"/>
                <a:ext cx="23813" cy="252413"/>
              </a:xfrm>
              <a:prstGeom prst="rect">
                <a:avLst/>
              </a:prstGeom>
              <a:grpFill/>
              <a:ln>
                <a:noFill/>
              </a:ln>
            </p:spPr>
          </p:sp>
        </p:grpSp>
      </p:grpSp>
      <p:sp useBgFill="1">
        <p:nvSpPr>
          <p:cNvPr id="51" name="Rectangle 50"/>
          <p:cNvSpPr>
            <a:spLocks noGrp="1" noRot="1" noChangeAspect="1" noMove="1" noResize="1" noEditPoints="1" noAdjustHandles="1" noChangeArrowheads="1" noChangeShapeType="1" noTextEdit="1"/>
          </p:cNvSpPr>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a:grpSpLocks noGrp="1" noRot="1" noChangeAspect="1" noMove="1" noResize="1" noUngrp="1"/>
          </p:cNvGrpSpPr>
          <p:nvPr/>
        </p:nvGrpSpPr>
        <p:grpSpPr>
          <a:xfrm>
            <a:off x="-14288" y="0"/>
            <a:ext cx="1220788" cy="6858001"/>
            <a:chOff x="-14288" y="0"/>
            <a:chExt cx="1220788" cy="6858001"/>
          </a:xfrm>
          <a:solidFill>
            <a:schemeClr val="tx1">
              <a:alpha val="60000"/>
            </a:schemeClr>
          </a:solidFill>
        </p:grpSpPr>
        <p:sp>
          <p:nvSpPr>
            <p:cNvPr id="54" name="Rectangle 5"/>
            <p:cNvSpPr>
              <a:spLocks noChangeArrowheads="1"/>
            </p:cNvSpPr>
            <p:nvPr/>
          </p:nvSpPr>
          <p:spPr bwMode="auto">
            <a:xfrm>
              <a:off x="114300" y="4763"/>
              <a:ext cx="23813" cy="2181225"/>
            </a:xfrm>
            <a:prstGeom prst="rect">
              <a:avLst/>
            </a:prstGeom>
            <a:grpFill/>
            <a:ln>
              <a:noFill/>
            </a:ln>
          </p:spPr>
        </p:sp>
        <p:sp>
          <p:nvSpPr>
            <p:cNvPr id="55"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6"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57"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58"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59"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60"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61"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62"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64"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65"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66"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67"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68"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69"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70" name="Rectangle 21"/>
            <p:cNvSpPr>
              <a:spLocks noChangeArrowheads="1"/>
            </p:cNvSpPr>
            <p:nvPr/>
          </p:nvSpPr>
          <p:spPr bwMode="auto">
            <a:xfrm>
              <a:off x="133350" y="4662488"/>
              <a:ext cx="23813" cy="2181225"/>
            </a:xfrm>
            <a:prstGeom prst="rect">
              <a:avLst/>
            </a:prstGeom>
            <a:grpFill/>
            <a:ln>
              <a:noFill/>
            </a:ln>
          </p:spPr>
        </p:sp>
        <p:sp>
          <p:nvSpPr>
            <p:cNvPr id="71"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72"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3"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74"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5"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76"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77"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8"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9"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80"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cxnSp>
        <p:nvCxnSpPr>
          <p:cNvPr id="82" name="Straight Connector 81"/>
          <p:cNvCxnSpPr>
            <a:cxnSpLocks noGrp="1" noRot="1" noChangeAspect="1" noMove="1" noResize="1" noEditPoints="1" noAdjustHandles="1" noChangeArrowheads="1" noChangeShapeType="1"/>
          </p:cNvCxnSpPr>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06410" y="298018"/>
            <a:ext cx="6548510" cy="6307569"/>
          </a:xfrm>
          <a:prstGeom prst="rect">
            <a:avLst/>
          </a:prstGeom>
        </p:spPr>
        <p:txBody>
          <a:bodyPr vert="horz" lIns="91440" tIns="45720" rIns="91440" bIns="45720" rtlCol="0" anchor="ctr">
            <a:noAutofit/>
          </a:bodyPr>
          <a:lstStyle/>
          <a:p>
            <a:pPr defTabSz="914400">
              <a:lnSpc>
                <a:spcPct val="110000"/>
              </a:lnSpc>
              <a:spcAft>
                <a:spcPts val="600"/>
              </a:spcAft>
              <a:buSzPct val="125000"/>
            </a:pPr>
            <a:endParaRPr lang="en-US" b="0" i="0" dirty="0">
              <a:effectLst/>
            </a:endParaRPr>
          </a:p>
          <a:p>
            <a:pPr defTabSz="914400">
              <a:lnSpc>
                <a:spcPct val="110000"/>
              </a:lnSpc>
              <a:spcAft>
                <a:spcPts val="600"/>
              </a:spcAft>
              <a:buSzPct val="125000"/>
            </a:pPr>
            <a:r>
              <a:rPr lang="en-US" b="0" i="0" dirty="0">
                <a:effectLst/>
                <a:latin typeface="Biome" panose="020B0503030204020804" pitchFamily="34" charset="0"/>
                <a:cs typeface="Biome" panose="020B0503030204020804" pitchFamily="34" charset="0"/>
              </a:rPr>
              <a:t>When we have multiple or more than two independent variables, we use MANOVA. The main purpose of the MANOVA test is to find out the effect of dependent/response variables against a change in the IV. </a:t>
            </a:r>
            <a:endParaRPr lang="en-US" b="0" i="0" dirty="0">
              <a:effectLst/>
              <a:latin typeface="Biome" panose="020B0503030204020804" pitchFamily="34" charset="0"/>
              <a:cs typeface="Biome" panose="020B0503030204020804" pitchFamily="34" charset="0"/>
            </a:endParaRPr>
          </a:p>
          <a:p>
            <a:pPr defTabSz="914400">
              <a:lnSpc>
                <a:spcPct val="110000"/>
              </a:lnSpc>
              <a:spcAft>
                <a:spcPts val="600"/>
              </a:spcAft>
              <a:buSzPct val="125000"/>
            </a:pPr>
            <a:r>
              <a:rPr lang="en-US" b="0" i="0" dirty="0">
                <a:effectLst/>
                <a:latin typeface="Biome" panose="020B0503030204020804" pitchFamily="34" charset="0"/>
                <a:cs typeface="Biome" panose="020B0503030204020804" pitchFamily="34" charset="0"/>
              </a:rPr>
              <a:t> </a:t>
            </a:r>
            <a:r>
              <a:rPr lang="en-US" b="1" i="0" dirty="0">
                <a:effectLst/>
                <a:latin typeface="Biome" panose="020B0503030204020804" pitchFamily="34" charset="0"/>
                <a:cs typeface="Biome" panose="020B0503030204020804" pitchFamily="34" charset="0"/>
              </a:rPr>
              <a:t>It answers the following questions:</a:t>
            </a:r>
            <a:endParaRPr lang="en-US" b="0" i="0" dirty="0">
              <a:effectLst/>
              <a:latin typeface="Biome" panose="020B0503030204020804" pitchFamily="34" charset="0"/>
              <a:cs typeface="Biome" panose="020B0503030204020804" pitchFamily="34" charset="0"/>
            </a:endParaRPr>
          </a:p>
          <a:p>
            <a:pPr defTabSz="914400">
              <a:lnSpc>
                <a:spcPct val="110000"/>
              </a:lnSpc>
              <a:spcAft>
                <a:spcPts val="600"/>
              </a:spcAft>
              <a:buSzPct val="125000"/>
            </a:pPr>
            <a:r>
              <a:rPr lang="en-US" b="0" i="0" dirty="0">
                <a:effectLst/>
                <a:latin typeface="Biome" panose="020B0503030204020804" pitchFamily="34" charset="0"/>
                <a:cs typeface="Biome" panose="020B0503030204020804" pitchFamily="34" charset="0"/>
              </a:rPr>
              <a:t> </a:t>
            </a:r>
            <a:r>
              <a:rPr lang="en-US" b="0" i="0" dirty="0">
                <a:solidFill>
                  <a:srgbClr val="FF0000"/>
                </a:solidFill>
                <a:effectLst/>
                <a:latin typeface="Biome" panose="020B0503030204020804" pitchFamily="34" charset="0"/>
                <a:cs typeface="Biome" panose="020B0503030204020804" pitchFamily="34" charset="0"/>
              </a:rPr>
              <a:t>Does the change in the independent variable significantly affect the dependent variable? </a:t>
            </a:r>
            <a:endParaRPr lang="en-US" b="0" i="0" dirty="0">
              <a:solidFill>
                <a:srgbClr val="FF0000"/>
              </a:solidFill>
              <a:effectLst/>
              <a:latin typeface="Biome" panose="020B0503030204020804" pitchFamily="34" charset="0"/>
              <a:cs typeface="Biome" panose="020B0503030204020804" pitchFamily="34" charset="0"/>
            </a:endParaRPr>
          </a:p>
          <a:p>
            <a:pPr defTabSz="914400">
              <a:lnSpc>
                <a:spcPct val="110000"/>
              </a:lnSpc>
              <a:spcAft>
                <a:spcPts val="600"/>
              </a:spcAft>
              <a:buSzPct val="125000"/>
            </a:pPr>
            <a:r>
              <a:rPr lang="en-US" b="0" i="0" dirty="0">
                <a:solidFill>
                  <a:srgbClr val="FF0000"/>
                </a:solidFill>
                <a:effectLst/>
                <a:latin typeface="Biome" panose="020B0503030204020804" pitchFamily="34" charset="0"/>
                <a:cs typeface="Biome" panose="020B0503030204020804" pitchFamily="34" charset="0"/>
              </a:rPr>
              <a:t>What are the interactions among the dependent variables?</a:t>
            </a:r>
            <a:endParaRPr lang="en-US" b="0" i="0" dirty="0">
              <a:solidFill>
                <a:srgbClr val="FF0000"/>
              </a:solidFill>
              <a:effectLst/>
              <a:latin typeface="Biome" panose="020B0503030204020804" pitchFamily="34" charset="0"/>
              <a:cs typeface="Biome" panose="020B0503030204020804" pitchFamily="34" charset="0"/>
            </a:endParaRPr>
          </a:p>
          <a:p>
            <a:pPr defTabSz="914400">
              <a:lnSpc>
                <a:spcPct val="110000"/>
              </a:lnSpc>
              <a:spcAft>
                <a:spcPts val="600"/>
              </a:spcAft>
              <a:buSzPct val="125000"/>
            </a:pPr>
            <a:r>
              <a:rPr lang="en-US" b="0" i="0" dirty="0">
                <a:solidFill>
                  <a:srgbClr val="FF0000"/>
                </a:solidFill>
                <a:effectLst/>
                <a:latin typeface="Biome" panose="020B0503030204020804" pitchFamily="34" charset="0"/>
                <a:cs typeface="Biome" panose="020B0503030204020804" pitchFamily="34" charset="0"/>
              </a:rPr>
              <a:t>What are the interactions between independent variables?</a:t>
            </a:r>
            <a:endParaRPr lang="en-US" b="0" i="0" dirty="0">
              <a:solidFill>
                <a:srgbClr val="FF0000"/>
              </a:solidFill>
              <a:effectLst/>
              <a:latin typeface="Biome" panose="020B0503030204020804" pitchFamily="34" charset="0"/>
              <a:cs typeface="Biome" panose="020B0503030204020804" pitchFamily="34" charset="0"/>
            </a:endParaRPr>
          </a:p>
          <a:p>
            <a:pPr defTabSz="914400">
              <a:lnSpc>
                <a:spcPct val="110000"/>
              </a:lnSpc>
              <a:spcAft>
                <a:spcPts val="600"/>
              </a:spcAft>
              <a:buSzPct val="125000"/>
            </a:pPr>
            <a:endParaRPr lang="en-US" b="0" i="0" dirty="0">
              <a:effectLst/>
              <a:latin typeface="Biome" panose="020B0503030204020804" pitchFamily="34" charset="0"/>
              <a:cs typeface="Biome" panose="020B0503030204020804" pitchFamily="34" charset="0"/>
            </a:endParaRPr>
          </a:p>
          <a:p>
            <a:pPr indent="-228600" defTabSz="914400">
              <a:lnSpc>
                <a:spcPct val="110000"/>
              </a:lnSpc>
              <a:spcAft>
                <a:spcPts val="600"/>
              </a:spcAft>
              <a:buSzPct val="125000"/>
              <a:buFont typeface="Arial" panose="020B0604020202020204" pitchFamily="34" charset="0"/>
              <a:buChar char="•"/>
            </a:pPr>
            <a:r>
              <a:rPr lang="en-US" b="0" i="0" dirty="0">
                <a:effectLst/>
                <a:latin typeface="Biome" panose="020B0503030204020804" pitchFamily="34" charset="0"/>
                <a:cs typeface="Biome" panose="020B0503030204020804" pitchFamily="34" charset="0"/>
              </a:rPr>
              <a:t>MANOVA is advantageous as compared to ANOVA because it allows you to test multiple dependent variables and protects from Type I errors where we ignore a true null hypothesis. </a:t>
            </a:r>
            <a:endParaRPr lang="en-US" b="0" i="0" dirty="0">
              <a:effectLst/>
              <a:latin typeface="Biome" panose="020B0503030204020804" pitchFamily="34" charset="0"/>
              <a:cs typeface="Biome" panose="020B0503030204020804" pitchFamily="34" charset="0"/>
            </a:endParaRPr>
          </a:p>
          <a:p>
            <a:pPr defTabSz="914400">
              <a:lnSpc>
                <a:spcPct val="110000"/>
              </a:lnSpc>
              <a:spcAft>
                <a:spcPts val="600"/>
              </a:spcAft>
              <a:buSzPct val="125000"/>
            </a:pPr>
            <a:endParaRPr lang="en-US" sz="1600" b="0" i="0" dirty="0">
              <a:effectLst/>
            </a:endParaRPr>
          </a:p>
        </p:txBody>
      </p:sp>
      <p:grpSp>
        <p:nvGrpSpPr>
          <p:cNvPr id="84" name="Group 83"/>
          <p:cNvGrpSpPr>
            <a:grpSpLocks noGrp="1" noRot="1" noChangeAspect="1" noMove="1" noResize="1" noUngrp="1"/>
          </p:cNvGrpSpPr>
          <p:nvPr/>
        </p:nvGrpSpPr>
        <p:grpSpPr>
          <a:xfrm>
            <a:off x="11364912" y="0"/>
            <a:ext cx="674688" cy="6848476"/>
            <a:chOff x="11364912" y="0"/>
            <a:chExt cx="674688" cy="6848476"/>
          </a:xfrm>
          <a:solidFill>
            <a:schemeClr val="tx1">
              <a:alpha val="60000"/>
            </a:schemeClr>
          </a:solidFill>
        </p:grpSpPr>
        <p:sp>
          <p:nvSpPr>
            <p:cNvPr id="85"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86"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87"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8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8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90"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91"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2"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93"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4" name="Rectangle 41"/>
            <p:cNvSpPr>
              <a:spLocks noChangeArrowheads="1"/>
            </p:cNvSpPr>
            <p:nvPr/>
          </p:nvSpPr>
          <p:spPr bwMode="auto">
            <a:xfrm>
              <a:off x="11939587" y="6596063"/>
              <a:ext cx="23813" cy="252413"/>
            </a:xfrm>
            <a:prstGeom prst="rect">
              <a:avLst/>
            </a:prstGeom>
            <a:grpFill/>
            <a:ln>
              <a:noFill/>
            </a:ln>
          </p:spPr>
        </p:sp>
      </p:grpSp>
      <p:sp>
        <p:nvSpPr>
          <p:cNvPr id="4" name="Rectangle 3"/>
          <p:cNvSpPr/>
          <p:nvPr/>
        </p:nvSpPr>
        <p:spPr>
          <a:xfrm>
            <a:off x="803275" y="2366963"/>
            <a:ext cx="3598908" cy="1316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lnSpc>
                <a:spcPct val="110000"/>
              </a:lnSpc>
              <a:spcAft>
                <a:spcPts val="600"/>
              </a:spcAft>
              <a:buSzPct val="125000"/>
            </a:pPr>
            <a:r>
              <a:rPr lang="en-US" sz="3600" b="1" i="0" u="sng" dirty="0">
                <a:effectLst/>
              </a:rPr>
              <a:t>N-WAY ANOVA (MANOVA)</a:t>
            </a:r>
            <a:endParaRPr lang="en-US" sz="3600" b="1" i="0" u="sng" dirty="0">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4622</Words>
  <Application>WPS Presentation</Application>
  <PresentationFormat>Widescreen</PresentationFormat>
  <Paragraphs>102</Paragraphs>
  <Slides>9</Slides>
  <Notes>0</Notes>
  <HiddenSlides>0</HiddenSlides>
  <MMClips>0</MMClips>
  <ScaleCrop>false</ScaleCrop>
  <HeadingPairs>
    <vt:vector size="6" baseType="variant">
      <vt:variant>
        <vt:lpstr>已用的字体</vt:lpstr>
      </vt:variant>
      <vt:variant>
        <vt:i4>53</vt:i4>
      </vt:variant>
      <vt:variant>
        <vt:lpstr>主题</vt:lpstr>
      </vt:variant>
      <vt:variant>
        <vt:i4>1</vt:i4>
      </vt:variant>
      <vt:variant>
        <vt:lpstr>幻灯片标题</vt:lpstr>
      </vt:variant>
      <vt:variant>
        <vt:i4>9</vt:i4>
      </vt:variant>
    </vt:vector>
  </HeadingPairs>
  <TitlesOfParts>
    <vt:vector size="63" baseType="lpstr">
      <vt:lpstr>Arial</vt:lpstr>
      <vt:lpstr>SimSun</vt:lpstr>
      <vt:lpstr>Wingdings</vt:lpstr>
      <vt:lpstr>Trebuchet MS</vt:lpstr>
      <vt:lpstr>roboto</vt:lpstr>
      <vt:lpstr>Verdana</vt:lpstr>
      <vt:lpstr>Bookman Old Style</vt:lpstr>
      <vt:lpstr>Segoe Print</vt:lpstr>
      <vt:lpstr>Posterama</vt:lpstr>
      <vt:lpstr>Biome</vt:lpstr>
      <vt:lpstr>Yu Gothic UI</vt:lpstr>
      <vt:lpstr>Tw Cen MT</vt:lpstr>
      <vt:lpstr>Microsoft YaHei</vt:lpstr>
      <vt:lpstr>Arial Unicode MS</vt:lpstr>
      <vt:lpstr>Calibri</vt:lpstr>
      <vt:lpstr>Arial Black</vt:lpstr>
      <vt:lpstr>Cambria</vt:lpstr>
      <vt:lpstr>Comic Sans MS</vt:lpstr>
      <vt:lpstr>Malgun Gothic</vt:lpstr>
      <vt:lpstr>Microsoft PhagsPa</vt:lpstr>
      <vt:lpstr>Ubuntu</vt:lpstr>
      <vt:lpstr>Trebuchet MS</vt:lpstr>
      <vt:lpstr>Malgun Gothic Semilight</vt:lpstr>
      <vt:lpstr>Bahnschrift Light SemiCondensed</vt:lpstr>
      <vt:lpstr>Bahnschrift SemiBold SemiCondensed</vt:lpstr>
      <vt:lpstr>Cambria Math</vt:lpstr>
      <vt:lpstr>Candara</vt:lpstr>
      <vt:lpstr>Bahnschrift Condensed</vt:lpstr>
      <vt:lpstr>Bahnschrift SemiLight</vt:lpstr>
      <vt:lpstr>Corbel</vt:lpstr>
      <vt:lpstr>Bahnschrift Light</vt:lpstr>
      <vt:lpstr>Bahnschrift SemiBold</vt:lpstr>
      <vt:lpstr>Bahnschrift SemiCondensed</vt:lpstr>
      <vt:lpstr>Bahnschrift SemiLight Condensed</vt:lpstr>
      <vt:lpstr>Calibri Light</vt:lpstr>
      <vt:lpstr>Consolas</vt:lpstr>
      <vt:lpstr>Corbel Light</vt:lpstr>
      <vt:lpstr>Georgia</vt:lpstr>
      <vt:lpstr>Ink Free</vt:lpstr>
      <vt:lpstr>Leelawadee UI Semilight</vt:lpstr>
      <vt:lpstr>Lucida Sans Unicode</vt:lpstr>
      <vt:lpstr>Mongolian Baiti</vt:lpstr>
      <vt:lpstr>NSimSun</vt:lpstr>
      <vt:lpstr>Segoe UI</vt:lpstr>
      <vt:lpstr>Segoe Script</vt:lpstr>
      <vt:lpstr>MV Boli</vt:lpstr>
      <vt:lpstr>Constantia</vt:lpstr>
      <vt:lpstr>Gabriola</vt:lpstr>
      <vt:lpstr>Gadugi</vt:lpstr>
      <vt:lpstr>Javanese Text</vt:lpstr>
      <vt:lpstr>Leelawadee UI</vt:lpstr>
      <vt:lpstr>Lucida Console</vt:lpstr>
      <vt:lpstr>Microsoft JhengHei Light</vt:lpstr>
      <vt:lpstr>Circuit</vt:lpstr>
      <vt:lpstr>ANOVA TEST</vt:lpstr>
      <vt:lpstr>What is anova?</vt:lpstr>
      <vt:lpstr> </vt:lpstr>
      <vt:lpstr>TERMINOLOGY of ANOVA test</vt:lpstr>
      <vt:lpstr> </vt:lpstr>
      <vt:lpstr>Types of ANOVA</vt:lpstr>
      <vt:lpstr>One-way anova</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TEST</dc:title>
  <dc:creator>santha SIDHANTHI</dc:creator>
  <cp:lastModifiedBy>santh</cp:lastModifiedBy>
  <cp:revision>3</cp:revision>
  <dcterms:created xsi:type="dcterms:W3CDTF">2022-05-10T17:52:00Z</dcterms:created>
  <dcterms:modified xsi:type="dcterms:W3CDTF">2022-05-12T04:19:16Z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6C188DAD3DC547A2AAEA187668079B1B</vt:lpwstr>
  </property>
  <property fmtid="{D5CDD505-2E9C-101B-9397-08002B2CF9AE}" pid="3" name="KSOProductBuildVer">
    <vt:lpwstr>1033-11.2.0.10451</vt:lpwstr>
  </property>
</Properties>
</file>