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6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CD3FE-5C4B-4CA8-83C9-3A8B22165A6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DC54AC-3271-4BA0-A2FD-6E6E706A3997}">
      <dgm:prSet/>
      <dgm:spPr/>
      <dgm:t>
        <a:bodyPr/>
        <a:lstStyle/>
        <a:p>
          <a:r>
            <a:rPr lang="en-US"/>
            <a:t>Minimum: the smallest value in a dataset.</a:t>
          </a:r>
        </a:p>
      </dgm:t>
    </dgm:pt>
    <dgm:pt modelId="{58CC8C62-5019-4B51-BC73-44854CAA288A}" cxnId="{9AA0709E-8304-4287-A301-3701F5C66F3A}" type="parTrans">
      <dgm:prSet/>
      <dgm:spPr/>
      <dgm:t>
        <a:bodyPr/>
        <a:lstStyle/>
        <a:p>
          <a:endParaRPr lang="en-US"/>
        </a:p>
      </dgm:t>
    </dgm:pt>
    <dgm:pt modelId="{AE8069C6-54A6-4FD9-924E-739B32B235C4}" cxnId="{9AA0709E-8304-4287-A301-3701F5C66F3A}" type="sibTrans">
      <dgm:prSet/>
      <dgm:spPr/>
      <dgm:t>
        <a:bodyPr/>
        <a:lstStyle/>
        <a:p>
          <a:endParaRPr lang="en-US"/>
        </a:p>
      </dgm:t>
    </dgm:pt>
    <dgm:pt modelId="{759A975A-91E4-4427-AF09-661FA2FF8B42}">
      <dgm:prSet/>
      <dgm:spPr/>
      <dgm:t>
        <a:bodyPr/>
        <a:lstStyle/>
        <a:p>
          <a:r>
            <a:rPr lang="en-US"/>
            <a:t>Lower Quartile (Q1): the 25</a:t>
          </a:r>
          <a:r>
            <a:rPr lang="en-US" baseline="30000"/>
            <a:t>th</a:t>
          </a:r>
          <a:r>
            <a:rPr lang="en-US"/>
            <a:t> percentile; 25% of the information is less than this value.</a:t>
          </a:r>
        </a:p>
      </dgm:t>
    </dgm:pt>
    <dgm:pt modelId="{CB0DB4FF-4384-48F7-8A3A-C7D9678886E1}" cxnId="{6E509FD9-260A-4B2D-9489-B42A745A2593}" type="parTrans">
      <dgm:prSet/>
      <dgm:spPr/>
      <dgm:t>
        <a:bodyPr/>
        <a:lstStyle/>
        <a:p>
          <a:endParaRPr lang="en-US"/>
        </a:p>
      </dgm:t>
    </dgm:pt>
    <dgm:pt modelId="{644DD3A5-B36A-4A55-8B75-40B9DD37ECF3}" cxnId="{6E509FD9-260A-4B2D-9489-B42A745A2593}" type="sibTrans">
      <dgm:prSet/>
      <dgm:spPr/>
      <dgm:t>
        <a:bodyPr/>
        <a:lstStyle/>
        <a:p>
          <a:endParaRPr lang="en-US"/>
        </a:p>
      </dgm:t>
    </dgm:pt>
    <dgm:pt modelId="{6CBE0EFA-BD1A-4FB6-8F8B-EA7A297DC998}">
      <dgm:prSet/>
      <dgm:spPr/>
      <dgm:t>
        <a:bodyPr/>
        <a:lstStyle/>
        <a:p>
          <a:r>
            <a:rPr lang="en-US"/>
            <a:t>Median (Q3): the 50</a:t>
          </a:r>
          <a:r>
            <a:rPr lang="en-US" baseline="30000"/>
            <a:t>th</a:t>
          </a:r>
          <a:r>
            <a:rPr lang="en-US"/>
            <a:t> percentile or middle value. 50% of all data falls below the median.</a:t>
          </a:r>
        </a:p>
      </dgm:t>
    </dgm:pt>
    <dgm:pt modelId="{72740AE6-D037-4D41-9785-248439FC705A}" cxnId="{296572BA-4173-4087-9623-08216E687E66}" type="parTrans">
      <dgm:prSet/>
      <dgm:spPr/>
      <dgm:t>
        <a:bodyPr/>
        <a:lstStyle/>
        <a:p>
          <a:endParaRPr lang="en-US"/>
        </a:p>
      </dgm:t>
    </dgm:pt>
    <dgm:pt modelId="{AB911B1D-97B7-4C56-A782-71879B455B36}" cxnId="{296572BA-4173-4087-9623-08216E687E66}" type="sibTrans">
      <dgm:prSet/>
      <dgm:spPr/>
      <dgm:t>
        <a:bodyPr/>
        <a:lstStyle/>
        <a:p>
          <a:endParaRPr lang="en-US"/>
        </a:p>
      </dgm:t>
    </dgm:pt>
    <dgm:pt modelId="{C42B48A8-8F0D-4BC5-9E4E-5EC3DA7EFEB6}">
      <dgm:prSet/>
      <dgm:spPr/>
      <dgm:t>
        <a:bodyPr/>
        <a:lstStyle/>
        <a:p>
          <a:r>
            <a:rPr lang="en-US"/>
            <a:t>Upper Quartile (Q3): the 75</a:t>
          </a:r>
          <a:r>
            <a:rPr lang="en-US" baseline="30000"/>
            <a:t>th</a:t>
          </a:r>
          <a:r>
            <a:rPr lang="en-US"/>
            <a:t> percentile; 75% of the information is less than this value.</a:t>
          </a:r>
        </a:p>
      </dgm:t>
    </dgm:pt>
    <dgm:pt modelId="{31C0D7CE-DB8B-49FD-811A-0DECFE834222}" cxnId="{156C19EC-256A-45C2-9381-1C72D97A2C89}" type="parTrans">
      <dgm:prSet/>
      <dgm:spPr/>
      <dgm:t>
        <a:bodyPr/>
        <a:lstStyle/>
        <a:p>
          <a:endParaRPr lang="en-US"/>
        </a:p>
      </dgm:t>
    </dgm:pt>
    <dgm:pt modelId="{482243F1-CCD3-4745-9016-922FE6D3ADE2}" cxnId="{156C19EC-256A-45C2-9381-1C72D97A2C89}" type="sibTrans">
      <dgm:prSet/>
      <dgm:spPr/>
      <dgm:t>
        <a:bodyPr/>
        <a:lstStyle/>
        <a:p>
          <a:endParaRPr lang="en-US"/>
        </a:p>
      </dgm:t>
    </dgm:pt>
    <dgm:pt modelId="{2C7D0CC5-AF80-4311-A50D-B72080766E6A}">
      <dgm:prSet/>
      <dgm:spPr/>
      <dgm:t>
        <a:bodyPr/>
        <a:lstStyle/>
        <a:p>
          <a:r>
            <a:rPr lang="en-US"/>
            <a:t>Maximum: the largest value in a  dataset.</a:t>
          </a:r>
        </a:p>
      </dgm:t>
    </dgm:pt>
    <dgm:pt modelId="{6C6B0B04-4C12-46B2-80E1-761888E07FB6}" cxnId="{91738898-CA59-43D2-AD19-749ADC4C0854}" type="parTrans">
      <dgm:prSet/>
      <dgm:spPr/>
      <dgm:t>
        <a:bodyPr/>
        <a:lstStyle/>
        <a:p>
          <a:endParaRPr lang="en-US"/>
        </a:p>
      </dgm:t>
    </dgm:pt>
    <dgm:pt modelId="{BBF208A2-D7B4-46A5-B9EA-CDF1959D79C6}" cxnId="{91738898-CA59-43D2-AD19-749ADC4C0854}" type="sibTrans">
      <dgm:prSet/>
      <dgm:spPr/>
      <dgm:t>
        <a:bodyPr/>
        <a:lstStyle/>
        <a:p>
          <a:endParaRPr lang="en-US"/>
        </a:p>
      </dgm:t>
    </dgm:pt>
    <dgm:pt modelId="{36D00F22-1DCB-44D0-A84A-9C2A17B33E45}" type="pres">
      <dgm:prSet presAssocID="{22FCD3FE-5C4B-4CA8-83C9-3A8B22165A65}" presName="linear" presStyleCnt="0">
        <dgm:presLayoutVars>
          <dgm:animLvl val="lvl"/>
          <dgm:resizeHandles val="exact"/>
        </dgm:presLayoutVars>
      </dgm:prSet>
      <dgm:spPr/>
    </dgm:pt>
    <dgm:pt modelId="{DCB133E1-23B3-49C5-AB50-9E3AA4F02735}" type="pres">
      <dgm:prSet presAssocID="{EFDC54AC-3271-4BA0-A2FD-6E6E706A39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4F8EC3-96A8-4190-8D7B-230AB7838ECA}" type="pres">
      <dgm:prSet presAssocID="{AE8069C6-54A6-4FD9-924E-739B32B235C4}" presName="spacer" presStyleCnt="0"/>
      <dgm:spPr/>
    </dgm:pt>
    <dgm:pt modelId="{C63C53B8-9546-4090-9699-EC0E4BD6659D}" type="pres">
      <dgm:prSet presAssocID="{759A975A-91E4-4427-AF09-661FA2FF8B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17E623-ED81-4130-B457-51498462D6AC}" type="pres">
      <dgm:prSet presAssocID="{644DD3A5-B36A-4A55-8B75-40B9DD37ECF3}" presName="spacer" presStyleCnt="0"/>
      <dgm:spPr/>
    </dgm:pt>
    <dgm:pt modelId="{C2F42439-AA5A-45B7-867A-66B759E97CC2}" type="pres">
      <dgm:prSet presAssocID="{6CBE0EFA-BD1A-4FB6-8F8B-EA7A297DC9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AE9E72-9708-4ABE-BD86-CFF8F011E2D5}" type="pres">
      <dgm:prSet presAssocID="{AB911B1D-97B7-4C56-A782-71879B455B36}" presName="spacer" presStyleCnt="0"/>
      <dgm:spPr/>
    </dgm:pt>
    <dgm:pt modelId="{0608DBBB-6510-45A8-9926-56BC0EDB0F6D}" type="pres">
      <dgm:prSet presAssocID="{C42B48A8-8F0D-4BC5-9E4E-5EC3DA7EFE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363BD87-911F-4138-9DBE-909DF138C926}" type="pres">
      <dgm:prSet presAssocID="{482243F1-CCD3-4745-9016-922FE6D3ADE2}" presName="spacer" presStyleCnt="0"/>
      <dgm:spPr/>
    </dgm:pt>
    <dgm:pt modelId="{01465DE8-42F3-41D0-A811-4D71D5262485}" type="pres">
      <dgm:prSet presAssocID="{2C7D0CC5-AF80-4311-A50D-B72080766E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316B07-2534-403E-9062-BD6444EC07FA}" type="presOf" srcId="{6CBE0EFA-BD1A-4FB6-8F8B-EA7A297DC998}" destId="{C2F42439-AA5A-45B7-867A-66B759E97CC2}" srcOrd="0" destOrd="0" presId="urn:microsoft.com/office/officeart/2005/8/layout/vList2"/>
    <dgm:cxn modelId="{0446F73B-BE26-42C1-B766-DE917950A992}" type="presOf" srcId="{2C7D0CC5-AF80-4311-A50D-B72080766E6A}" destId="{01465DE8-42F3-41D0-A811-4D71D5262485}" srcOrd="0" destOrd="0" presId="urn:microsoft.com/office/officeart/2005/8/layout/vList2"/>
    <dgm:cxn modelId="{3450096A-9C43-4C51-A8D5-AE14F4A83286}" type="presOf" srcId="{22FCD3FE-5C4B-4CA8-83C9-3A8B22165A65}" destId="{36D00F22-1DCB-44D0-A84A-9C2A17B33E45}" srcOrd="0" destOrd="0" presId="urn:microsoft.com/office/officeart/2005/8/layout/vList2"/>
    <dgm:cxn modelId="{91738898-CA59-43D2-AD19-749ADC4C0854}" srcId="{22FCD3FE-5C4B-4CA8-83C9-3A8B22165A65}" destId="{2C7D0CC5-AF80-4311-A50D-B72080766E6A}" srcOrd="4" destOrd="0" parTransId="{6C6B0B04-4C12-46B2-80E1-761888E07FB6}" sibTransId="{BBF208A2-D7B4-46A5-B9EA-CDF1959D79C6}"/>
    <dgm:cxn modelId="{9AA0709E-8304-4287-A301-3701F5C66F3A}" srcId="{22FCD3FE-5C4B-4CA8-83C9-3A8B22165A65}" destId="{EFDC54AC-3271-4BA0-A2FD-6E6E706A3997}" srcOrd="0" destOrd="0" parTransId="{58CC8C62-5019-4B51-BC73-44854CAA288A}" sibTransId="{AE8069C6-54A6-4FD9-924E-739B32B235C4}"/>
    <dgm:cxn modelId="{5C4068AB-C080-4A32-860B-BB7A9C2AAC4B}" type="presOf" srcId="{C42B48A8-8F0D-4BC5-9E4E-5EC3DA7EFEB6}" destId="{0608DBBB-6510-45A8-9926-56BC0EDB0F6D}" srcOrd="0" destOrd="0" presId="urn:microsoft.com/office/officeart/2005/8/layout/vList2"/>
    <dgm:cxn modelId="{F3F0F3B4-31E4-45FF-836C-74700294A4B3}" type="presOf" srcId="{759A975A-91E4-4427-AF09-661FA2FF8B42}" destId="{C63C53B8-9546-4090-9699-EC0E4BD6659D}" srcOrd="0" destOrd="0" presId="urn:microsoft.com/office/officeart/2005/8/layout/vList2"/>
    <dgm:cxn modelId="{296572BA-4173-4087-9623-08216E687E66}" srcId="{22FCD3FE-5C4B-4CA8-83C9-3A8B22165A65}" destId="{6CBE0EFA-BD1A-4FB6-8F8B-EA7A297DC998}" srcOrd="2" destOrd="0" parTransId="{72740AE6-D037-4D41-9785-248439FC705A}" sibTransId="{AB911B1D-97B7-4C56-A782-71879B455B36}"/>
    <dgm:cxn modelId="{6E509FD9-260A-4B2D-9489-B42A745A2593}" srcId="{22FCD3FE-5C4B-4CA8-83C9-3A8B22165A65}" destId="{759A975A-91E4-4427-AF09-661FA2FF8B42}" srcOrd="1" destOrd="0" parTransId="{CB0DB4FF-4384-48F7-8A3A-C7D9678886E1}" sibTransId="{644DD3A5-B36A-4A55-8B75-40B9DD37ECF3}"/>
    <dgm:cxn modelId="{BD30BFEB-0722-42FE-AA4F-FE78A146E755}" type="presOf" srcId="{EFDC54AC-3271-4BA0-A2FD-6E6E706A3997}" destId="{DCB133E1-23B3-49C5-AB50-9E3AA4F02735}" srcOrd="0" destOrd="0" presId="urn:microsoft.com/office/officeart/2005/8/layout/vList2"/>
    <dgm:cxn modelId="{156C19EC-256A-45C2-9381-1C72D97A2C89}" srcId="{22FCD3FE-5C4B-4CA8-83C9-3A8B22165A65}" destId="{C42B48A8-8F0D-4BC5-9E4E-5EC3DA7EFEB6}" srcOrd="3" destOrd="0" parTransId="{31C0D7CE-DB8B-49FD-811A-0DECFE834222}" sibTransId="{482243F1-CCD3-4745-9016-922FE6D3ADE2}"/>
    <dgm:cxn modelId="{C2F47E69-694F-4124-B9DF-FBB3E89929A4}" type="presParOf" srcId="{36D00F22-1DCB-44D0-A84A-9C2A17B33E45}" destId="{DCB133E1-23B3-49C5-AB50-9E3AA4F02735}" srcOrd="0" destOrd="0" presId="urn:microsoft.com/office/officeart/2005/8/layout/vList2"/>
    <dgm:cxn modelId="{C87214F1-5183-4F45-9572-16B241DB432A}" type="presParOf" srcId="{36D00F22-1DCB-44D0-A84A-9C2A17B33E45}" destId="{364F8EC3-96A8-4190-8D7B-230AB7838ECA}" srcOrd="1" destOrd="0" presId="urn:microsoft.com/office/officeart/2005/8/layout/vList2"/>
    <dgm:cxn modelId="{FE24A2A8-8793-4F3E-8234-649E62D415DF}" type="presParOf" srcId="{36D00F22-1DCB-44D0-A84A-9C2A17B33E45}" destId="{C63C53B8-9546-4090-9699-EC0E4BD6659D}" srcOrd="2" destOrd="0" presId="urn:microsoft.com/office/officeart/2005/8/layout/vList2"/>
    <dgm:cxn modelId="{195A9CC6-E3F9-4A91-9132-7B74AED94CB0}" type="presParOf" srcId="{36D00F22-1DCB-44D0-A84A-9C2A17B33E45}" destId="{7617E623-ED81-4130-B457-51498462D6AC}" srcOrd="3" destOrd="0" presId="urn:microsoft.com/office/officeart/2005/8/layout/vList2"/>
    <dgm:cxn modelId="{8B03D001-22B5-4BB6-8168-54D4FD1DF722}" type="presParOf" srcId="{36D00F22-1DCB-44D0-A84A-9C2A17B33E45}" destId="{C2F42439-AA5A-45B7-867A-66B759E97CC2}" srcOrd="4" destOrd="0" presId="urn:microsoft.com/office/officeart/2005/8/layout/vList2"/>
    <dgm:cxn modelId="{9A01EED2-F94B-4843-B81C-59A637BC2DF8}" type="presParOf" srcId="{36D00F22-1DCB-44D0-A84A-9C2A17B33E45}" destId="{33AE9E72-9708-4ABE-BD86-CFF8F011E2D5}" srcOrd="5" destOrd="0" presId="urn:microsoft.com/office/officeart/2005/8/layout/vList2"/>
    <dgm:cxn modelId="{54ACD22B-C3C9-466E-B51F-1EA7CE8AA896}" type="presParOf" srcId="{36D00F22-1DCB-44D0-A84A-9C2A17B33E45}" destId="{0608DBBB-6510-45A8-9926-56BC0EDB0F6D}" srcOrd="6" destOrd="0" presId="urn:microsoft.com/office/officeart/2005/8/layout/vList2"/>
    <dgm:cxn modelId="{71319D36-2DD0-43AE-9255-9246D1B60AA1}" type="presParOf" srcId="{36D00F22-1DCB-44D0-A84A-9C2A17B33E45}" destId="{3363BD87-911F-4138-9DBE-909DF138C926}" srcOrd="7" destOrd="0" presId="urn:microsoft.com/office/officeart/2005/8/layout/vList2"/>
    <dgm:cxn modelId="{48C5D5B0-1605-409D-BA95-2945955C50AA}" type="presParOf" srcId="{36D00F22-1DCB-44D0-A84A-9C2A17B33E45}" destId="{01465DE8-42F3-41D0-A811-4D71D52624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C554E-1F0E-4E87-A037-FF94B18E63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024EF-1705-43D8-B072-BB08B26EF0A8}">
      <dgm:prSet/>
      <dgm:spPr/>
      <dgm:t>
        <a:bodyPr/>
        <a:lstStyle/>
        <a:p>
          <a:r>
            <a:rPr lang="en-US" dirty="0"/>
            <a:t>Our data=(</a:t>
          </a:r>
          <a:r>
            <a:rPr lang="en-US" b="0" i="0" dirty="0"/>
            <a:t>1, 2, 2, 3, 4, 35, 6, 7, 7, 7, 8, 11, 12, 15, 15, 15, 17, 32, 18, 20</a:t>
          </a:r>
          <a:r>
            <a:rPr lang="en-US" dirty="0"/>
            <a:t>)</a:t>
          </a:r>
        </a:p>
      </dgm:t>
    </dgm:pt>
    <dgm:pt modelId="{8EF06950-72FB-4625-B6C5-C94F60ABF0FD}" cxnId="{FCE87952-A486-4011-A014-BB5B31D45003}" type="parTrans">
      <dgm:prSet/>
      <dgm:spPr/>
      <dgm:t>
        <a:bodyPr/>
        <a:lstStyle/>
        <a:p>
          <a:endParaRPr lang="en-US"/>
        </a:p>
      </dgm:t>
    </dgm:pt>
    <dgm:pt modelId="{22681BA9-DF19-4506-A0B9-C4797E01E35B}" cxnId="{FCE87952-A486-4011-A014-BB5B31D45003}" type="sibTrans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3555349-B0D6-4E1B-B3C4-06F29F1D53C5}">
      <dgm:prSet/>
      <dgm:spPr/>
      <dgm:t>
        <a:bodyPr/>
        <a:lstStyle/>
        <a:p>
          <a:r>
            <a:rPr lang="en-US"/>
            <a:t>Total number of values=20</a:t>
          </a:r>
        </a:p>
      </dgm:t>
    </dgm:pt>
    <dgm:pt modelId="{98FECBA3-915E-4AB8-846B-FD552A3B8FA3}" cxnId="{7405DAE6-2185-489F-BC17-373F26A0FFA7}" type="parTrans">
      <dgm:prSet/>
      <dgm:spPr/>
      <dgm:t>
        <a:bodyPr/>
        <a:lstStyle/>
        <a:p>
          <a:endParaRPr lang="en-US"/>
        </a:p>
      </dgm:t>
    </dgm:pt>
    <dgm:pt modelId="{F60CFF7E-589B-4B8F-A83B-A87E530F3DD2}" cxnId="{7405DAE6-2185-489F-BC17-373F26A0FFA7}" type="sibTrans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4B20BE4-6E54-4755-9BDE-C897BD2E8389}">
      <dgm:prSet/>
      <dgm:spPr/>
      <dgm:t>
        <a:bodyPr/>
        <a:lstStyle/>
        <a:p>
          <a:r>
            <a:rPr lang="en-US"/>
            <a:t>Q1=(25/100)*(20+1)=5.25 =&gt; average of 5</a:t>
          </a:r>
          <a:r>
            <a:rPr lang="en-US" baseline="30000"/>
            <a:t>th</a:t>
          </a:r>
          <a:r>
            <a:rPr lang="en-US"/>
            <a:t> and 6</a:t>
          </a:r>
          <a:r>
            <a:rPr lang="en-US" baseline="30000"/>
            <a:t>th</a:t>
          </a:r>
          <a:r>
            <a:rPr lang="en-US"/>
            <a:t> values=(4+6)/2=5</a:t>
          </a:r>
        </a:p>
      </dgm:t>
    </dgm:pt>
    <dgm:pt modelId="{EE200DD1-1CF9-485A-B878-26FF6153110A}" cxnId="{7AEC4C5D-1AE0-4D5D-8A3B-9042F80A4DA3}" type="parTrans">
      <dgm:prSet/>
      <dgm:spPr/>
      <dgm:t>
        <a:bodyPr/>
        <a:lstStyle/>
        <a:p>
          <a:endParaRPr lang="en-US"/>
        </a:p>
      </dgm:t>
    </dgm:pt>
    <dgm:pt modelId="{901AB331-2D3A-4324-802C-169C3E2954B8}" cxnId="{7AEC4C5D-1AE0-4D5D-8A3B-9042F80A4DA3}" type="sibTrans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2B1B3F-FA3A-4D60-9370-8B36B73E879C}">
      <dgm:prSet/>
      <dgm:spPr/>
      <dgm:t>
        <a:bodyPr/>
        <a:lstStyle/>
        <a:p>
          <a:r>
            <a:rPr lang="en-US"/>
            <a:t>Q3=(75/100)*(20+1)=15.75 =&gt; average of 15</a:t>
          </a:r>
          <a:r>
            <a:rPr lang="en-US" baseline="30000"/>
            <a:t>th</a:t>
          </a:r>
          <a:r>
            <a:rPr lang="en-US"/>
            <a:t> and 16th values=(15+15)/2=15 </a:t>
          </a:r>
        </a:p>
      </dgm:t>
    </dgm:pt>
    <dgm:pt modelId="{6466A0BC-371F-42D9-97C5-F3E410A8DBA4}" cxnId="{CCDD4DE4-965E-4654-BBA9-0EAF68E2D5C6}" type="parTrans">
      <dgm:prSet/>
      <dgm:spPr/>
      <dgm:t>
        <a:bodyPr/>
        <a:lstStyle/>
        <a:p>
          <a:endParaRPr lang="en-US"/>
        </a:p>
      </dgm:t>
    </dgm:pt>
    <dgm:pt modelId="{54F1C929-425B-4E5E-A86B-2CA49B67F722}" cxnId="{CCDD4DE4-965E-4654-BBA9-0EAF68E2D5C6}" type="sibTrans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EEF1D78-8DA9-40A8-8375-F53341EA9C73}">
      <dgm:prSet/>
      <dgm:spPr/>
      <dgm:t>
        <a:bodyPr/>
        <a:lstStyle/>
        <a:p>
          <a:r>
            <a:rPr lang="en-US"/>
            <a:t>IQR=Q3-Q1=15-5=10</a:t>
          </a:r>
        </a:p>
      </dgm:t>
    </dgm:pt>
    <dgm:pt modelId="{59BEAE1E-55C5-48DB-B7A2-11831B6126AB}" cxnId="{7CC82E6C-81C3-4670-970D-91C276A47AD5}" type="parTrans">
      <dgm:prSet/>
      <dgm:spPr/>
      <dgm:t>
        <a:bodyPr/>
        <a:lstStyle/>
        <a:p>
          <a:endParaRPr lang="en-US"/>
        </a:p>
      </dgm:t>
    </dgm:pt>
    <dgm:pt modelId="{39CDF79F-0872-49BC-8D66-56108A790926}" cxnId="{7CC82E6C-81C3-4670-970D-91C276A47AD5}" type="sibTrans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D43B5C1-5B5F-4B80-B0D3-19FA4D3BC69F}">
      <dgm:prSet/>
      <dgm:spPr/>
      <dgm:t>
        <a:bodyPr/>
        <a:lstStyle/>
        <a:p>
          <a:r>
            <a:rPr lang="en-US"/>
            <a:t>Lof=4-(1.5*10)=-11</a:t>
          </a:r>
        </a:p>
      </dgm:t>
    </dgm:pt>
    <dgm:pt modelId="{3CE37935-7F4A-4ECA-9ACC-51BD33F9B0E8}" cxnId="{318EF338-865D-4174-A74E-96342C8DF421}" type="parTrans">
      <dgm:prSet/>
      <dgm:spPr/>
      <dgm:t>
        <a:bodyPr/>
        <a:lstStyle/>
        <a:p>
          <a:endParaRPr lang="en-US"/>
        </a:p>
      </dgm:t>
    </dgm:pt>
    <dgm:pt modelId="{367C5D07-00FE-4C0A-B0EF-3897366AF33F}" cxnId="{318EF338-865D-4174-A74E-96342C8DF421}" type="sibTrans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14F6CDBA-A850-454C-ABDD-1D33F118E8C3}">
      <dgm:prSet/>
      <dgm:spPr/>
      <dgm:t>
        <a:bodyPr/>
        <a:lstStyle/>
        <a:p>
          <a:r>
            <a:rPr lang="en-US"/>
            <a:t>Uof=15+(1.5*10)=30</a:t>
          </a:r>
        </a:p>
      </dgm:t>
    </dgm:pt>
    <dgm:pt modelId="{9EAA20B4-838A-4F16-890A-0ED3713A1CC2}" cxnId="{78C21390-967D-4372-8E0B-0420B45DCF4C}" type="parTrans">
      <dgm:prSet/>
      <dgm:spPr/>
      <dgm:t>
        <a:bodyPr/>
        <a:lstStyle/>
        <a:p>
          <a:endParaRPr lang="en-US"/>
        </a:p>
      </dgm:t>
    </dgm:pt>
    <dgm:pt modelId="{6C9A547B-3A61-4285-9E63-264BE2F83BD2}" cxnId="{78C21390-967D-4372-8E0B-0420B45DCF4C}" type="sibTrans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52EC944F-667A-4F84-8754-BD568BAD4A63}">
      <dgm:prSet/>
      <dgm:spPr/>
      <dgm:t>
        <a:bodyPr/>
        <a:lstStyle/>
        <a:p>
          <a:r>
            <a:rPr lang="en-US" dirty="0"/>
            <a:t>So, our data=(</a:t>
          </a:r>
          <a:r>
            <a:rPr lang="en-US" b="0" i="0" dirty="0"/>
            <a:t>1, 2, 2, 3, 4,  6, 7, 7, 7, 8, 11, 12, 15, 15, 15, 17,  18, 20</a:t>
          </a:r>
          <a:r>
            <a:rPr lang="en-US" dirty="0"/>
            <a:t>)</a:t>
          </a:r>
        </a:p>
      </dgm:t>
    </dgm:pt>
    <dgm:pt modelId="{4EDF0565-C88F-4826-BA99-C187053DEA65}" cxnId="{AEC5D41E-E0E2-49F3-AB94-3C45DD50AA69}" type="parTrans">
      <dgm:prSet/>
      <dgm:spPr/>
      <dgm:t>
        <a:bodyPr/>
        <a:lstStyle/>
        <a:p>
          <a:endParaRPr lang="en-US"/>
        </a:p>
      </dgm:t>
    </dgm:pt>
    <dgm:pt modelId="{7DECCEDC-2FF8-4074-83BE-80DB71FF2A04}" cxnId="{AEC5D41E-E0E2-49F3-AB94-3C45DD50AA69}" type="sibTrans">
      <dgm:prSet phldrT="8" phldr="0"/>
      <dgm:spPr/>
      <dgm:t>
        <a:bodyPr/>
        <a:lstStyle/>
        <a:p>
          <a:endParaRPr lang="en-US"/>
        </a:p>
      </dgm:t>
    </dgm:pt>
    <dgm:pt modelId="{4647B93F-3E86-487A-BC5C-E12F88DE905E}" type="pres">
      <dgm:prSet presAssocID="{42AC554E-1F0E-4E87-A037-FF94B18E63C6}" presName="Name0" presStyleCnt="0">
        <dgm:presLayoutVars>
          <dgm:dir/>
          <dgm:resizeHandles val="exact"/>
        </dgm:presLayoutVars>
      </dgm:prSet>
      <dgm:spPr/>
    </dgm:pt>
    <dgm:pt modelId="{48984CCB-8130-4DC8-9858-FAE86CEB89A6}" type="pres">
      <dgm:prSet presAssocID="{D41024EF-1705-43D8-B072-BB08B26EF0A8}" presName="node" presStyleLbl="node1" presStyleIdx="0" presStyleCnt="8" custScaleX="180736">
        <dgm:presLayoutVars>
          <dgm:bulletEnabled val="1"/>
        </dgm:presLayoutVars>
      </dgm:prSet>
      <dgm:spPr/>
    </dgm:pt>
    <dgm:pt modelId="{9F697466-42AA-4D9F-A31D-21F00C2FB60E}" type="pres">
      <dgm:prSet presAssocID="{22681BA9-DF19-4506-A0B9-C4797E01E35B}" presName="sibTrans" presStyleLbl="sibTrans1D1" presStyleIdx="0" presStyleCnt="7"/>
      <dgm:spPr/>
    </dgm:pt>
    <dgm:pt modelId="{4874A673-3E83-4DC4-B283-4E8976C68009}" type="pres">
      <dgm:prSet presAssocID="{22681BA9-DF19-4506-A0B9-C4797E01E35B}" presName="connectorText" presStyleLbl="sibTrans1D1" presStyleIdx="0" presStyleCnt="7"/>
      <dgm:spPr/>
    </dgm:pt>
    <dgm:pt modelId="{95C86644-31E8-4630-86B6-DC8B6EE92B32}" type="pres">
      <dgm:prSet presAssocID="{33555349-B0D6-4E1B-B3C4-06F29F1D53C5}" presName="node" presStyleLbl="node1" presStyleIdx="1" presStyleCnt="8">
        <dgm:presLayoutVars>
          <dgm:bulletEnabled val="1"/>
        </dgm:presLayoutVars>
      </dgm:prSet>
      <dgm:spPr/>
    </dgm:pt>
    <dgm:pt modelId="{D327FA1E-AD4B-4412-8154-248DCE75487C}" type="pres">
      <dgm:prSet presAssocID="{F60CFF7E-589B-4B8F-A83B-A87E530F3DD2}" presName="sibTrans" presStyleLbl="sibTrans1D1" presStyleIdx="1" presStyleCnt="7"/>
      <dgm:spPr/>
    </dgm:pt>
    <dgm:pt modelId="{B863DC61-0B41-4A70-AD13-0203C824CB00}" type="pres">
      <dgm:prSet presAssocID="{F60CFF7E-589B-4B8F-A83B-A87E530F3DD2}" presName="connectorText" presStyleLbl="sibTrans1D1" presStyleIdx="1" presStyleCnt="7"/>
      <dgm:spPr/>
    </dgm:pt>
    <dgm:pt modelId="{8CFA2BEE-C862-42F8-A152-560580353CF8}" type="pres">
      <dgm:prSet presAssocID="{74B20BE4-6E54-4755-9BDE-C897BD2E8389}" presName="node" presStyleLbl="node1" presStyleIdx="2" presStyleCnt="8">
        <dgm:presLayoutVars>
          <dgm:bulletEnabled val="1"/>
        </dgm:presLayoutVars>
      </dgm:prSet>
      <dgm:spPr/>
    </dgm:pt>
    <dgm:pt modelId="{4B464B81-44CA-4821-84A4-7B3B850C7FA3}" type="pres">
      <dgm:prSet presAssocID="{901AB331-2D3A-4324-802C-169C3E2954B8}" presName="sibTrans" presStyleLbl="sibTrans1D1" presStyleIdx="2" presStyleCnt="7"/>
      <dgm:spPr/>
    </dgm:pt>
    <dgm:pt modelId="{608AB45F-4350-4FCF-905A-EEE0C4CB84CF}" type="pres">
      <dgm:prSet presAssocID="{901AB331-2D3A-4324-802C-169C3E2954B8}" presName="connectorText" presStyleLbl="sibTrans1D1" presStyleIdx="2" presStyleCnt="7"/>
      <dgm:spPr/>
    </dgm:pt>
    <dgm:pt modelId="{9891E58D-BB2B-4DFF-9D86-36285208B67F}" type="pres">
      <dgm:prSet presAssocID="{8C2B1B3F-FA3A-4D60-9370-8B36B73E879C}" presName="node" presStyleLbl="node1" presStyleIdx="3" presStyleCnt="8">
        <dgm:presLayoutVars>
          <dgm:bulletEnabled val="1"/>
        </dgm:presLayoutVars>
      </dgm:prSet>
      <dgm:spPr/>
    </dgm:pt>
    <dgm:pt modelId="{69D4D36F-7055-45B8-A5A1-75EB62A219AA}" type="pres">
      <dgm:prSet presAssocID="{54F1C929-425B-4E5E-A86B-2CA49B67F722}" presName="sibTrans" presStyleLbl="sibTrans1D1" presStyleIdx="3" presStyleCnt="7"/>
      <dgm:spPr/>
    </dgm:pt>
    <dgm:pt modelId="{ADCC06C3-2670-40C5-BF76-F6E47F06312E}" type="pres">
      <dgm:prSet presAssocID="{54F1C929-425B-4E5E-A86B-2CA49B67F722}" presName="connectorText" presStyleLbl="sibTrans1D1" presStyleIdx="3" presStyleCnt="7"/>
      <dgm:spPr/>
    </dgm:pt>
    <dgm:pt modelId="{9728822B-6FB1-40CE-BCD5-4370AE6A859C}" type="pres">
      <dgm:prSet presAssocID="{6EEF1D78-8DA9-40A8-8375-F53341EA9C73}" presName="node" presStyleLbl="node1" presStyleIdx="4" presStyleCnt="8">
        <dgm:presLayoutVars>
          <dgm:bulletEnabled val="1"/>
        </dgm:presLayoutVars>
      </dgm:prSet>
      <dgm:spPr/>
    </dgm:pt>
    <dgm:pt modelId="{0BE08FF7-06AD-48B1-8C0B-D063C7AB9468}" type="pres">
      <dgm:prSet presAssocID="{39CDF79F-0872-49BC-8D66-56108A790926}" presName="sibTrans" presStyleLbl="sibTrans1D1" presStyleIdx="4" presStyleCnt="7"/>
      <dgm:spPr/>
    </dgm:pt>
    <dgm:pt modelId="{097DDBFD-4838-426A-B163-01E717F9FEAB}" type="pres">
      <dgm:prSet presAssocID="{39CDF79F-0872-49BC-8D66-56108A790926}" presName="connectorText" presStyleLbl="sibTrans1D1" presStyleIdx="4" presStyleCnt="7"/>
      <dgm:spPr/>
    </dgm:pt>
    <dgm:pt modelId="{88B90AFD-E5E0-443F-B444-89A2A635489B}" type="pres">
      <dgm:prSet presAssocID="{9D43B5C1-5B5F-4B80-B0D3-19FA4D3BC69F}" presName="node" presStyleLbl="node1" presStyleIdx="5" presStyleCnt="8">
        <dgm:presLayoutVars>
          <dgm:bulletEnabled val="1"/>
        </dgm:presLayoutVars>
      </dgm:prSet>
      <dgm:spPr/>
    </dgm:pt>
    <dgm:pt modelId="{EE6EA954-9A90-4E13-A29F-87615ED10081}" type="pres">
      <dgm:prSet presAssocID="{367C5D07-00FE-4C0A-B0EF-3897366AF33F}" presName="sibTrans" presStyleLbl="sibTrans1D1" presStyleIdx="5" presStyleCnt="7"/>
      <dgm:spPr/>
    </dgm:pt>
    <dgm:pt modelId="{B04AF40A-1FF8-493A-BEC8-5D5E58509D1C}" type="pres">
      <dgm:prSet presAssocID="{367C5D07-00FE-4C0A-B0EF-3897366AF33F}" presName="connectorText" presStyleLbl="sibTrans1D1" presStyleIdx="5" presStyleCnt="7"/>
      <dgm:spPr/>
    </dgm:pt>
    <dgm:pt modelId="{B1BF1322-C656-45F0-8994-74AF4FA4DE11}" type="pres">
      <dgm:prSet presAssocID="{14F6CDBA-A850-454C-ABDD-1D33F118E8C3}" presName="node" presStyleLbl="node1" presStyleIdx="6" presStyleCnt="8">
        <dgm:presLayoutVars>
          <dgm:bulletEnabled val="1"/>
        </dgm:presLayoutVars>
      </dgm:prSet>
      <dgm:spPr/>
    </dgm:pt>
    <dgm:pt modelId="{B8D1B07C-867F-4225-979C-75D322C08619}" type="pres">
      <dgm:prSet presAssocID="{6C9A547B-3A61-4285-9E63-264BE2F83BD2}" presName="sibTrans" presStyleLbl="sibTrans1D1" presStyleIdx="6" presStyleCnt="7"/>
      <dgm:spPr/>
    </dgm:pt>
    <dgm:pt modelId="{BD27565F-E283-43B6-B7EC-F730511E8B63}" type="pres">
      <dgm:prSet presAssocID="{6C9A547B-3A61-4285-9E63-264BE2F83BD2}" presName="connectorText" presStyleLbl="sibTrans1D1" presStyleIdx="6" presStyleCnt="7"/>
      <dgm:spPr/>
    </dgm:pt>
    <dgm:pt modelId="{97B598F1-BDB0-4B98-B499-534495ED2295}" type="pres">
      <dgm:prSet presAssocID="{52EC944F-667A-4F84-8754-BD568BAD4A63}" presName="node" presStyleLbl="node1" presStyleIdx="7" presStyleCnt="8" custScaleX="225848">
        <dgm:presLayoutVars>
          <dgm:bulletEnabled val="1"/>
        </dgm:presLayoutVars>
      </dgm:prSet>
      <dgm:spPr/>
    </dgm:pt>
  </dgm:ptLst>
  <dgm:cxnLst>
    <dgm:cxn modelId="{C31DBC02-2C31-4B3D-9631-C109BC93DB9C}" type="presOf" srcId="{9D43B5C1-5B5F-4B80-B0D3-19FA4D3BC69F}" destId="{88B90AFD-E5E0-443F-B444-89A2A635489B}" srcOrd="0" destOrd="0" presId="urn:microsoft.com/office/officeart/2016/7/layout/RepeatingBendingProcessNew"/>
    <dgm:cxn modelId="{81F92D07-19B6-4DE4-8A9F-81AA26FF4320}" type="presOf" srcId="{6C9A547B-3A61-4285-9E63-264BE2F83BD2}" destId="{BD27565F-E283-43B6-B7EC-F730511E8B63}" srcOrd="1" destOrd="0" presId="urn:microsoft.com/office/officeart/2016/7/layout/RepeatingBendingProcessNew"/>
    <dgm:cxn modelId="{1E95A718-2160-4DB2-A48D-449782746EB6}" type="presOf" srcId="{367C5D07-00FE-4C0A-B0EF-3897366AF33F}" destId="{B04AF40A-1FF8-493A-BEC8-5D5E58509D1C}" srcOrd="1" destOrd="0" presId="urn:microsoft.com/office/officeart/2016/7/layout/RepeatingBendingProcessNew"/>
    <dgm:cxn modelId="{AEC5D41E-E0E2-49F3-AB94-3C45DD50AA69}" srcId="{42AC554E-1F0E-4E87-A037-FF94B18E63C6}" destId="{52EC944F-667A-4F84-8754-BD568BAD4A63}" srcOrd="7" destOrd="0" parTransId="{4EDF0565-C88F-4826-BA99-C187053DEA65}" sibTransId="{7DECCEDC-2FF8-4074-83BE-80DB71FF2A04}"/>
    <dgm:cxn modelId="{E981BB31-5010-4D4C-9C69-9400C9E6E6C9}" type="presOf" srcId="{8C2B1B3F-FA3A-4D60-9370-8B36B73E879C}" destId="{9891E58D-BB2B-4DFF-9D86-36285208B67F}" srcOrd="0" destOrd="0" presId="urn:microsoft.com/office/officeart/2016/7/layout/RepeatingBendingProcessNew"/>
    <dgm:cxn modelId="{AA1CDE35-EA58-4039-A4E5-A9244FB525AA}" type="presOf" srcId="{901AB331-2D3A-4324-802C-169C3E2954B8}" destId="{4B464B81-44CA-4821-84A4-7B3B850C7FA3}" srcOrd="0" destOrd="0" presId="urn:microsoft.com/office/officeart/2016/7/layout/RepeatingBendingProcessNew"/>
    <dgm:cxn modelId="{318EF338-865D-4174-A74E-96342C8DF421}" srcId="{42AC554E-1F0E-4E87-A037-FF94B18E63C6}" destId="{9D43B5C1-5B5F-4B80-B0D3-19FA4D3BC69F}" srcOrd="5" destOrd="0" parTransId="{3CE37935-7F4A-4ECA-9ACC-51BD33F9B0E8}" sibTransId="{367C5D07-00FE-4C0A-B0EF-3897366AF33F}"/>
    <dgm:cxn modelId="{8E73F95B-931D-4FEC-B5F7-C97C03CCCD66}" type="presOf" srcId="{22681BA9-DF19-4506-A0B9-C4797E01E35B}" destId="{9F697466-42AA-4D9F-A31D-21F00C2FB60E}" srcOrd="0" destOrd="0" presId="urn:microsoft.com/office/officeart/2016/7/layout/RepeatingBendingProcessNew"/>
    <dgm:cxn modelId="{7AEC4C5D-1AE0-4D5D-8A3B-9042F80A4DA3}" srcId="{42AC554E-1F0E-4E87-A037-FF94B18E63C6}" destId="{74B20BE4-6E54-4755-9BDE-C897BD2E8389}" srcOrd="2" destOrd="0" parTransId="{EE200DD1-1CF9-485A-B878-26FF6153110A}" sibTransId="{901AB331-2D3A-4324-802C-169C3E2954B8}"/>
    <dgm:cxn modelId="{6265F760-8BE9-4163-AB2B-10C7FC30B82E}" type="presOf" srcId="{6C9A547B-3A61-4285-9E63-264BE2F83BD2}" destId="{B8D1B07C-867F-4225-979C-75D322C08619}" srcOrd="0" destOrd="0" presId="urn:microsoft.com/office/officeart/2016/7/layout/RepeatingBendingProcessNew"/>
    <dgm:cxn modelId="{7CC82E6C-81C3-4670-970D-91C276A47AD5}" srcId="{42AC554E-1F0E-4E87-A037-FF94B18E63C6}" destId="{6EEF1D78-8DA9-40A8-8375-F53341EA9C73}" srcOrd="4" destOrd="0" parTransId="{59BEAE1E-55C5-48DB-B7A2-11831B6126AB}" sibTransId="{39CDF79F-0872-49BC-8D66-56108A790926}"/>
    <dgm:cxn modelId="{FCE87952-A486-4011-A014-BB5B31D45003}" srcId="{42AC554E-1F0E-4E87-A037-FF94B18E63C6}" destId="{D41024EF-1705-43D8-B072-BB08B26EF0A8}" srcOrd="0" destOrd="0" parTransId="{8EF06950-72FB-4625-B6C5-C94F60ABF0FD}" sibTransId="{22681BA9-DF19-4506-A0B9-C4797E01E35B}"/>
    <dgm:cxn modelId="{DD49C758-A615-4A0F-8643-1AE412E67E37}" type="presOf" srcId="{367C5D07-00FE-4C0A-B0EF-3897366AF33F}" destId="{EE6EA954-9A90-4E13-A29F-87615ED10081}" srcOrd="0" destOrd="0" presId="urn:microsoft.com/office/officeart/2016/7/layout/RepeatingBendingProcessNew"/>
    <dgm:cxn modelId="{3E9BA459-A0B8-42E4-BFF7-DAE794C1AF29}" type="presOf" srcId="{901AB331-2D3A-4324-802C-169C3E2954B8}" destId="{608AB45F-4350-4FCF-905A-EEE0C4CB84CF}" srcOrd="1" destOrd="0" presId="urn:microsoft.com/office/officeart/2016/7/layout/RepeatingBendingProcessNew"/>
    <dgm:cxn modelId="{30026683-6D25-45F8-B403-746533F25ECA}" type="presOf" srcId="{F60CFF7E-589B-4B8F-A83B-A87E530F3DD2}" destId="{D327FA1E-AD4B-4412-8154-248DCE75487C}" srcOrd="0" destOrd="0" presId="urn:microsoft.com/office/officeart/2016/7/layout/RepeatingBendingProcessNew"/>
    <dgm:cxn modelId="{EBD17C85-24E8-4AC9-A75F-AFC15C9DFA8D}" type="presOf" srcId="{42AC554E-1F0E-4E87-A037-FF94B18E63C6}" destId="{4647B93F-3E86-487A-BC5C-E12F88DE905E}" srcOrd="0" destOrd="0" presId="urn:microsoft.com/office/officeart/2016/7/layout/RepeatingBendingProcessNew"/>
    <dgm:cxn modelId="{9EEF948B-3D3D-451E-BC9B-C109BA4D51F9}" type="presOf" srcId="{39CDF79F-0872-49BC-8D66-56108A790926}" destId="{0BE08FF7-06AD-48B1-8C0B-D063C7AB9468}" srcOrd="0" destOrd="0" presId="urn:microsoft.com/office/officeart/2016/7/layout/RepeatingBendingProcessNew"/>
    <dgm:cxn modelId="{1D5AC88B-0FA4-4BA6-BAB7-4D81FA009F4E}" type="presOf" srcId="{F60CFF7E-589B-4B8F-A83B-A87E530F3DD2}" destId="{B863DC61-0B41-4A70-AD13-0203C824CB00}" srcOrd="1" destOrd="0" presId="urn:microsoft.com/office/officeart/2016/7/layout/RepeatingBendingProcessNew"/>
    <dgm:cxn modelId="{78C21390-967D-4372-8E0B-0420B45DCF4C}" srcId="{42AC554E-1F0E-4E87-A037-FF94B18E63C6}" destId="{14F6CDBA-A850-454C-ABDD-1D33F118E8C3}" srcOrd="6" destOrd="0" parTransId="{9EAA20B4-838A-4F16-890A-0ED3713A1CC2}" sibTransId="{6C9A547B-3A61-4285-9E63-264BE2F83BD2}"/>
    <dgm:cxn modelId="{ACF4F091-F2D1-4B55-9EDC-7985AE1A4CD9}" type="presOf" srcId="{14F6CDBA-A850-454C-ABDD-1D33F118E8C3}" destId="{B1BF1322-C656-45F0-8994-74AF4FA4DE11}" srcOrd="0" destOrd="0" presId="urn:microsoft.com/office/officeart/2016/7/layout/RepeatingBendingProcessNew"/>
    <dgm:cxn modelId="{D22668AD-003A-4216-85CD-C6D2E6CCA2E2}" type="presOf" srcId="{33555349-B0D6-4E1B-B3C4-06F29F1D53C5}" destId="{95C86644-31E8-4630-86B6-DC8B6EE92B32}" srcOrd="0" destOrd="0" presId="urn:microsoft.com/office/officeart/2016/7/layout/RepeatingBendingProcessNew"/>
    <dgm:cxn modelId="{45FEA5B3-5660-4EB3-A0A9-5EFB6531CCF7}" type="presOf" srcId="{D41024EF-1705-43D8-B072-BB08B26EF0A8}" destId="{48984CCB-8130-4DC8-9858-FAE86CEB89A6}" srcOrd="0" destOrd="0" presId="urn:microsoft.com/office/officeart/2016/7/layout/RepeatingBendingProcessNew"/>
    <dgm:cxn modelId="{2E067BB5-2550-4A20-B2E6-3387CEC9A721}" type="presOf" srcId="{6EEF1D78-8DA9-40A8-8375-F53341EA9C73}" destId="{9728822B-6FB1-40CE-BCD5-4370AE6A859C}" srcOrd="0" destOrd="0" presId="urn:microsoft.com/office/officeart/2016/7/layout/RepeatingBendingProcessNew"/>
    <dgm:cxn modelId="{2269CEBE-E259-4EC4-B731-B5172BAF4191}" type="presOf" srcId="{39CDF79F-0872-49BC-8D66-56108A790926}" destId="{097DDBFD-4838-426A-B163-01E717F9FEAB}" srcOrd="1" destOrd="0" presId="urn:microsoft.com/office/officeart/2016/7/layout/RepeatingBendingProcessNew"/>
    <dgm:cxn modelId="{AF1B5ED3-3F29-4B9A-90D8-4A0F99C503EC}" type="presOf" srcId="{74B20BE4-6E54-4755-9BDE-C897BD2E8389}" destId="{8CFA2BEE-C862-42F8-A152-560580353CF8}" srcOrd="0" destOrd="0" presId="urn:microsoft.com/office/officeart/2016/7/layout/RepeatingBendingProcessNew"/>
    <dgm:cxn modelId="{F15D3AD7-0D83-425F-8470-756BC4ABFA1D}" type="presOf" srcId="{54F1C929-425B-4E5E-A86B-2CA49B67F722}" destId="{ADCC06C3-2670-40C5-BF76-F6E47F06312E}" srcOrd="1" destOrd="0" presId="urn:microsoft.com/office/officeart/2016/7/layout/RepeatingBendingProcessNew"/>
    <dgm:cxn modelId="{CCDD4DE4-965E-4654-BBA9-0EAF68E2D5C6}" srcId="{42AC554E-1F0E-4E87-A037-FF94B18E63C6}" destId="{8C2B1B3F-FA3A-4D60-9370-8B36B73E879C}" srcOrd="3" destOrd="0" parTransId="{6466A0BC-371F-42D9-97C5-F3E410A8DBA4}" sibTransId="{54F1C929-425B-4E5E-A86B-2CA49B67F722}"/>
    <dgm:cxn modelId="{7405DAE6-2185-489F-BC17-373F26A0FFA7}" srcId="{42AC554E-1F0E-4E87-A037-FF94B18E63C6}" destId="{33555349-B0D6-4E1B-B3C4-06F29F1D53C5}" srcOrd="1" destOrd="0" parTransId="{98FECBA3-915E-4AB8-846B-FD552A3B8FA3}" sibTransId="{F60CFF7E-589B-4B8F-A83B-A87E530F3DD2}"/>
    <dgm:cxn modelId="{008711E9-C766-4980-9E40-E509FA41DD81}" type="presOf" srcId="{54F1C929-425B-4E5E-A86B-2CA49B67F722}" destId="{69D4D36F-7055-45B8-A5A1-75EB62A219AA}" srcOrd="0" destOrd="0" presId="urn:microsoft.com/office/officeart/2016/7/layout/RepeatingBendingProcessNew"/>
    <dgm:cxn modelId="{FA4BD0EC-F2B6-436F-958F-829C2237940D}" type="presOf" srcId="{52EC944F-667A-4F84-8754-BD568BAD4A63}" destId="{97B598F1-BDB0-4B98-B499-534495ED2295}" srcOrd="0" destOrd="0" presId="urn:microsoft.com/office/officeart/2016/7/layout/RepeatingBendingProcessNew"/>
    <dgm:cxn modelId="{91AE34F3-CD98-45DA-835E-16397F1A9CF8}" type="presOf" srcId="{22681BA9-DF19-4506-A0B9-C4797E01E35B}" destId="{4874A673-3E83-4DC4-B283-4E8976C68009}" srcOrd="1" destOrd="0" presId="urn:microsoft.com/office/officeart/2016/7/layout/RepeatingBendingProcessNew"/>
    <dgm:cxn modelId="{7BB53DD8-1297-4A31-8F05-6B7119C376B6}" type="presParOf" srcId="{4647B93F-3E86-487A-BC5C-E12F88DE905E}" destId="{48984CCB-8130-4DC8-9858-FAE86CEB89A6}" srcOrd="0" destOrd="0" presId="urn:microsoft.com/office/officeart/2016/7/layout/RepeatingBendingProcessNew"/>
    <dgm:cxn modelId="{FCC300E5-C52A-4F38-BA84-6564F47E22E4}" type="presParOf" srcId="{4647B93F-3E86-487A-BC5C-E12F88DE905E}" destId="{9F697466-42AA-4D9F-A31D-21F00C2FB60E}" srcOrd="1" destOrd="0" presId="urn:microsoft.com/office/officeart/2016/7/layout/RepeatingBendingProcessNew"/>
    <dgm:cxn modelId="{AFD4DD6D-8396-4A71-9C1C-36E64F916729}" type="presParOf" srcId="{9F697466-42AA-4D9F-A31D-21F00C2FB60E}" destId="{4874A673-3E83-4DC4-B283-4E8976C68009}" srcOrd="0" destOrd="0" presId="urn:microsoft.com/office/officeart/2016/7/layout/RepeatingBendingProcessNew"/>
    <dgm:cxn modelId="{68AED46C-3A65-421B-941B-933670BC341C}" type="presParOf" srcId="{4647B93F-3E86-487A-BC5C-E12F88DE905E}" destId="{95C86644-31E8-4630-86B6-DC8B6EE92B32}" srcOrd="2" destOrd="0" presId="urn:microsoft.com/office/officeart/2016/7/layout/RepeatingBendingProcessNew"/>
    <dgm:cxn modelId="{0E930641-FC26-42C7-81F6-7258B513B863}" type="presParOf" srcId="{4647B93F-3E86-487A-BC5C-E12F88DE905E}" destId="{D327FA1E-AD4B-4412-8154-248DCE75487C}" srcOrd="3" destOrd="0" presId="urn:microsoft.com/office/officeart/2016/7/layout/RepeatingBendingProcessNew"/>
    <dgm:cxn modelId="{E7F2426F-ECA4-455A-AC3A-747EAE7C6C46}" type="presParOf" srcId="{D327FA1E-AD4B-4412-8154-248DCE75487C}" destId="{B863DC61-0B41-4A70-AD13-0203C824CB00}" srcOrd="0" destOrd="0" presId="urn:microsoft.com/office/officeart/2016/7/layout/RepeatingBendingProcessNew"/>
    <dgm:cxn modelId="{06067826-0E9B-4CB6-A505-6C8338EAD067}" type="presParOf" srcId="{4647B93F-3E86-487A-BC5C-E12F88DE905E}" destId="{8CFA2BEE-C862-42F8-A152-560580353CF8}" srcOrd="4" destOrd="0" presId="urn:microsoft.com/office/officeart/2016/7/layout/RepeatingBendingProcessNew"/>
    <dgm:cxn modelId="{30142155-6E0F-4C09-A7D0-18EC2315D8ED}" type="presParOf" srcId="{4647B93F-3E86-487A-BC5C-E12F88DE905E}" destId="{4B464B81-44CA-4821-84A4-7B3B850C7FA3}" srcOrd="5" destOrd="0" presId="urn:microsoft.com/office/officeart/2016/7/layout/RepeatingBendingProcessNew"/>
    <dgm:cxn modelId="{FB29B55A-B660-4BCA-8160-9849602BC10A}" type="presParOf" srcId="{4B464B81-44CA-4821-84A4-7B3B850C7FA3}" destId="{608AB45F-4350-4FCF-905A-EEE0C4CB84CF}" srcOrd="0" destOrd="0" presId="urn:microsoft.com/office/officeart/2016/7/layout/RepeatingBendingProcessNew"/>
    <dgm:cxn modelId="{DB07D672-346A-4679-AD42-173FFBAC0B8E}" type="presParOf" srcId="{4647B93F-3E86-487A-BC5C-E12F88DE905E}" destId="{9891E58D-BB2B-4DFF-9D86-36285208B67F}" srcOrd="6" destOrd="0" presId="urn:microsoft.com/office/officeart/2016/7/layout/RepeatingBendingProcessNew"/>
    <dgm:cxn modelId="{4E1680D9-B530-413C-8942-0E5EF61422E7}" type="presParOf" srcId="{4647B93F-3E86-487A-BC5C-E12F88DE905E}" destId="{69D4D36F-7055-45B8-A5A1-75EB62A219AA}" srcOrd="7" destOrd="0" presId="urn:microsoft.com/office/officeart/2016/7/layout/RepeatingBendingProcessNew"/>
    <dgm:cxn modelId="{1D087F9F-B5F6-435A-BB4E-D45341D6BC0E}" type="presParOf" srcId="{69D4D36F-7055-45B8-A5A1-75EB62A219AA}" destId="{ADCC06C3-2670-40C5-BF76-F6E47F06312E}" srcOrd="0" destOrd="0" presId="urn:microsoft.com/office/officeart/2016/7/layout/RepeatingBendingProcessNew"/>
    <dgm:cxn modelId="{CFA2490F-F606-4634-AFD4-FF290BBB2DD7}" type="presParOf" srcId="{4647B93F-3E86-487A-BC5C-E12F88DE905E}" destId="{9728822B-6FB1-40CE-BCD5-4370AE6A859C}" srcOrd="8" destOrd="0" presId="urn:microsoft.com/office/officeart/2016/7/layout/RepeatingBendingProcessNew"/>
    <dgm:cxn modelId="{73034FEC-0957-42CE-B9D8-3B1EC79D64BB}" type="presParOf" srcId="{4647B93F-3E86-487A-BC5C-E12F88DE905E}" destId="{0BE08FF7-06AD-48B1-8C0B-D063C7AB9468}" srcOrd="9" destOrd="0" presId="urn:microsoft.com/office/officeart/2016/7/layout/RepeatingBendingProcessNew"/>
    <dgm:cxn modelId="{2E23F7BE-135A-4FA8-8C9B-293BC32393D4}" type="presParOf" srcId="{0BE08FF7-06AD-48B1-8C0B-D063C7AB9468}" destId="{097DDBFD-4838-426A-B163-01E717F9FEAB}" srcOrd="0" destOrd="0" presId="urn:microsoft.com/office/officeart/2016/7/layout/RepeatingBendingProcessNew"/>
    <dgm:cxn modelId="{30EDE3E9-810E-4896-90B5-6CB43421D36B}" type="presParOf" srcId="{4647B93F-3E86-487A-BC5C-E12F88DE905E}" destId="{88B90AFD-E5E0-443F-B444-89A2A635489B}" srcOrd="10" destOrd="0" presId="urn:microsoft.com/office/officeart/2016/7/layout/RepeatingBendingProcessNew"/>
    <dgm:cxn modelId="{7DA6277C-4BFC-4E82-9E47-5D230E8AAA22}" type="presParOf" srcId="{4647B93F-3E86-487A-BC5C-E12F88DE905E}" destId="{EE6EA954-9A90-4E13-A29F-87615ED10081}" srcOrd="11" destOrd="0" presId="urn:microsoft.com/office/officeart/2016/7/layout/RepeatingBendingProcessNew"/>
    <dgm:cxn modelId="{127533A8-0276-4CF1-96F1-DAE56CCE1C65}" type="presParOf" srcId="{EE6EA954-9A90-4E13-A29F-87615ED10081}" destId="{B04AF40A-1FF8-493A-BEC8-5D5E58509D1C}" srcOrd="0" destOrd="0" presId="urn:microsoft.com/office/officeart/2016/7/layout/RepeatingBendingProcessNew"/>
    <dgm:cxn modelId="{EC997190-6C15-417E-A53F-34B79E6EEED9}" type="presParOf" srcId="{4647B93F-3E86-487A-BC5C-E12F88DE905E}" destId="{B1BF1322-C656-45F0-8994-74AF4FA4DE11}" srcOrd="12" destOrd="0" presId="urn:microsoft.com/office/officeart/2016/7/layout/RepeatingBendingProcessNew"/>
    <dgm:cxn modelId="{D11B046F-301C-4EF6-B7DE-0E934CB123F8}" type="presParOf" srcId="{4647B93F-3E86-487A-BC5C-E12F88DE905E}" destId="{B8D1B07C-867F-4225-979C-75D322C08619}" srcOrd="13" destOrd="0" presId="urn:microsoft.com/office/officeart/2016/7/layout/RepeatingBendingProcessNew"/>
    <dgm:cxn modelId="{AAC13384-2A9C-417D-83AF-9F4FC9A8CB18}" type="presParOf" srcId="{B8D1B07C-867F-4225-979C-75D322C08619}" destId="{BD27565F-E283-43B6-B7EC-F730511E8B63}" srcOrd="0" destOrd="0" presId="urn:microsoft.com/office/officeart/2016/7/layout/RepeatingBendingProcessNew"/>
    <dgm:cxn modelId="{69B287D2-0CBC-4F8D-A21A-6F21BA2D896A}" type="presParOf" srcId="{4647B93F-3E86-487A-BC5C-E12F88DE905E}" destId="{97B598F1-BDB0-4B98-B499-534495ED229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133E1-23B3-49C5-AB50-9E3AA4F02735}">
      <dsp:nvSpPr>
        <dsp:cNvPr id="0" name=""/>
        <dsp:cNvSpPr/>
      </dsp:nvSpPr>
      <dsp:spPr>
        <a:xfrm>
          <a:off x="0" y="100448"/>
          <a:ext cx="5913437" cy="8365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Minimum: the smallest value in a dataset.</a:t>
          </a:r>
        </a:p>
      </dsp:txBody>
      <dsp:txXfrm>
        <a:off x="40837" y="141285"/>
        <a:ext cx="5831763" cy="754876"/>
      </dsp:txXfrm>
    </dsp:sp>
    <dsp:sp modelId="{C63C53B8-9546-4090-9699-EC0E4BD6659D}">
      <dsp:nvSpPr>
        <dsp:cNvPr id="0" name=""/>
        <dsp:cNvSpPr/>
      </dsp:nvSpPr>
      <dsp:spPr>
        <a:xfrm>
          <a:off x="0" y="1000358"/>
          <a:ext cx="5913437" cy="836550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Lower Quartile (Q1): the 25</a:t>
          </a:r>
          <a:r>
            <a:rPr lang="en-US" sz="2200" kern="1200" baseline="30000"/>
            <a:t>th</a:t>
          </a:r>
          <a:r>
            <a:rPr lang="en-US" sz="2200" kern="1200"/>
            <a:t> percentile; 25% of the information is less than this value.</a:t>
          </a:r>
        </a:p>
      </dsp:txBody>
      <dsp:txXfrm>
        <a:off x="40837" y="1041195"/>
        <a:ext cx="5831763" cy="754876"/>
      </dsp:txXfrm>
    </dsp:sp>
    <dsp:sp modelId="{C2F42439-AA5A-45B7-867A-66B759E97CC2}">
      <dsp:nvSpPr>
        <dsp:cNvPr id="0" name=""/>
        <dsp:cNvSpPr/>
      </dsp:nvSpPr>
      <dsp:spPr>
        <a:xfrm>
          <a:off x="0" y="1900269"/>
          <a:ext cx="5913437" cy="83655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Median (Q3): the 50</a:t>
          </a:r>
          <a:r>
            <a:rPr lang="en-US" sz="2200" kern="1200" baseline="30000"/>
            <a:t>th</a:t>
          </a:r>
          <a:r>
            <a:rPr lang="en-US" sz="2200" kern="1200"/>
            <a:t> percentile or middle value. 50% of all data falls below the median.</a:t>
          </a:r>
        </a:p>
      </dsp:txBody>
      <dsp:txXfrm>
        <a:off x="40837" y="1941106"/>
        <a:ext cx="5831763" cy="754876"/>
      </dsp:txXfrm>
    </dsp:sp>
    <dsp:sp modelId="{0608DBBB-6510-45A8-9926-56BC0EDB0F6D}">
      <dsp:nvSpPr>
        <dsp:cNvPr id="0" name=""/>
        <dsp:cNvSpPr/>
      </dsp:nvSpPr>
      <dsp:spPr>
        <a:xfrm>
          <a:off x="0" y="2800179"/>
          <a:ext cx="5913437" cy="836550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Upper Quartile (Q3): the 75</a:t>
          </a:r>
          <a:r>
            <a:rPr lang="en-US" sz="2200" kern="1200" baseline="30000"/>
            <a:t>th</a:t>
          </a:r>
          <a:r>
            <a:rPr lang="en-US" sz="2200" kern="1200"/>
            <a:t> percentile; 75% of the information is less than this value.</a:t>
          </a:r>
        </a:p>
      </dsp:txBody>
      <dsp:txXfrm>
        <a:off x="40837" y="2841016"/>
        <a:ext cx="5831763" cy="754876"/>
      </dsp:txXfrm>
    </dsp:sp>
    <dsp:sp modelId="{01465DE8-42F3-41D0-A811-4D71D5262485}">
      <dsp:nvSpPr>
        <dsp:cNvPr id="0" name=""/>
        <dsp:cNvSpPr/>
      </dsp:nvSpPr>
      <dsp:spPr>
        <a:xfrm>
          <a:off x="0" y="3700089"/>
          <a:ext cx="5913437" cy="83655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Maximum: the largest value in a  dataset.</a:t>
          </a:r>
        </a:p>
      </dsp:txBody>
      <dsp:txXfrm>
        <a:off x="40837" y="3740926"/>
        <a:ext cx="5831763" cy="754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97466-42AA-4D9F-A31D-21F00C2FB60E}">
      <dsp:nvSpPr>
        <dsp:cNvPr id="0" name=""/>
        <dsp:cNvSpPr/>
      </dsp:nvSpPr>
      <dsp:spPr>
        <a:xfrm>
          <a:off x="3050332" y="413983"/>
          <a:ext cx="31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016" y="45719"/>
              </a:lnTo>
            </a:path>
            <a:path>
              <a:moveTo>
                <a:pt x="204813" y="45719"/>
              </a:moveTo>
              <a:lnTo>
                <a:pt x="319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</a:t>
          </a:r>
        </a:p>
      </dsp:txBody>
      <dsp:txXfrm>
        <a:off x="3165348" y="393276"/>
        <a:ext cx="89797" cy="132854"/>
      </dsp:txXfrm>
    </dsp:sp>
    <dsp:sp modelId="{48984CCB-8130-4DC8-9858-FAE86CEB89A6}">
      <dsp:nvSpPr>
        <dsp:cNvPr id="0" name=""/>
        <dsp:cNvSpPr/>
      </dsp:nvSpPr>
      <dsp:spPr>
        <a:xfrm>
          <a:off x="298425" y="2621"/>
          <a:ext cx="2753706" cy="91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58" tIns="78367" rIns="74658" bIns="783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Our data=(</a:t>
          </a:r>
          <a:r>
            <a:rPr lang="en-US" sz="1200" b="0" i="0" kern="1200" dirty="0"/>
            <a:t>1, 2, 2, 3, 4, 35, 6, 7, 7, 7, 8, 11, 12, 15, 15, 15, 17, 32, 18, 20</a:t>
          </a:r>
          <a:r>
            <a:rPr lang="en-US" sz="1200" kern="1200" dirty="0"/>
            <a:t>)</a:t>
          </a:r>
        </a:p>
      </dsp:txBody>
      <dsp:txXfrm>
        <a:off x="298425" y="2621"/>
        <a:ext cx="2753706" cy="914164"/>
      </dsp:txXfrm>
    </dsp:sp>
    <dsp:sp modelId="{D327FA1E-AD4B-4412-8154-248DCE75487C}">
      <dsp:nvSpPr>
        <dsp:cNvPr id="0" name=""/>
        <dsp:cNvSpPr/>
      </dsp:nvSpPr>
      <dsp:spPr>
        <a:xfrm>
          <a:off x="4924368" y="413983"/>
          <a:ext cx="31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016" y="45719"/>
              </a:lnTo>
            </a:path>
            <a:path>
              <a:moveTo>
                <a:pt x="204813" y="45719"/>
              </a:moveTo>
              <a:lnTo>
                <a:pt x="319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</a:p>
      </dsp:txBody>
      <dsp:txXfrm>
        <a:off x="5039384" y="393276"/>
        <a:ext cx="89797" cy="132854"/>
      </dsp:txXfrm>
    </dsp:sp>
    <dsp:sp modelId="{95C86644-31E8-4630-86B6-DC8B6EE92B32}">
      <dsp:nvSpPr>
        <dsp:cNvPr id="0" name=""/>
        <dsp:cNvSpPr/>
      </dsp:nvSpPr>
      <dsp:spPr>
        <a:xfrm>
          <a:off x="3402561" y="2621"/>
          <a:ext cx="1523607" cy="91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58" tIns="78367" rIns="74658" bIns="783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Total number of values=20</a:t>
          </a:r>
        </a:p>
      </dsp:txBody>
      <dsp:txXfrm>
        <a:off x="3402561" y="2621"/>
        <a:ext cx="1523607" cy="914164"/>
      </dsp:txXfrm>
    </dsp:sp>
    <dsp:sp modelId="{4B464B81-44CA-4821-84A4-7B3B850C7FA3}">
      <dsp:nvSpPr>
        <dsp:cNvPr id="0" name=""/>
        <dsp:cNvSpPr/>
      </dsp:nvSpPr>
      <dsp:spPr>
        <a:xfrm>
          <a:off x="1060228" y="914985"/>
          <a:ext cx="4978173" cy="319829"/>
        </a:xfrm>
        <a:custGeom>
          <a:avLst/>
          <a:gdLst/>
          <a:ahLst/>
          <a:cxnLst/>
          <a:rect l="0" t="0" r="0" b="0"/>
          <a:pathLst>
            <a:path>
              <a:moveTo>
                <a:pt x="4978173" y="0"/>
              </a:moveTo>
              <a:lnTo>
                <a:pt x="4978173" y="177014"/>
              </a:lnTo>
              <a:lnTo>
                <a:pt x="0" y="177014"/>
              </a:lnTo>
              <a:lnTo>
                <a:pt x="0" y="319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</a:p>
      </dsp:txBody>
      <dsp:txXfrm>
        <a:off x="3424553" y="1008473"/>
        <a:ext cx="249524" cy="132854"/>
      </dsp:txXfrm>
    </dsp:sp>
    <dsp:sp modelId="{8CFA2BEE-C862-42F8-A152-560580353CF8}">
      <dsp:nvSpPr>
        <dsp:cNvPr id="0" name=""/>
        <dsp:cNvSpPr/>
      </dsp:nvSpPr>
      <dsp:spPr>
        <a:xfrm>
          <a:off x="5276598" y="2621"/>
          <a:ext cx="1523607" cy="91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58" tIns="78367" rIns="74658" bIns="783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Q1=(25/100)*(20+1)=5.25 =&gt; average of 5</a:t>
          </a:r>
          <a:r>
            <a:rPr lang="en-US" sz="1200" kern="1200" baseline="30000"/>
            <a:t>th</a:t>
          </a:r>
          <a:r>
            <a:rPr lang="en-US" sz="1200" kern="1200"/>
            <a:t> and 6</a:t>
          </a:r>
          <a:r>
            <a:rPr lang="en-US" sz="1200" kern="1200" baseline="30000"/>
            <a:t>th</a:t>
          </a:r>
          <a:r>
            <a:rPr lang="en-US" sz="1200" kern="1200"/>
            <a:t> values=(4+6)/2=5</a:t>
          </a:r>
        </a:p>
      </dsp:txBody>
      <dsp:txXfrm>
        <a:off x="5276598" y="2621"/>
        <a:ext cx="1523607" cy="914164"/>
      </dsp:txXfrm>
    </dsp:sp>
    <dsp:sp modelId="{69D4D36F-7055-45B8-A5A1-75EB62A219AA}">
      <dsp:nvSpPr>
        <dsp:cNvPr id="0" name=""/>
        <dsp:cNvSpPr/>
      </dsp:nvSpPr>
      <dsp:spPr>
        <a:xfrm>
          <a:off x="1820232" y="1678577"/>
          <a:ext cx="31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016" y="45720"/>
              </a:lnTo>
            </a:path>
            <a:path>
              <a:moveTo>
                <a:pt x="204813" y="45720"/>
              </a:moveTo>
              <a:lnTo>
                <a:pt x="319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</a:p>
      </dsp:txBody>
      <dsp:txXfrm>
        <a:off x="1935248" y="1657870"/>
        <a:ext cx="89797" cy="132854"/>
      </dsp:txXfrm>
    </dsp:sp>
    <dsp:sp modelId="{9891E58D-BB2B-4DFF-9D86-36285208B67F}">
      <dsp:nvSpPr>
        <dsp:cNvPr id="0" name=""/>
        <dsp:cNvSpPr/>
      </dsp:nvSpPr>
      <dsp:spPr>
        <a:xfrm>
          <a:off x="298425" y="1267215"/>
          <a:ext cx="1523607" cy="91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58" tIns="78367" rIns="74658" bIns="783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Q3=(75/100)*(20+1)=15.75 =&gt; average of 15</a:t>
          </a:r>
          <a:r>
            <a:rPr lang="en-US" sz="1200" kern="1200" baseline="30000"/>
            <a:t>th</a:t>
          </a:r>
          <a:r>
            <a:rPr lang="en-US" sz="1200" kern="1200"/>
            <a:t> and 16th values=(15+15)/2=15 </a:t>
          </a:r>
        </a:p>
      </dsp:txBody>
      <dsp:txXfrm>
        <a:off x="298425" y="1267215"/>
        <a:ext cx="1523607" cy="914164"/>
      </dsp:txXfrm>
    </dsp:sp>
    <dsp:sp modelId="{0BE08FF7-06AD-48B1-8C0B-D063C7AB9468}">
      <dsp:nvSpPr>
        <dsp:cNvPr id="0" name=""/>
        <dsp:cNvSpPr/>
      </dsp:nvSpPr>
      <dsp:spPr>
        <a:xfrm>
          <a:off x="3694269" y="1678577"/>
          <a:ext cx="31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016" y="45720"/>
              </a:lnTo>
            </a:path>
            <a:path>
              <a:moveTo>
                <a:pt x="204813" y="45720"/>
              </a:moveTo>
              <a:lnTo>
                <a:pt x="319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</a:t>
          </a:r>
        </a:p>
      </dsp:txBody>
      <dsp:txXfrm>
        <a:off x="3809285" y="1657870"/>
        <a:ext cx="89797" cy="132854"/>
      </dsp:txXfrm>
    </dsp:sp>
    <dsp:sp modelId="{9728822B-6FB1-40CE-BCD5-4370AE6A859C}">
      <dsp:nvSpPr>
        <dsp:cNvPr id="0" name=""/>
        <dsp:cNvSpPr/>
      </dsp:nvSpPr>
      <dsp:spPr>
        <a:xfrm>
          <a:off x="2172462" y="1267215"/>
          <a:ext cx="1523607" cy="91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58" tIns="78367" rIns="74658" bIns="783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IQR=Q3-Q1=15-5=10</a:t>
          </a:r>
        </a:p>
      </dsp:txBody>
      <dsp:txXfrm>
        <a:off x="2172462" y="1267215"/>
        <a:ext cx="1523607" cy="914164"/>
      </dsp:txXfrm>
    </dsp:sp>
    <dsp:sp modelId="{EE6EA954-9A90-4E13-A29F-87615ED10081}">
      <dsp:nvSpPr>
        <dsp:cNvPr id="0" name=""/>
        <dsp:cNvSpPr/>
      </dsp:nvSpPr>
      <dsp:spPr>
        <a:xfrm>
          <a:off x="1060228" y="2179579"/>
          <a:ext cx="3748073" cy="319829"/>
        </a:xfrm>
        <a:custGeom>
          <a:avLst/>
          <a:gdLst/>
          <a:ahLst/>
          <a:cxnLst/>
          <a:rect l="0" t="0" r="0" b="0"/>
          <a:pathLst>
            <a:path>
              <a:moveTo>
                <a:pt x="3748073" y="0"/>
              </a:moveTo>
              <a:lnTo>
                <a:pt x="3748073" y="177014"/>
              </a:lnTo>
              <a:lnTo>
                <a:pt x="0" y="177014"/>
              </a:lnTo>
              <a:lnTo>
                <a:pt x="0" y="319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</a:t>
          </a:r>
        </a:p>
      </dsp:txBody>
      <dsp:txXfrm>
        <a:off x="2840155" y="2273066"/>
        <a:ext cx="188220" cy="132854"/>
      </dsp:txXfrm>
    </dsp:sp>
    <dsp:sp modelId="{88B90AFD-E5E0-443F-B444-89A2A635489B}">
      <dsp:nvSpPr>
        <dsp:cNvPr id="0" name=""/>
        <dsp:cNvSpPr/>
      </dsp:nvSpPr>
      <dsp:spPr>
        <a:xfrm>
          <a:off x="4046498" y="1267215"/>
          <a:ext cx="1523607" cy="91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58" tIns="78367" rIns="74658" bIns="783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Lof=4-(1.5*10)=-11</a:t>
          </a:r>
        </a:p>
      </dsp:txBody>
      <dsp:txXfrm>
        <a:off x="4046498" y="1267215"/>
        <a:ext cx="1523607" cy="914164"/>
      </dsp:txXfrm>
    </dsp:sp>
    <dsp:sp modelId="{B8D1B07C-867F-4225-979C-75D322C08619}">
      <dsp:nvSpPr>
        <dsp:cNvPr id="0" name=""/>
        <dsp:cNvSpPr/>
      </dsp:nvSpPr>
      <dsp:spPr>
        <a:xfrm>
          <a:off x="1820232" y="2943171"/>
          <a:ext cx="319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5016" y="45719"/>
              </a:lnTo>
            </a:path>
            <a:path>
              <a:moveTo>
                <a:pt x="204813" y="45719"/>
              </a:moveTo>
              <a:lnTo>
                <a:pt x="319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7</a:t>
          </a:r>
        </a:p>
      </dsp:txBody>
      <dsp:txXfrm>
        <a:off x="1935248" y="2922463"/>
        <a:ext cx="89797" cy="132854"/>
      </dsp:txXfrm>
    </dsp:sp>
    <dsp:sp modelId="{B1BF1322-C656-45F0-8994-74AF4FA4DE11}">
      <dsp:nvSpPr>
        <dsp:cNvPr id="0" name=""/>
        <dsp:cNvSpPr/>
      </dsp:nvSpPr>
      <dsp:spPr>
        <a:xfrm>
          <a:off x="298425" y="2531809"/>
          <a:ext cx="1523607" cy="91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58" tIns="78367" rIns="74658" bIns="783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Uof=15+(1.5*10)=30</a:t>
          </a:r>
        </a:p>
      </dsp:txBody>
      <dsp:txXfrm>
        <a:off x="298425" y="2531809"/>
        <a:ext cx="1523607" cy="914164"/>
      </dsp:txXfrm>
    </dsp:sp>
    <dsp:sp modelId="{97B598F1-BDB0-4B98-B499-534495ED2295}">
      <dsp:nvSpPr>
        <dsp:cNvPr id="0" name=""/>
        <dsp:cNvSpPr/>
      </dsp:nvSpPr>
      <dsp:spPr>
        <a:xfrm>
          <a:off x="2172462" y="2531809"/>
          <a:ext cx="3441036" cy="914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58" tIns="78367" rIns="74658" bIns="7836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So, our data=(</a:t>
          </a:r>
          <a:r>
            <a:rPr lang="en-US" sz="1200" b="0" i="0" kern="1200" dirty="0"/>
            <a:t>1, 2, 2, 3, 4,  6, 7, 7, 7, 8, 11, 12, 15, 15, 15, 17,  18, 20</a:t>
          </a:r>
          <a:r>
            <a:rPr lang="en-US" sz="1200" kern="1200" dirty="0"/>
            <a:t>)</a:t>
          </a:r>
        </a:p>
      </dsp:txBody>
      <dsp:txXfrm>
        <a:off x="2172462" y="2531809"/>
        <a:ext cx="3441036" cy="9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24575,'0'6'0,"0"7"0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24575,'0'6'0,"5"2"0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2-05-06T15:48: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customXml" Target="../ink/ink6.xml"/><Relationship Id="rId7" Type="http://schemas.openxmlformats.org/officeDocument/2006/relationships/customXml" Target="../ink/ink5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4.xml"/><Relationship Id="rId14" Type="http://schemas.openxmlformats.org/officeDocument/2006/relationships/customXml" Target="../ink/ink10.xml"/><Relationship Id="rId13" Type="http://schemas.openxmlformats.org/officeDocument/2006/relationships/customXml" Target="../ink/ink9.xml"/><Relationship Id="rId12" Type="http://schemas.openxmlformats.org/officeDocument/2006/relationships/customXml" Target="../ink/ink8.xml"/><Relationship Id="rId11" Type="http://schemas.openxmlformats.org/officeDocument/2006/relationships/image" Target="../media/image5.png"/><Relationship Id="rId10" Type="http://schemas.openxmlformats.org/officeDocument/2006/relationships/customXml" Target="../ink/ink7.xml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" name="Picture 9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9" name="Straight Connector 9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9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1" name="Rectangle 9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0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205" y="804519"/>
            <a:ext cx="3241820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Five number summary</a:t>
            </a:r>
            <a:endParaRPr lang="en-US" sz="32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23" name="Straight Connector 10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7863" y="804520"/>
            <a:ext cx="6102559" cy="443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/>
              <a:t>Descriptive Statistics involves understanding the distribution and nature of the data. </a:t>
            </a:r>
            <a:endParaRPr lang="en-US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/>
              <a:t>A five-number summary is especially useful in descriptive analyses or during the preliminary investigation of a large data set. </a:t>
            </a:r>
            <a:endParaRPr lang="en-US" i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/>
              <a:t> It is used to determine the variability or the differences in data of a dataset and to construct box plots.</a:t>
            </a:r>
            <a:endParaRPr lang="en-US" i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Boxplots are used as a visual representation of the data.</a:t>
            </a:r>
            <a:endParaRPr lang="en-US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/>
              <a:t>It is one of the most efficient ways to detect outliers in our dataset.</a:t>
            </a:r>
            <a:endParaRPr lang="en-US" i="0"/>
          </a:p>
        </p:txBody>
      </p:sp>
      <p:pic>
        <p:nvPicPr>
          <p:cNvPr id="124" name="Picture 10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Five number summary:</a:t>
            </a:r>
            <a:endParaRPr lang="en-US" dirty="0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783279"/>
          </a:xfrm>
        </p:spPr>
        <p:txBody>
          <a:bodyPr/>
          <a:lstStyle/>
          <a:p>
            <a:pPr algn="ctr"/>
            <a:r>
              <a:rPr lang="en-US" dirty="0"/>
              <a:t> An Example of analyzing the data </a:t>
            </a:r>
            <a:endParaRPr lang="en-US" dirty="0"/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sz="half" idx="1"/>
          </p:nvPr>
        </p:nvGraphicFramePr>
        <p:xfrm>
          <a:off x="168442" y="2010878"/>
          <a:ext cx="7098631" cy="3448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9571" y="2017953"/>
            <a:ext cx="3575281" cy="34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Minimum Value= 1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Q1=5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 Median= 7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Q3=15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5.Maximum Value=20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Visualizing the Data using box plots.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>
          <a:xfrm>
            <a:off x="301055" y="2297559"/>
            <a:ext cx="4021713" cy="2471418"/>
          </a:xfrm>
        </p:spPr>
        <p:txBody>
          <a:bodyPr>
            <a:normAutofit/>
          </a:bodyPr>
          <a:lstStyle/>
          <a:p>
            <a:r>
              <a:rPr lang="en-US" dirty="0"/>
              <a:t>To get a quick summary of both centers and spread, combine all five numbers.</a:t>
            </a:r>
            <a:endParaRPr lang="en-US" dirty="0"/>
          </a:p>
          <a:p>
            <a:r>
              <a:rPr lang="en-US" dirty="0"/>
              <a:t>The dotted points are the outliers.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313821" y="3260558"/>
            <a:ext cx="2426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61547" y="3260554"/>
            <a:ext cx="54262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76770" y="2550699"/>
            <a:ext cx="3056022" cy="49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432758" y="2779295"/>
            <a:ext cx="1308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5305960" y="2798394"/>
            <a:ext cx="1070810" cy="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161548" y="3205491"/>
            <a:ext cx="0" cy="223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149516" y="3205491"/>
            <a:ext cx="0" cy="223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64647" y="3285699"/>
            <a:ext cx="0" cy="223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436782" y="3269659"/>
            <a:ext cx="0" cy="223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998247" y="3289700"/>
            <a:ext cx="0" cy="223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716138" y="3261637"/>
            <a:ext cx="0" cy="223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698952" y="3261635"/>
            <a:ext cx="0" cy="223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356680" y="3257625"/>
            <a:ext cx="0" cy="223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83969" y="3513217"/>
            <a:ext cx="617620" cy="313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83901" y="3593425"/>
            <a:ext cx="617620" cy="313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92714" y="3577379"/>
            <a:ext cx="584693" cy="313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765640" y="3589420"/>
            <a:ext cx="617618" cy="31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30840" y="3546475"/>
            <a:ext cx="669290" cy="334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upf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89170" y="3494405"/>
            <a:ext cx="608965" cy="32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Lof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42288" y="3561340"/>
            <a:ext cx="617618" cy="313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0" name="Ink 39"/>
              <p14:cNvContentPartPr/>
              <p14:nvPr/>
            </p14:nvContentPartPr>
            <p14:xfrm>
              <a:off x="5221611" y="2791004"/>
              <a:ext cx="360" cy="36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2"/>
            </p:blipFill>
            <p:spPr>
              <a:xfrm>
                <a:off x="5221611" y="279100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1" name="Ink 40"/>
              <p14:cNvContentPartPr/>
              <p14:nvPr/>
            </p14:nvContentPartPr>
            <p14:xfrm>
              <a:off x="4967066" y="2790534"/>
              <a:ext cx="360" cy="36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2"/>
            </p:blipFill>
            <p:spPr>
              <a:xfrm>
                <a:off x="4967066" y="279053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2" name="Ink 41"/>
              <p14:cNvContentPartPr/>
              <p14:nvPr/>
            </p14:nvContentPartPr>
            <p14:xfrm>
              <a:off x="5097201" y="2779124"/>
              <a:ext cx="360" cy="720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5"/>
            </p:blipFill>
            <p:spPr>
              <a:xfrm>
                <a:off x="5097201" y="2779124"/>
                <a:ext cx="360" cy="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3" name="Ink 42"/>
              <p14:cNvContentPartPr/>
              <p14:nvPr/>
            </p14:nvContentPartPr>
            <p14:xfrm>
              <a:off x="4822431" y="2789264"/>
              <a:ext cx="360" cy="3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2"/>
            </p:blipFill>
            <p:spPr>
              <a:xfrm>
                <a:off x="4822431" y="278926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4" name="Ink 43"/>
              <p14:cNvContentPartPr/>
              <p14:nvPr/>
            </p14:nvContentPartPr>
            <p14:xfrm>
              <a:off x="10803771" y="2730884"/>
              <a:ext cx="360" cy="36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2"/>
            </p:blipFill>
            <p:spPr>
              <a:xfrm>
                <a:off x="10803771" y="273088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45" name="Ink 44"/>
              <p14:cNvContentPartPr/>
              <p14:nvPr/>
            </p14:nvContentPartPr>
            <p14:xfrm>
              <a:off x="11069121" y="2734059"/>
              <a:ext cx="2520" cy="3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9"/>
            </p:blipFill>
            <p:spPr>
              <a:xfrm>
                <a:off x="11069121" y="2734059"/>
                <a:ext cx="25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6" name="Ink 45"/>
              <p14:cNvContentPartPr/>
              <p14:nvPr/>
            </p14:nvContentPartPr>
            <p14:xfrm>
              <a:off x="11214831" y="2722024"/>
              <a:ext cx="2520" cy="540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11"/>
            </p:blipFill>
            <p:spPr>
              <a:xfrm>
                <a:off x="11214831" y="2722024"/>
                <a:ext cx="2520" cy="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47" name="Ink 46"/>
              <p14:cNvContentPartPr/>
              <p14:nvPr/>
            </p14:nvContentPartPr>
            <p14:xfrm>
              <a:off x="11391351" y="2721564"/>
              <a:ext cx="2520" cy="360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9"/>
            </p:blipFill>
            <p:spPr>
              <a:xfrm>
                <a:off x="11391351" y="2721564"/>
                <a:ext cx="25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8" name="Ink 47"/>
              <p14:cNvContentPartPr/>
              <p14:nvPr/>
            </p14:nvContentPartPr>
            <p14:xfrm>
              <a:off x="11569971" y="2720284"/>
              <a:ext cx="2520" cy="36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9"/>
            </p:blipFill>
            <p:spPr>
              <a:xfrm>
                <a:off x="11569971" y="2720284"/>
                <a:ext cx="25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49" name="Ink 48"/>
              <p14:cNvContentPartPr/>
              <p14:nvPr/>
            </p14:nvContentPartPr>
            <p14:xfrm>
              <a:off x="10929031" y="2734264"/>
              <a:ext cx="360" cy="36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2"/>
            </p:blipFill>
            <p:spPr>
              <a:xfrm>
                <a:off x="10929031" y="2734264"/>
                <a:ext cx="360" cy="360"/>
              </a:xfrm>
              <a:prstGeom prst="rect"/>
            </p:spPr>
          </p:pic>
        </mc:Fallback>
      </mc:AlternateContent>
      <p:sp>
        <p:nvSpPr>
          <p:cNvPr id="54" name="Content Placeholder 53"/>
          <p:cNvSpPr>
            <a:spLocks noGrp="1"/>
          </p:cNvSpPr>
          <p:nvPr>
            <p:ph sz="half" idx="1"/>
          </p:nvPr>
        </p:nvSpPr>
        <p:spPr>
          <a:xfrm>
            <a:off x="1447331" y="4628139"/>
            <a:ext cx="4645152" cy="831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93438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8750" y="2091690"/>
            <a:ext cx="5481320" cy="3949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57150" indent="0" defTabSz="9144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i="0" dirty="0">
                <a:latin typeface="Verdana" panose="020B0604030504040204" charset="0"/>
                <a:cs typeface="Verdana" panose="020B0604030504040204" charset="0"/>
              </a:rPr>
              <a:t>The normal distribution</a:t>
            </a:r>
            <a:r>
              <a:rPr lang="en-US" sz="2000" dirty="0">
                <a:latin typeface="Verdana" panose="020B0604030504040204" charset="0"/>
                <a:cs typeface="Verdana" panose="020B0604030504040204" charset="0"/>
              </a:rPr>
              <a:t> </a:t>
            </a:r>
            <a:r>
              <a:rPr lang="en-US" sz="2000" i="0" dirty="0">
                <a:latin typeface="Verdana" panose="020B0604030504040204" charset="0"/>
                <a:cs typeface="Verdana" panose="020B0604030504040204" charset="0"/>
              </a:rPr>
              <a:t>is a probability distribution that is symmetric about the mean, showing that data near the mean are more frequent in occurrence than data far from the mean.</a:t>
            </a:r>
            <a:endParaRPr lang="en-US" sz="2000" i="0" dirty="0">
              <a:latin typeface="Verdana" panose="020B0604030504040204" charset="0"/>
              <a:cs typeface="Verdana" panose="020B0604030504040204" charset="0"/>
            </a:endParaRPr>
          </a:p>
          <a:p>
            <a:pPr marL="57150" indent="0" defTabSz="9144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endParaRPr lang="en-US" sz="2000" i="0" dirty="0">
              <a:latin typeface="Verdana" panose="020B0604030504040204" charset="0"/>
              <a:cs typeface="Verdana" panose="020B0604030504040204" charset="0"/>
            </a:endParaRPr>
          </a:p>
          <a:p>
            <a:pPr marL="57150" indent="0" defTabSz="91440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 sz="2000" dirty="0">
                <a:latin typeface="Verdana" panose="020B0604030504040204" charset="0"/>
                <a:cs typeface="Verdana" panose="020B0604030504040204" charset="0"/>
              </a:rPr>
              <a:t>The standard normal distribution is a special case of the normal distribution where the mean is zero and the standard deviation is one.This distribution is also known as Z-distribution.</a:t>
            </a:r>
            <a:endParaRPr lang="en-US" sz="2000" dirty="0">
              <a:latin typeface="Verdana" panose="020B0604030504040204" charset="0"/>
              <a:cs typeface="Verdana" panose="020B0604030504040204" charset="0"/>
            </a:endParaRPr>
          </a:p>
          <a:p>
            <a:pPr marL="57150" indent="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 sz="1700" dirty="0"/>
              <a:t>.</a:t>
            </a:r>
            <a:endParaRPr lang="en-US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091690"/>
            <a:ext cx="5930265" cy="3949065"/>
          </a:xfrm>
          <a:prstGeom prst="rect">
            <a:avLst/>
          </a:prstGeom>
        </p:spPr>
      </p:pic>
      <p:sp>
        <p:nvSpPr>
          <p:cNvPr id="4" name="AutoShape 2" descr="Statistics - Normal Distribution"/>
          <p:cNvSpPr>
            <a:spLocks noChangeAspect="1" noChangeArrowheads="1"/>
          </p:cNvSpPr>
          <p:nvPr/>
        </p:nvSpPr>
        <p:spPr bwMode="auto">
          <a:xfrm>
            <a:off x="2997200" y="36391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4" descr="Statistics - Normal Distribution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" name="Title 1"/>
          <p:cNvSpPr txBox="1"/>
          <p:nvPr/>
        </p:nvSpPr>
        <p:spPr>
          <a:xfrm>
            <a:off x="1141962" y="553453"/>
            <a:ext cx="9603275" cy="9032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/>
              <a:t>Normal Distribution</a:t>
            </a:r>
            <a:endParaRPr lang="en-US"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37235" y="1028700"/>
            <a:ext cx="1053719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latin typeface="Arial Black" panose="020B0A04020102020204" charset="0"/>
                <a:cs typeface="Arial Black" panose="020B0A04020102020204" charset="0"/>
              </a:rPr>
              <a:t>Properties of a normal distribution</a:t>
            </a:r>
            <a:endParaRPr lang="en-US" sz="2800" b="1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>
              <a:buAutoNum type="arabicPeriod"/>
            </a:pPr>
            <a:endParaRPr lang="en-US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The mean, mode and median are all equal.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The curve is smooth and  symmetric at the center (i.e. around the mean, μ).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Exactly half of the values are to the left of center and exactly half the values are to the right. 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000">
                <a:latin typeface="Verdana" panose="020B0604030504040204" charset="0"/>
                <a:cs typeface="Verdana" panose="020B0604030504040204" charset="0"/>
              </a:rPr>
              <a:t>The total area under the curve is 1.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000">
                <a:latin typeface="Verdana" panose="020B0604030504040204" charset="0"/>
                <a:cs typeface="Verdana" panose="020B0604030504040204" charset="0"/>
                <a:sym typeface="+mn-ea"/>
              </a:rPr>
              <a:t>In graph form, the normal distribution will appear as a bell curve.</a:t>
            </a:r>
            <a:endParaRPr lang="en-US" sz="20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000">
                <a:latin typeface="Verdana" panose="020B0604030504040204" charset="0"/>
                <a:cs typeface="Verdana" panose="020B0604030504040204" charset="0"/>
                <a:sym typeface="+mn-ea"/>
              </a:rPr>
              <a:t>It is smooth and symmetrical about the mean.</a:t>
            </a:r>
            <a:endParaRPr lang="en-US" sz="20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000">
                <a:latin typeface="Verdana" panose="020B0604030504040204" charset="0"/>
                <a:cs typeface="Verdana" panose="020B0604030504040204" charset="0"/>
                <a:sym typeface="+mn-ea"/>
              </a:rPr>
              <a:t>The location of a normal distribution is determined by the Mean µ. </a:t>
            </a:r>
            <a:endParaRPr lang="en-US" sz="2000">
              <a:latin typeface="Verdana" panose="020B0604030504040204" charset="0"/>
              <a:cs typeface="Verdana" panose="020B0604030504040204" charset="0"/>
              <a:sym typeface="+mn-ea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000">
                <a:latin typeface="Verdana" panose="020B0604030504040204" charset="0"/>
                <a:cs typeface="Verdana" panose="020B0604030504040204" charset="0"/>
                <a:sym typeface="+mn-ea"/>
              </a:rPr>
              <a:t>The dispersion or spread of the distribution is determined by the standard Deviation.</a:t>
            </a:r>
            <a:endParaRPr lang="en-US" sz="2000">
              <a:latin typeface="Verdana" panose="020B0604030504040204" charset="0"/>
              <a:cs typeface="Verdana" panose="020B0604030504040204" charset="0"/>
            </a:endParaRPr>
          </a:p>
          <a:p>
            <a:pPr marL="514350" indent="-4572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z-score of Normal Distribution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10" y="2015490"/>
            <a:ext cx="10256520" cy="406527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latin typeface="Verdana" panose="020B0604030504040204" charset="0"/>
                <a:cs typeface="Verdana" panose="020B0604030504040204" charset="0"/>
              </a:rPr>
              <a:t>A</a:t>
            </a:r>
            <a:r>
              <a:rPr lang="en-US" sz="1500" b="0" i="0">
                <a:latin typeface="Verdana" panose="020B0604030504040204" charset="0"/>
                <a:cs typeface="Verdana" panose="020B0604030504040204" charset="0"/>
              </a:rPr>
              <a:t> z-score (also called a standard score) </a:t>
            </a:r>
            <a:r>
              <a:rPr lang="en-US" sz="1500" i="0">
                <a:latin typeface="Verdana" panose="020B0604030504040204" charset="0"/>
                <a:cs typeface="Verdana" panose="020B0604030504040204" charset="0"/>
              </a:rPr>
              <a:t>gives you an idea of how far from the mean a data point is</a:t>
            </a:r>
            <a:r>
              <a:rPr lang="en-US" sz="1500" b="0" i="0">
                <a:latin typeface="Verdana" panose="020B0604030504040204" charset="0"/>
                <a:cs typeface="Verdana" panose="020B0604030504040204" charset="0"/>
              </a:rPr>
              <a:t>. </a:t>
            </a:r>
            <a:endParaRPr lang="en-US" sz="1500" b="0" i="0"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10000"/>
              </a:lnSpc>
            </a:pPr>
            <a:r>
              <a:rPr lang="en-US" sz="1500" b="0" i="0">
                <a:latin typeface="Verdana" panose="020B0604030504040204" charset="0"/>
                <a:cs typeface="Verdana" panose="020B0604030504040204" charset="0"/>
              </a:rPr>
              <a:t>It's a measure of how many standard deviations below or above the population mean a raw score is. A z-score can be placed on a normal distribution curve.</a:t>
            </a:r>
            <a:endParaRPr lang="en-US" sz="1500" b="0" i="0"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10000"/>
              </a:lnSpc>
            </a:pPr>
            <a:r>
              <a:rPr lang="en-US" sz="1500" b="0" i="0">
                <a:latin typeface="Verdana" panose="020B0604030504040204" charset="0"/>
                <a:cs typeface="Verdana" panose="020B0604030504040204" charset="0"/>
              </a:rPr>
              <a:t>If a Z-score is 0, it indicates that the data point's score is identical to the mean score.</a:t>
            </a:r>
            <a:endParaRPr lang="en-US" sz="1500"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10000"/>
              </a:lnSpc>
            </a:pPr>
            <a:r>
              <a:rPr lang="en-US" sz="1500" b="0" i="0">
                <a:latin typeface="Verdana" panose="020B0604030504040204" charset="0"/>
                <a:cs typeface="Verdana" panose="020B0604030504040204" charset="0"/>
              </a:rPr>
              <a:t>The standard score (more commonly referred to as z-score) is a very useful statistic because it </a:t>
            </a:r>
            <a:endParaRPr lang="en-US" sz="1500" b="0" i="0">
              <a:latin typeface="Verdana" panose="020B0604030504040204" charset="0"/>
              <a:cs typeface="Verdana" panose="020B060403050404020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lphaLcPeriod"/>
            </a:pPr>
            <a:r>
              <a:rPr lang="en-US" sz="1500" b="1" i="0">
                <a:latin typeface="Verdana" panose="020B0604030504040204" charset="0"/>
                <a:cs typeface="Verdana" panose="020B0604030504040204" charset="0"/>
              </a:rPr>
              <a:t>allows us to calculate the probability of a score occurring within our normal distribution </a:t>
            </a:r>
            <a:endParaRPr lang="en-US" sz="1500" b="1" i="0">
              <a:latin typeface="Verdana" panose="020B0604030504040204" charset="0"/>
              <a:cs typeface="Verdana" panose="020B0604030504040204" charset="0"/>
            </a:endParaRPr>
          </a:p>
          <a:p>
            <a:pPr marL="800100" lvl="1" indent="-342900">
              <a:lnSpc>
                <a:spcPct val="110000"/>
              </a:lnSpc>
              <a:buFont typeface="+mj-lt"/>
              <a:buAutoNum type="alphaLcPeriod"/>
            </a:pPr>
            <a:r>
              <a:rPr lang="en-US" sz="1500" b="1" i="0">
                <a:latin typeface="Verdana" panose="020B0604030504040204" charset="0"/>
                <a:cs typeface="Verdana" panose="020B0604030504040204" charset="0"/>
              </a:rPr>
              <a:t> enables us to compare two scores that are from different normal distributions.</a:t>
            </a:r>
            <a:endParaRPr lang="en-US" sz="1500" b="1" i="0">
              <a:latin typeface="Verdana" panose="020B0604030504040204" charset="0"/>
              <a:cs typeface="Verdana" panose="020B0604030504040204" charset="0"/>
            </a:endParaRPr>
          </a:p>
          <a:p>
            <a:pPr lvl="0">
              <a:lnSpc>
                <a:spcPct val="110000"/>
              </a:lnSpc>
            </a:pPr>
            <a:r>
              <a:rPr lang="en-US" sz="1500">
                <a:latin typeface="Verdana" panose="020B0604030504040204" charset="0"/>
                <a:cs typeface="Verdana" panose="020B0604030504040204" charset="0"/>
              </a:rPr>
              <a:t>The mean is the central tyendency of the normal distribution, defines the location of the peak for the bell curve.</a:t>
            </a:r>
            <a:endParaRPr lang="en-US" sz="1500">
              <a:latin typeface="Verdana" panose="020B0604030504040204" charset="0"/>
              <a:cs typeface="Verdana" panose="020B0604030504040204" charset="0"/>
            </a:endParaRPr>
          </a:p>
          <a:p>
            <a:pPr lvl="0">
              <a:lnSpc>
                <a:spcPct val="110000"/>
              </a:lnSpc>
            </a:pPr>
            <a:r>
              <a:rPr lang="en-US" sz="1500">
                <a:latin typeface="Verdana" panose="020B0604030504040204" charset="0"/>
                <a:cs typeface="Verdana" panose="020B0604030504040204" charset="0"/>
              </a:rPr>
              <a:t>The standard deviation is a measure of variability.</a:t>
            </a:r>
            <a:endParaRPr lang="en-US" sz="150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44" y="707475"/>
            <a:ext cx="5277228" cy="550705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206917" y="1106906"/>
            <a:ext cx="4776536" cy="5108158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3200" dirty="0"/>
              <a:t>   z-score Table</a:t>
            </a:r>
            <a:endParaRPr lang="en-US" sz="3200" dirty="0"/>
          </a:p>
          <a:p>
            <a:pPr algn="ctr"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20000"/>
              </a:lnSpc>
            </a:pPr>
            <a:r>
              <a:rPr lang="en-US" sz="1900" dirty="0">
                <a:latin typeface="Verdana" panose="020B0604030504040204" charset="0"/>
                <a:cs typeface="Verdana" panose="020B0604030504040204" charset="0"/>
              </a:rPr>
              <a:t>If x is a given score and u and o are the mean and the standard deviation of the entire set of scores, then the corresponding z-score is,</a:t>
            </a:r>
            <a:endParaRPr lang="en-US" sz="1900" dirty="0">
              <a:latin typeface="Verdana" panose="020B0604030504040204" charset="0"/>
              <a:cs typeface="Verdana" panose="020B060403050404020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>
                <a:latin typeface="Verdana" panose="020B0604030504040204" charset="0"/>
                <a:cs typeface="Verdana" panose="020B0604030504040204" charset="0"/>
              </a:rPr>
              <a:t>          z=(x-</a:t>
            </a:r>
            <a:r>
              <a:rPr lang="en-US" sz="1900">
                <a:latin typeface="Verdana" panose="020B0604030504040204" charset="0"/>
                <a:cs typeface="Verdana" panose="020B0604030504040204" charset="0"/>
                <a:sym typeface="+mn-ea"/>
              </a:rPr>
              <a:t> µ</a:t>
            </a:r>
            <a:r>
              <a:rPr lang="en-US" sz="1900" dirty="0">
                <a:latin typeface="Verdana" panose="020B0604030504040204" charset="0"/>
                <a:cs typeface="Verdana" panose="020B0604030504040204" charset="0"/>
              </a:rPr>
              <a:t>)/σ</a:t>
            </a:r>
            <a:endParaRPr lang="en-US" sz="19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20000"/>
              </a:lnSpc>
            </a:pPr>
            <a:r>
              <a:rPr lang="en-US" sz="1900" dirty="0">
                <a:latin typeface="Verdana" panose="020B0604030504040204" charset="0"/>
                <a:cs typeface="Verdana" panose="020B0604030504040204" charset="0"/>
              </a:rPr>
              <a:t>The z-score gives the number of standard deviations that x is from the mean.</a:t>
            </a:r>
            <a:endParaRPr lang="en-US" sz="1900" dirty="0">
              <a:latin typeface="Verdana" panose="020B0604030504040204" charset="0"/>
              <a:cs typeface="Verdana" panose="020B0604030504040204" charset="0"/>
            </a:endParaRPr>
          </a:p>
          <a:p>
            <a:pPr>
              <a:lnSpc>
                <a:spcPct val="120000"/>
              </a:lnSpc>
            </a:pPr>
            <a:r>
              <a:rPr lang="en-US" sz="1900" dirty="0">
                <a:latin typeface="Verdana" panose="020B0604030504040204" charset="0"/>
                <a:cs typeface="Verdana" panose="020B0604030504040204" charset="0"/>
              </a:rPr>
              <a:t>The number of standard deviations from the mean is also called the "Standard Score", "sigma" or "z-score".</a:t>
            </a:r>
            <a:endParaRPr lang="en-US" sz="1900" dirty="0"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2851</Words>
  <Application>WPS Presentation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Malgun Gothic Semilight</vt:lpstr>
      <vt:lpstr>Arial Black</vt:lpstr>
      <vt:lpstr>Bahnschrift</vt:lpstr>
      <vt:lpstr>Bahnschrift Condensed</vt:lpstr>
      <vt:lpstr>Verdana</vt:lpstr>
      <vt:lpstr>Gallery</vt:lpstr>
      <vt:lpstr>Five number summary</vt:lpstr>
      <vt:lpstr>Five number summary:</vt:lpstr>
      <vt:lpstr> An Example of analyzing the data </vt:lpstr>
      <vt:lpstr>Visualizing the Data using box plots.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number summary</dc:title>
  <dc:creator>santha SIDHANTHI</dc:creator>
  <cp:lastModifiedBy>santh</cp:lastModifiedBy>
  <cp:revision>3</cp:revision>
  <dcterms:created xsi:type="dcterms:W3CDTF">2022-05-05T22:31:00Z</dcterms:created>
  <dcterms:modified xsi:type="dcterms:W3CDTF">2022-05-06T14:40:30Z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A91A80DEF69246C19A88138EED61FFC0</vt:lpwstr>
  </property>
  <property fmtid="{D5CDD505-2E9C-101B-9397-08002B2CF9AE}" pid="3" name="KSOProductBuildVer">
    <vt:lpwstr>1033-11.2.0.10451</vt:lpwstr>
  </property>
</Properties>
</file>