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6" roundtripDataSignature="AMtx7mhQiKqMOMBhrojrdVJ2i9mRS3F1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450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843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843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862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1"/>
          <p:cNvSpPr txBox="1"/>
          <p:nvPr>
            <p:ph type="ctrTitle"/>
          </p:nvPr>
        </p:nvSpPr>
        <p:spPr>
          <a:xfrm>
            <a:off x="2778887" y="2183843"/>
            <a:ext cx="6634225" cy="509114"/>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SzPts val="1400"/>
              <a:buNone/>
            </a:pPr>
            <a:r>
              <a:rPr lang="en-IN"/>
              <a:t>                           SANTHA KUMAR.S</a:t>
            </a:r>
            <a:endParaRPr/>
          </a:p>
        </p:txBody>
      </p:sp>
      <p:sp>
        <p:nvSpPr>
          <p:cNvPr id="59" name="Google Shape;59;p1"/>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IN" sz="2400" u="none" cap="none" strike="noStrike">
                <a:solidFill>
                  <a:srgbClr val="2D936B"/>
                </a:solidFill>
                <a:latin typeface="Trebuchet MS"/>
                <a:ea typeface="Trebuchet MS"/>
                <a:cs typeface="Trebuchet MS"/>
                <a:sym typeface="Trebuchet MS"/>
              </a:rPr>
              <a:t>Final Project</a:t>
            </a:r>
            <a:endParaRPr b="0" i="0" sz="2400" u="none" cap="none" strike="noStrike">
              <a:solidFill>
                <a:schemeClr val="dk1"/>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62" name="Google Shape;62;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txBox="1"/>
          <p:nvPr/>
        </p:nvSpPr>
        <p:spPr>
          <a:xfrm>
            <a:off x="734081" y="6134050"/>
            <a:ext cx="4578600" cy="2154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10"/>
          <p:cNvSpPr/>
          <p:nvPr/>
        </p:nvSpPr>
        <p:spPr>
          <a:xfrm>
            <a:off x="7790138" y="602614"/>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0" name="Google Shape;200;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0"/>
          <p:cNvSpPr txBox="1"/>
          <p:nvPr>
            <p:ph type="title"/>
          </p:nvPr>
        </p:nvSpPr>
        <p:spPr>
          <a:xfrm>
            <a:off x="660957" y="385457"/>
            <a:ext cx="2437200" cy="752400"/>
          </a:xfrm>
          <a:prstGeom prst="rect">
            <a:avLst/>
          </a:prstGeom>
          <a:noFill/>
          <a:ln>
            <a:noFill/>
          </a:ln>
        </p:spPr>
        <p:txBody>
          <a:bodyPr anchorCtr="0" anchor="t" bIns="0" lIns="0" spcFirstLastPara="1" rIns="0" wrap="square" tIns="13325">
            <a:spAutoFit/>
          </a:bodyPr>
          <a:lstStyle/>
          <a:p>
            <a:pPr indent="0" lvl="0" marL="0" rtl="0" algn="l">
              <a:lnSpc>
                <a:spcPct val="100000"/>
              </a:lnSpc>
              <a:spcBef>
                <a:spcPts val="0"/>
              </a:spcBef>
              <a:spcAft>
                <a:spcPts val="0"/>
              </a:spcAft>
              <a:buSzPts val="1400"/>
              <a:buNone/>
            </a:pPr>
            <a:r>
              <a:rPr lang="en-IN"/>
              <a:t>RESULTS</a:t>
            </a:r>
            <a:endParaRPr/>
          </a:p>
        </p:txBody>
      </p:sp>
      <p:sp>
        <p:nvSpPr>
          <p:cNvPr id="202" name="Google Shape;202;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03" name="Google Shape;203;p10"/>
          <p:cNvSpPr txBox="1"/>
          <p:nvPr/>
        </p:nvSpPr>
        <p:spPr>
          <a:xfrm>
            <a:off x="747049" y="1524000"/>
            <a:ext cx="807720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                          Upon completion, the project will deliver a robust predictive model for car mileage estimation, backed by thorough data analysis and validation.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The model's accuracy and reliability will empower car manufacturers to design more fuel-efficient vehicles and enable consumers to make informed purchasing decisions, fostering sustainability and efficiency in the automotive industry.</a:t>
            </a:r>
            <a:br>
              <a:rPr b="0" i="0" lang="en-IN"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pic>
        <p:nvPicPr>
          <p:cNvPr id="204" name="Google Shape;204;p10"/>
          <p:cNvPicPr preferRelativeResize="0"/>
          <p:nvPr/>
        </p:nvPicPr>
        <p:blipFill rotWithShape="1">
          <a:blip r:embed="rId4">
            <a:alphaModFix/>
          </a:blip>
          <a:srcRect b="0" l="0" r="0" t="0"/>
          <a:stretch/>
        </p:blipFill>
        <p:spPr>
          <a:xfrm>
            <a:off x="0" y="0"/>
            <a:ext cx="9525" cy="9525"/>
          </a:xfrm>
          <a:prstGeom prst="rect">
            <a:avLst/>
          </a:prstGeom>
          <a:noFill/>
          <a:ln>
            <a:noFill/>
          </a:ln>
        </p:spPr>
      </p:pic>
      <p:pic>
        <p:nvPicPr>
          <p:cNvPr id="205" name="Google Shape;205;p10"/>
          <p:cNvPicPr preferRelativeResize="0"/>
          <p:nvPr/>
        </p:nvPicPr>
        <p:blipFill rotWithShape="1">
          <a:blip r:embed="rId4">
            <a:alphaModFix/>
          </a:blip>
          <a:srcRect b="0" l="0" r="0" t="0"/>
          <a:stretch/>
        </p:blipFill>
        <p:spPr>
          <a:xfrm>
            <a:off x="0" y="0"/>
            <a:ext cx="9525" cy="9525"/>
          </a:xfrm>
          <a:prstGeom prst="rect">
            <a:avLst/>
          </a:prstGeom>
          <a:noFill/>
          <a:ln>
            <a:noFill/>
          </a:ln>
        </p:spPr>
      </p:pic>
      <p:pic>
        <p:nvPicPr>
          <p:cNvPr id="206" name="Google Shape;206;p10"/>
          <p:cNvPicPr preferRelativeResize="0"/>
          <p:nvPr/>
        </p:nvPicPr>
        <p:blipFill rotWithShape="1">
          <a:blip r:embed="rId4">
            <a:alphaModFix/>
          </a:blip>
          <a:srcRect b="0" l="0" r="0" t="0"/>
          <a:stretch/>
        </p:blipFill>
        <p:spPr>
          <a:xfrm>
            <a:off x="0" y="0"/>
            <a:ext cx="9525" cy="9525"/>
          </a:xfrm>
          <a:prstGeom prst="rect">
            <a:avLst/>
          </a:prstGeom>
          <a:noFill/>
          <a:ln>
            <a:noFill/>
          </a:ln>
        </p:spPr>
      </p:pic>
      <p:pic>
        <p:nvPicPr>
          <p:cNvPr id="207" name="Google Shape;207;p10"/>
          <p:cNvPicPr preferRelativeResize="0"/>
          <p:nvPr/>
        </p:nvPicPr>
        <p:blipFill rotWithShape="1">
          <a:blip r:embed="rId4">
            <a:alphaModFix/>
          </a:blip>
          <a:srcRect b="0" l="0" r="0" t="0"/>
          <a:stretch/>
        </p:blipFill>
        <p:spPr>
          <a:xfrm>
            <a:off x="0" y="0"/>
            <a:ext cx="9525" cy="9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grpSp>
        <p:nvGrpSpPr>
          <p:cNvPr id="67" name="Google Shape;67;p2"/>
          <p:cNvGrpSpPr/>
          <p:nvPr/>
        </p:nvGrpSpPr>
        <p:grpSpPr>
          <a:xfrm>
            <a:off x="7448612" y="0"/>
            <a:ext cx="4743796" cy="6858466"/>
            <a:chOff x="7448612" y="0"/>
            <a:chExt cx="4743796" cy="6858466"/>
          </a:xfrm>
        </p:grpSpPr>
        <p:sp>
          <p:nvSpPr>
            <p:cNvPr id="68" name="Google Shape;68;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450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843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843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7" name="Google Shape;77;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862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8713484" y="79407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IN" sz="4250"/>
              <a:t>PROJECT TITLE</a:t>
            </a:r>
            <a:endParaRPr sz="4250"/>
          </a:p>
        </p:txBody>
      </p:sp>
      <p:grpSp>
        <p:nvGrpSpPr>
          <p:cNvPr id="82" name="Google Shape;82;p2"/>
          <p:cNvGrpSpPr/>
          <p:nvPr/>
        </p:nvGrpSpPr>
        <p:grpSpPr>
          <a:xfrm>
            <a:off x="466725" y="6410325"/>
            <a:ext cx="3705225" cy="295275"/>
            <a:chOff x="466725" y="6410325"/>
            <a:chExt cx="3705225" cy="295275"/>
          </a:xfrm>
        </p:grpSpPr>
        <p:pic>
          <p:nvPicPr>
            <p:cNvPr id="83" name="Google Shape;83;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4" name="Google Shape;84;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5" name="Google Shape;85;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86" name="Google Shape;86;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pic>
        <p:nvPicPr>
          <p:cNvPr descr="5 BEST AI Story Generator Tools to Write Compelling Stories" id="87" name="Google Shape;87;p2"/>
          <p:cNvPicPr preferRelativeResize="0"/>
          <p:nvPr/>
        </p:nvPicPr>
        <p:blipFill rotWithShape="1">
          <a:blip r:embed="rId5">
            <a:alphaModFix/>
          </a:blip>
          <a:srcRect b="0" l="0" r="0" t="0"/>
          <a:stretch/>
        </p:blipFill>
        <p:spPr>
          <a:xfrm>
            <a:off x="495925" y="2236310"/>
            <a:ext cx="5572125" cy="2917171"/>
          </a:xfrm>
          <a:prstGeom prst="rect">
            <a:avLst/>
          </a:prstGeom>
          <a:noFill/>
          <a:ln>
            <a:noFill/>
          </a:ln>
        </p:spPr>
      </p:pic>
      <p:sp>
        <p:nvSpPr>
          <p:cNvPr id="88" name="Google Shape;88;p2"/>
          <p:cNvSpPr txBox="1"/>
          <p:nvPr/>
        </p:nvSpPr>
        <p:spPr>
          <a:xfrm>
            <a:off x="6259605" y="2313652"/>
            <a:ext cx="40005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chemeClr val="dk1"/>
                </a:solidFill>
                <a:latin typeface="Calibri"/>
                <a:ea typeface="Calibri"/>
                <a:cs typeface="Calibri"/>
                <a:sym typeface="Calibri"/>
              </a:rPr>
              <a:t>Car Mileage Prediction</a:t>
            </a:r>
            <a:endParaRPr b="1" i="0" sz="4000" u="none" cap="none" strike="noStrike">
              <a:solidFill>
                <a:srgbClr val="0D0D0D"/>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grpSp>
        <p:nvGrpSpPr>
          <p:cNvPr id="93" name="Google Shape;93;p3"/>
          <p:cNvGrpSpPr/>
          <p:nvPr/>
        </p:nvGrpSpPr>
        <p:grpSpPr>
          <a:xfrm>
            <a:off x="7448612" y="0"/>
            <a:ext cx="4743796" cy="6858466"/>
            <a:chOff x="7448612" y="0"/>
            <a:chExt cx="4743796" cy="6858466"/>
          </a:xfrm>
        </p:grpSpPr>
        <p:sp>
          <p:nvSpPr>
            <p:cNvPr id="94" name="Google Shape;94;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450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843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843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3" name="Google Shape;103;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862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5" name="Google Shape;105;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7" name="Google Shape;107;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8" name="Google Shape;108;p3"/>
          <p:cNvGrpSpPr/>
          <p:nvPr/>
        </p:nvGrpSpPr>
        <p:grpSpPr>
          <a:xfrm>
            <a:off x="47625" y="3819523"/>
            <a:ext cx="4124325" cy="3009898"/>
            <a:chOff x="47625" y="3819523"/>
            <a:chExt cx="4124325" cy="3009898"/>
          </a:xfrm>
        </p:grpSpPr>
        <p:pic>
          <p:nvPicPr>
            <p:cNvPr id="109" name="Google Shape;109;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0" name="Google Shape;110;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1" name="Google Shape;111;p3"/>
          <p:cNvSpPr txBox="1"/>
          <p:nvPr>
            <p:ph type="title"/>
          </p:nvPr>
        </p:nvSpPr>
        <p:spPr>
          <a:xfrm>
            <a:off x="739775" y="445388"/>
            <a:ext cx="2357100" cy="752400"/>
          </a:xfrm>
          <a:prstGeom prst="rect">
            <a:avLst/>
          </a:prstGeom>
          <a:noFill/>
          <a:ln>
            <a:noFill/>
          </a:ln>
        </p:spPr>
        <p:txBody>
          <a:bodyPr anchorCtr="0" anchor="t" bIns="0" lIns="0" spcFirstLastPara="1" rIns="0" wrap="square" tIns="13325">
            <a:spAutoFit/>
          </a:bodyPr>
          <a:lstStyle/>
          <a:p>
            <a:pPr indent="0" lvl="0" marL="0" rtl="0" algn="l">
              <a:lnSpc>
                <a:spcPct val="100000"/>
              </a:lnSpc>
              <a:spcBef>
                <a:spcPts val="0"/>
              </a:spcBef>
              <a:spcAft>
                <a:spcPts val="0"/>
              </a:spcAft>
              <a:buSzPts val="1400"/>
              <a:buNone/>
            </a:pPr>
            <a:r>
              <a:rPr lang="en-IN"/>
              <a:t>AGENDA</a:t>
            </a:r>
            <a:endParaRPr/>
          </a:p>
        </p:txBody>
      </p:sp>
      <p:sp>
        <p:nvSpPr>
          <p:cNvPr id="112" name="Google Shape;112;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113" name="Google Shape;113;p3"/>
          <p:cNvSpPr txBox="1"/>
          <p:nvPr/>
        </p:nvSpPr>
        <p:spPr>
          <a:xfrm>
            <a:off x="1746243" y="1246058"/>
            <a:ext cx="7370199" cy="254236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1.The project aims to develop a predictive model for estimating the mileage of cars based on various input parameters.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2.Leveraging machine learning techniques, we intend to create a tool that can assist both car manufacturers and consumers in understanding and improving fuel efficiency.</a:t>
            </a:r>
            <a:r>
              <a:rPr b="0" i="0" lang="en-IN" sz="1800" u="none" cap="none" strike="noStrike">
                <a:solidFill>
                  <a:srgbClr val="0D0D0D"/>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4"/>
          <p:cNvGrpSpPr/>
          <p:nvPr/>
        </p:nvGrpSpPr>
        <p:grpSpPr>
          <a:xfrm>
            <a:off x="7991475" y="2933700"/>
            <a:ext cx="2762250" cy="3257550"/>
            <a:chOff x="7991475" y="2933700"/>
            <a:chExt cx="2762250" cy="3257550"/>
          </a:xfrm>
        </p:grpSpPr>
        <p:sp>
          <p:nvSpPr>
            <p:cNvPr id="119" name="Google Shape;119;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1" name="Google Shape;121;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2" name="Google Shape;122;p4"/>
          <p:cNvSpPr/>
          <p:nvPr/>
        </p:nvSpPr>
        <p:spPr>
          <a:xfrm>
            <a:off x="6858000" y="15049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4"/>
          <p:cNvSpPr txBox="1"/>
          <p:nvPr>
            <p:ph type="title"/>
          </p:nvPr>
        </p:nvSpPr>
        <p:spPr>
          <a:xfrm>
            <a:off x="597725" y="596025"/>
            <a:ext cx="5728800" cy="6708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SzPts val="1400"/>
              <a:buNone/>
            </a:pPr>
            <a:r>
              <a:rPr lang="en-IN" sz="4250"/>
              <a:t>PROBLEM STATEMENT</a:t>
            </a:r>
            <a:endParaRPr sz="4250"/>
          </a:p>
        </p:txBody>
      </p:sp>
      <p:pic>
        <p:nvPicPr>
          <p:cNvPr id="124" name="Google Shape;124;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5" name="Google Shape;125;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26" name="Google Shape;126;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127" name="Google Shape;127;p4"/>
          <p:cNvSpPr txBox="1"/>
          <p:nvPr/>
        </p:nvSpPr>
        <p:spPr>
          <a:xfrm>
            <a:off x="834072" y="1828800"/>
            <a:ext cx="6633528" cy="295786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IN" sz="1800" u="none" cap="none" strike="noStrike">
                <a:solidFill>
                  <a:srgbClr val="0D0D0D"/>
                </a:solidFill>
                <a:latin typeface="Calibri"/>
                <a:ea typeface="Calibri"/>
                <a:cs typeface="Calibri"/>
                <a:sym typeface="Calibri"/>
              </a:rPr>
              <a:t>Fuel efficiency is a significant concern for both car manufacturers and consumers. Predicting the mileage of a car accurately is challenging due to the diverse range of factors influencing it, such as engine specifications, vehicle weight, aerodynamics, and driving conditions. Developing a reliable model to forecast car mileage can aid in designing more fuel-efficient vehicles and help consumers make informed decisions when purchasing cars.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5"/>
          <p:cNvGrpSpPr/>
          <p:nvPr/>
        </p:nvGrpSpPr>
        <p:grpSpPr>
          <a:xfrm>
            <a:off x="8658225" y="2647950"/>
            <a:ext cx="3533775" cy="3810000"/>
            <a:chOff x="8658225" y="2647950"/>
            <a:chExt cx="3533775" cy="3810000"/>
          </a:xfrm>
        </p:grpSpPr>
        <p:sp>
          <p:nvSpPr>
            <p:cNvPr id="133" name="Google Shape;133;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5" name="Google Shape;135;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6" name="Google Shape;136;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5"/>
          <p:cNvSpPr txBox="1"/>
          <p:nvPr>
            <p:ph type="title"/>
          </p:nvPr>
        </p:nvSpPr>
        <p:spPr>
          <a:xfrm>
            <a:off x="739775" y="829625"/>
            <a:ext cx="52638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IN" sz="4250"/>
              <a:t>PROJECT OVERVIEW</a:t>
            </a:r>
            <a:endParaRPr sz="4250"/>
          </a:p>
        </p:txBody>
      </p:sp>
      <p:pic>
        <p:nvPicPr>
          <p:cNvPr id="138" name="Google Shape;138;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9" name="Google Shape;139;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40" name="Google Shape;140;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141" name="Google Shape;141;p5"/>
          <p:cNvSpPr txBox="1"/>
          <p:nvPr/>
        </p:nvSpPr>
        <p:spPr>
          <a:xfrm>
            <a:off x="739776" y="2019300"/>
            <a:ext cx="7713600" cy="32784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IN" sz="1800" u="none" cap="none" strike="noStrike">
                <a:solidFill>
                  <a:srgbClr val="0D0D0D"/>
                </a:solidFill>
                <a:latin typeface="Calibri"/>
                <a:ea typeface="Calibri"/>
                <a:cs typeface="Calibri"/>
                <a:sym typeface="Calibri"/>
              </a:rPr>
              <a:t>The project involves collecting a comprehensive dataset containing various features such as engine displacement, horsepower, weight, aerodynamic properties, and driving conditions. We will preprocess and clean the data, perform exploratory data analysis to understand feature correlations, and then build a machine learning model for mileage prediction. The model will be trained using appropriate algorithms such as linear regression, decision trees, or neural networks, and evaluated using relevant metrics to ensure accuracy and generalization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6"/>
          <p:cNvSpPr/>
          <p:nvPr/>
        </p:nvSpPr>
        <p:spPr>
          <a:xfrm>
            <a:off x="7059561" y="119259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6"/>
          <p:cNvSpPr txBox="1"/>
          <p:nvPr>
            <p:ph type="title"/>
          </p:nvPr>
        </p:nvSpPr>
        <p:spPr>
          <a:xfrm>
            <a:off x="545275" y="891800"/>
            <a:ext cx="5168700" cy="5091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SzPts val="1400"/>
              <a:buNone/>
            </a:pPr>
            <a:r>
              <a:rPr lang="en-IN" sz="3200"/>
              <a:t>WHO ARE THE END USERS?</a:t>
            </a:r>
            <a:endParaRPr sz="3200"/>
          </a:p>
        </p:txBody>
      </p:sp>
      <p:pic>
        <p:nvPicPr>
          <p:cNvPr id="150" name="Google Shape;150;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1" name="Google Shape;151;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52" name="Google Shape;152;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153" name="Google Shape;153;p6"/>
          <p:cNvSpPr txBox="1"/>
          <p:nvPr/>
        </p:nvSpPr>
        <p:spPr>
          <a:xfrm>
            <a:off x="699452" y="1828801"/>
            <a:ext cx="8447006"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The end users of this project are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Trebuchet MS"/>
                <a:ea typeface="Trebuchet MS"/>
                <a:cs typeface="Trebuchet MS"/>
                <a:sym typeface="Trebuchet MS"/>
              </a:rPr>
              <a:t>Car Manufacturers</a:t>
            </a:r>
            <a:r>
              <a:rPr b="0" i="0" lang="en-IN" sz="1800" u="none" cap="none" strike="noStrike">
                <a:solidFill>
                  <a:schemeClr val="dk1"/>
                </a:solidFill>
                <a:latin typeface="Calibri"/>
                <a:ea typeface="Calibri"/>
                <a:cs typeface="Calibri"/>
                <a:sym typeface="Calibri"/>
              </a:rPr>
              <a:t>: They can utilize the predictive model during the design phase to optimize vehicle specifications for better fuel efficiency.</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Trebuchet MS"/>
                <a:ea typeface="Trebuchet MS"/>
                <a:cs typeface="Trebuchet MS"/>
                <a:sym typeface="Trebuchet MS"/>
              </a:rPr>
              <a:t>Consumers</a:t>
            </a:r>
            <a:r>
              <a:rPr b="0" i="0" lang="en-IN" sz="1800" u="none" cap="none" strike="noStrike">
                <a:solidFill>
                  <a:schemeClr val="dk1"/>
                </a:solidFill>
                <a:latin typeface="Calibri"/>
                <a:ea typeface="Calibri"/>
                <a:cs typeface="Calibri"/>
                <a:sym typeface="Calibri"/>
              </a:rPr>
              <a:t>: Prospective car buyers can use the model to estimate the mileage of different car models and make informed decisions based on their preferences and requirements.</a:t>
            </a:r>
            <a:endParaRPr b="0" i="0" sz="1800" u="none" cap="none" strike="noStrike">
              <a:solidFill>
                <a:schemeClr val="dk1"/>
              </a:solidFill>
              <a:latin typeface="Calibri"/>
              <a:ea typeface="Calibri"/>
              <a:cs typeface="Calibri"/>
              <a:sym typeface="Calibri"/>
            </a:endParaRPr>
          </a:p>
        </p:txBody>
      </p:sp>
      <p:sp>
        <p:nvSpPr>
          <p:cNvPr id="154" name="Google Shape;154;p6"/>
          <p:cNvSpPr/>
          <p:nvPr/>
        </p:nvSpPr>
        <p:spPr>
          <a:xfrm>
            <a:off x="2362200" y="3985356"/>
            <a:ext cx="4648200" cy="553998"/>
          </a:xfrm>
          <a:prstGeom prst="rect">
            <a:avLst/>
          </a:prstGeom>
          <a:noFill/>
          <a:ln>
            <a:noFill/>
          </a:ln>
        </p:spPr>
        <p:txBody>
          <a:bodyPr anchorCtr="0" anchor="ctr" bIns="0" lIns="0" spcFirstLastPara="1" rIns="0" wrap="square" tIns="0">
            <a:spAutoFit/>
          </a:bodyPr>
          <a:lstStyle/>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55" name="Google Shape;155;p6"/>
          <p:cNvSpPr/>
          <p:nvPr/>
        </p:nvSpPr>
        <p:spPr>
          <a:xfrm>
            <a:off x="0" y="0"/>
            <a:ext cx="130175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b="0" l="0" r="0" t="0"/>
          <a:stretch/>
        </p:blipFill>
        <p:spPr>
          <a:xfrm>
            <a:off x="0" y="2211588"/>
            <a:ext cx="2695574" cy="3248025"/>
          </a:xfrm>
          <a:prstGeom prst="rect">
            <a:avLst/>
          </a:prstGeom>
          <a:noFill/>
          <a:ln>
            <a:noFill/>
          </a:ln>
        </p:spPr>
      </p:pic>
      <p:sp>
        <p:nvSpPr>
          <p:cNvPr id="161" name="Google Shape;161;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IN" sz="3600"/>
              <a:t>YOUR SOLUTION AND ITS VALUE PROPOSITION</a:t>
            </a:r>
            <a:endParaRPr/>
          </a:p>
        </p:txBody>
      </p:sp>
      <p:pic>
        <p:nvPicPr>
          <p:cNvPr id="165" name="Google Shape;165;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6" name="Google Shape;166;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67" name="Google Shape;167;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168" name="Google Shape;168;p7"/>
          <p:cNvSpPr txBox="1"/>
          <p:nvPr/>
        </p:nvSpPr>
        <p:spPr>
          <a:xfrm>
            <a:off x="3045542" y="2127441"/>
            <a:ext cx="7317658" cy="341632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Our solution involves developing a machine learning model capable of accurately predicting car mileage based on input parameters. The value proposition lies in providing car manufacturers with a tool to optimize vehicle design for improved fuel efficiency, ultimately reducing fuel consumption and environmental impact. For consumers, the model offers transparency and confidence in estimating the fuel efficiency of various car models, aiding in their purchasing decisions and potentially saving on fuel costs in the long run.s.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74" name="Google Shape;174;p8"/>
          <p:cNvSpPr/>
          <p:nvPr/>
        </p:nvSpPr>
        <p:spPr>
          <a:xfrm>
            <a:off x="9144000" y="53340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8"/>
          <p:cNvSpPr/>
          <p:nvPr/>
        </p:nvSpPr>
        <p:spPr>
          <a:xfrm>
            <a:off x="8534400" y="271173"/>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7" name="Google Shape;177;p8"/>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8" name="Google Shape;178;p8"/>
          <p:cNvSpPr txBox="1"/>
          <p:nvPr>
            <p:ph type="title"/>
          </p:nvPr>
        </p:nvSpPr>
        <p:spPr>
          <a:xfrm>
            <a:off x="1937743" y="541117"/>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IN" sz="4250"/>
              <a:t>THE WOW IN YOUR SOLUTION</a:t>
            </a:r>
            <a:endParaRPr sz="4250"/>
          </a:p>
        </p:txBody>
      </p:sp>
      <p:sp>
        <p:nvSpPr>
          <p:cNvPr id="179" name="Google Shape;179;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80" name="Google Shape;180;p8"/>
          <p:cNvSpPr txBox="1"/>
          <p:nvPr/>
        </p:nvSpPr>
        <p:spPr>
          <a:xfrm>
            <a:off x="2362200" y="1981200"/>
            <a:ext cx="8001000" cy="258532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IN" sz="1800" u="none" cap="none" strike="noStrike">
                <a:solidFill>
                  <a:srgbClr val="0D0D0D"/>
                </a:solidFill>
                <a:latin typeface="Calibri"/>
                <a:ea typeface="Calibri"/>
                <a:cs typeface="Calibri"/>
                <a:sym typeface="Calibri"/>
              </a:rPr>
              <a:t>One of the standout features of our solution is its ability to adapt to different car models and driving conditions. By leveraging advanced machine learning techniques, our model can provide precise mileage estimates even for vehicles with varying specifications and usage patterns. Additionally, the user-friendly interface and intuitive design make it accessible to both technical and non-technical users, enhancing its usability and appeal.</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6" name="Google Shape;186;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8" name="Google Shape;188;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0" name="Google Shape;190;p9"/>
          <p:cNvSpPr txBox="1"/>
          <p:nvPr/>
        </p:nvSpPr>
        <p:spPr>
          <a:xfrm>
            <a:off x="613925" y="291147"/>
            <a:ext cx="3303900" cy="75240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Clr>
                <a:srgbClr val="000000"/>
              </a:buClr>
              <a:buSzPts val="4800"/>
              <a:buFont typeface="Arial"/>
              <a:buNone/>
            </a:pPr>
            <a:r>
              <a:rPr b="1" i="0" lang="en-IN"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191" name="Google Shape;191;p9"/>
          <p:cNvSpPr txBox="1"/>
          <p:nvPr/>
        </p:nvSpPr>
        <p:spPr>
          <a:xfrm>
            <a:off x="419450" y="1571475"/>
            <a:ext cx="9752100" cy="4248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Trebuchet MS"/>
                <a:ea typeface="Trebuchet MS"/>
                <a:cs typeface="Trebuchet MS"/>
                <a:sym typeface="Trebuchet MS"/>
              </a:rPr>
              <a:t>Data Collection</a:t>
            </a:r>
            <a:r>
              <a:rPr b="0" i="0" lang="en-IN" sz="1800" u="none" cap="none" strike="noStrike">
                <a:solidFill>
                  <a:srgbClr val="0D0D0D"/>
                </a:solidFill>
                <a:latin typeface="Calibri"/>
                <a:ea typeface="Calibri"/>
                <a:cs typeface="Calibri"/>
                <a:sym typeface="Calibri"/>
              </a:rPr>
              <a:t>: Gather comprehensive data on car specifications (e.g., engine characteristics, weight, dimensions) and driving conditions (e.g., speed, terrain, weather).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Trebuchet MS"/>
                <a:ea typeface="Trebuchet MS"/>
                <a:cs typeface="Trebuchet MS"/>
                <a:sym typeface="Trebuchet MS"/>
              </a:rPr>
              <a:t>Data Preprocessing</a:t>
            </a:r>
            <a:r>
              <a:rPr b="0" i="0" lang="en-IN" sz="1800" u="none" cap="none" strike="noStrike">
                <a:solidFill>
                  <a:srgbClr val="0D0D0D"/>
                </a:solidFill>
                <a:latin typeface="Calibri"/>
                <a:ea typeface="Calibri"/>
                <a:cs typeface="Calibri"/>
                <a:sym typeface="Calibri"/>
              </a:rPr>
              <a:t>: Clean the dataset, handle missing values, and perform feature engineering to extract relevant information.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Trebuchet MS"/>
                <a:ea typeface="Trebuchet MS"/>
                <a:cs typeface="Trebuchet MS"/>
                <a:sym typeface="Trebuchet MS"/>
              </a:rPr>
              <a:t>Exploratory Data Analysis (EDA): </a:t>
            </a:r>
            <a:r>
              <a:rPr b="0" i="0" lang="en-IN" sz="1800" u="none" cap="none" strike="noStrike">
                <a:solidFill>
                  <a:srgbClr val="0D0D0D"/>
                </a:solidFill>
                <a:latin typeface="Calibri"/>
                <a:ea typeface="Calibri"/>
                <a:cs typeface="Calibri"/>
                <a:sym typeface="Calibri"/>
              </a:rPr>
              <a:t>Analyze the relationships between features and mileage, identify patterns, and gain insights into influential factors.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Trebuchet MS"/>
                <a:ea typeface="Trebuchet MS"/>
                <a:cs typeface="Trebuchet MS"/>
                <a:sym typeface="Trebuchet MS"/>
              </a:rPr>
              <a:t>Model Selection</a:t>
            </a:r>
            <a:r>
              <a:rPr b="0" i="0" lang="en-IN" sz="1800" u="none" cap="none" strike="noStrike">
                <a:solidFill>
                  <a:srgbClr val="0D0D0D"/>
                </a:solidFill>
                <a:latin typeface="Calibri"/>
                <a:ea typeface="Calibri"/>
                <a:cs typeface="Calibri"/>
                <a:sym typeface="Calibri"/>
              </a:rPr>
              <a:t>: Experiment with different machine learning algorithms such as linear regression, decision trees, random forests, or neural networks to find the most suitable model for mileage prediction.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Trebuchet MS"/>
                <a:ea typeface="Trebuchet MS"/>
                <a:cs typeface="Trebuchet MS"/>
                <a:sym typeface="Trebuchet MS"/>
              </a:rPr>
              <a:t>Deploymen</a:t>
            </a:r>
            <a:r>
              <a:rPr b="0" i="0" lang="en-IN" sz="1800" u="none" cap="none" strike="noStrike">
                <a:solidFill>
                  <a:srgbClr val="0D0D0D"/>
                </a:solidFill>
                <a:latin typeface="Calibri"/>
                <a:ea typeface="Calibri"/>
                <a:cs typeface="Calibri"/>
                <a:sym typeface="Calibri"/>
              </a:rPr>
              <a:t>t: Deploy the trained model as a user-friendly application or web service accessible to car manufacturers and consumers for mileage estimation..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2024-03-29T14:48:44Z</dcterms:created>
  <dc:creator>Deepa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