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402"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[Book1]Sheet1!PivotTable1</c:name>
    <c:fmtId val="3"/>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s>
    <c:plotArea>
      <c:layout/>
      <c:barChart>
        <c:barDir val="bar"/>
        <c:grouping val="clustered"/>
        <c:varyColors val="0"/>
        <c:ser>
          <c:idx val="0"/>
          <c:order val="0"/>
          <c:tx>
            <c:strRef>
              <c:f>Sheet1!$K$9:$K$10</c:f>
              <c:strCache>
                <c:ptCount val="1"/>
                <c:pt idx="0">
                  <c:v>Accounting</c:v>
                </c:pt>
              </c:strCache>
            </c:strRef>
          </c:tx>
          <c:invertIfNegative val="0"/>
          <c:cat>
            <c:strRef>
              <c:f>Sheet1!$J$11:$J$51</c:f>
              <c:strCache>
                <c:ptCount val="40"/>
                <c:pt idx="0">
                  <c:v>PR00147</c:v>
                </c:pt>
                <c:pt idx="1">
                  <c:v>PR00419</c:v>
                </c:pt>
                <c:pt idx="2">
                  <c:v>PR00882</c:v>
                </c:pt>
                <c:pt idx="3">
                  <c:v>PR00893</c:v>
                </c:pt>
                <c:pt idx="4">
                  <c:v>PR01662</c:v>
                </c:pt>
                <c:pt idx="5">
                  <c:v>PR01951</c:v>
                </c:pt>
                <c:pt idx="6">
                  <c:v>PR02288</c:v>
                </c:pt>
                <c:pt idx="7">
                  <c:v>PR02603</c:v>
                </c:pt>
                <c:pt idx="8">
                  <c:v>PR03158</c:v>
                </c:pt>
                <c:pt idx="9">
                  <c:v>PR03445</c:v>
                </c:pt>
                <c:pt idx="10">
                  <c:v>PR04473</c:v>
                </c:pt>
                <c:pt idx="11">
                  <c:v>PR04601</c:v>
                </c:pt>
                <c:pt idx="12">
                  <c:v>PR04686</c:v>
                </c:pt>
                <c:pt idx="13">
                  <c:v>SQ00144</c:v>
                </c:pt>
                <c:pt idx="14">
                  <c:v>SQ00612</c:v>
                </c:pt>
                <c:pt idx="15">
                  <c:v>SQ00691</c:v>
                </c:pt>
                <c:pt idx="16">
                  <c:v>SQ01395</c:v>
                </c:pt>
                <c:pt idx="17">
                  <c:v>SQ01620</c:v>
                </c:pt>
                <c:pt idx="18">
                  <c:v>SQ01854</c:v>
                </c:pt>
                <c:pt idx="19">
                  <c:v>SQ02559</c:v>
                </c:pt>
                <c:pt idx="20">
                  <c:v>SQ04598</c:v>
                </c:pt>
                <c:pt idx="21">
                  <c:v>SQ04612</c:v>
                </c:pt>
                <c:pt idx="22">
                  <c:v>TN00214</c:v>
                </c:pt>
                <c:pt idx="23">
                  <c:v>TN00464</c:v>
                </c:pt>
                <c:pt idx="24">
                  <c:v>TN00890</c:v>
                </c:pt>
                <c:pt idx="25">
                  <c:v>TN01281</c:v>
                </c:pt>
                <c:pt idx="26">
                  <c:v>TN02749</c:v>
                </c:pt>
                <c:pt idx="27">
                  <c:v>TN03416</c:v>
                </c:pt>
                <c:pt idx="28">
                  <c:v>TN04246</c:v>
                </c:pt>
                <c:pt idx="29">
                  <c:v>VT00578</c:v>
                </c:pt>
                <c:pt idx="30">
                  <c:v>VT01803</c:v>
                </c:pt>
                <c:pt idx="31">
                  <c:v>VT02313</c:v>
                </c:pt>
                <c:pt idx="32">
                  <c:v>VT02417</c:v>
                </c:pt>
                <c:pt idx="33">
                  <c:v>VT02539</c:v>
                </c:pt>
                <c:pt idx="34">
                  <c:v>VT03537</c:v>
                </c:pt>
                <c:pt idx="35">
                  <c:v>VT03849</c:v>
                </c:pt>
                <c:pt idx="36">
                  <c:v>VT04137</c:v>
                </c:pt>
                <c:pt idx="37">
                  <c:v>VT04627</c:v>
                </c:pt>
                <c:pt idx="38">
                  <c:v>VT04681</c:v>
                </c:pt>
                <c:pt idx="39">
                  <c:v>(blank)</c:v>
                </c:pt>
              </c:strCache>
            </c:strRef>
          </c:cat>
          <c:val>
            <c:numRef>
              <c:f>Sheet1!$K$11:$K$51</c:f>
              <c:numCache>
                <c:formatCode>General</c:formatCode>
                <c:ptCount val="40"/>
                <c:pt idx="2">
                  <c:v>1</c:v>
                </c:pt>
                <c:pt idx="35">
                  <c:v>1</c:v>
                </c:pt>
              </c:numCache>
            </c:numRef>
          </c:val>
        </c:ser>
        <c:ser>
          <c:idx val="1"/>
          <c:order val="1"/>
          <c:tx>
            <c:strRef>
              <c:f>Sheet1!$L$9:$L$10</c:f>
              <c:strCache>
                <c:ptCount val="1"/>
                <c:pt idx="0">
                  <c:v>Business Development</c:v>
                </c:pt>
              </c:strCache>
            </c:strRef>
          </c:tx>
          <c:invertIfNegative val="0"/>
          <c:cat>
            <c:strRef>
              <c:f>Sheet1!$J$11:$J$51</c:f>
              <c:strCache>
                <c:ptCount val="40"/>
                <c:pt idx="0">
                  <c:v>PR00147</c:v>
                </c:pt>
                <c:pt idx="1">
                  <c:v>PR00419</c:v>
                </c:pt>
                <c:pt idx="2">
                  <c:v>PR00882</c:v>
                </c:pt>
                <c:pt idx="3">
                  <c:v>PR00893</c:v>
                </c:pt>
                <c:pt idx="4">
                  <c:v>PR01662</c:v>
                </c:pt>
                <c:pt idx="5">
                  <c:v>PR01951</c:v>
                </c:pt>
                <c:pt idx="6">
                  <c:v>PR02288</c:v>
                </c:pt>
                <c:pt idx="7">
                  <c:v>PR02603</c:v>
                </c:pt>
                <c:pt idx="8">
                  <c:v>PR03158</c:v>
                </c:pt>
                <c:pt idx="9">
                  <c:v>PR03445</c:v>
                </c:pt>
                <c:pt idx="10">
                  <c:v>PR04473</c:v>
                </c:pt>
                <c:pt idx="11">
                  <c:v>PR04601</c:v>
                </c:pt>
                <c:pt idx="12">
                  <c:v>PR04686</c:v>
                </c:pt>
                <c:pt idx="13">
                  <c:v>SQ00144</c:v>
                </c:pt>
                <c:pt idx="14">
                  <c:v>SQ00612</c:v>
                </c:pt>
                <c:pt idx="15">
                  <c:v>SQ00691</c:v>
                </c:pt>
                <c:pt idx="16">
                  <c:v>SQ01395</c:v>
                </c:pt>
                <c:pt idx="17">
                  <c:v>SQ01620</c:v>
                </c:pt>
                <c:pt idx="18">
                  <c:v>SQ01854</c:v>
                </c:pt>
                <c:pt idx="19">
                  <c:v>SQ02559</c:v>
                </c:pt>
                <c:pt idx="20">
                  <c:v>SQ04598</c:v>
                </c:pt>
                <c:pt idx="21">
                  <c:v>SQ04612</c:v>
                </c:pt>
                <c:pt idx="22">
                  <c:v>TN00214</c:v>
                </c:pt>
                <c:pt idx="23">
                  <c:v>TN00464</c:v>
                </c:pt>
                <c:pt idx="24">
                  <c:v>TN00890</c:v>
                </c:pt>
                <c:pt idx="25">
                  <c:v>TN01281</c:v>
                </c:pt>
                <c:pt idx="26">
                  <c:v>TN02749</c:v>
                </c:pt>
                <c:pt idx="27">
                  <c:v>TN03416</c:v>
                </c:pt>
                <c:pt idx="28">
                  <c:v>TN04246</c:v>
                </c:pt>
                <c:pt idx="29">
                  <c:v>VT00578</c:v>
                </c:pt>
                <c:pt idx="30">
                  <c:v>VT01803</c:v>
                </c:pt>
                <c:pt idx="31">
                  <c:v>VT02313</c:v>
                </c:pt>
                <c:pt idx="32">
                  <c:v>VT02417</c:v>
                </c:pt>
                <c:pt idx="33">
                  <c:v>VT02539</c:v>
                </c:pt>
                <c:pt idx="34">
                  <c:v>VT03537</c:v>
                </c:pt>
                <c:pt idx="35">
                  <c:v>VT03849</c:v>
                </c:pt>
                <c:pt idx="36">
                  <c:v>VT04137</c:v>
                </c:pt>
                <c:pt idx="37">
                  <c:v>VT04627</c:v>
                </c:pt>
                <c:pt idx="38">
                  <c:v>VT04681</c:v>
                </c:pt>
                <c:pt idx="39">
                  <c:v>(blank)</c:v>
                </c:pt>
              </c:strCache>
            </c:strRef>
          </c:cat>
          <c:val>
            <c:numRef>
              <c:f>Sheet1!$L$11:$L$51</c:f>
              <c:numCache>
                <c:formatCode>General</c:formatCode>
                <c:ptCount val="40"/>
                <c:pt idx="1">
                  <c:v>1</c:v>
                </c:pt>
                <c:pt idx="10">
                  <c:v>1</c:v>
                </c:pt>
                <c:pt idx="12">
                  <c:v>1</c:v>
                </c:pt>
                <c:pt idx="19">
                  <c:v>1</c:v>
                </c:pt>
                <c:pt idx="34">
                  <c:v>1</c:v>
                </c:pt>
              </c:numCache>
            </c:numRef>
          </c:val>
        </c:ser>
        <c:ser>
          <c:idx val="2"/>
          <c:order val="2"/>
          <c:tx>
            <c:strRef>
              <c:f>Sheet1!$M$9:$M$10</c:f>
              <c:strCache>
                <c:ptCount val="1"/>
                <c:pt idx="0">
                  <c:v>Engineering</c:v>
                </c:pt>
              </c:strCache>
            </c:strRef>
          </c:tx>
          <c:invertIfNegative val="0"/>
          <c:cat>
            <c:strRef>
              <c:f>Sheet1!$J$11:$J$51</c:f>
              <c:strCache>
                <c:ptCount val="40"/>
                <c:pt idx="0">
                  <c:v>PR00147</c:v>
                </c:pt>
                <c:pt idx="1">
                  <c:v>PR00419</c:v>
                </c:pt>
                <c:pt idx="2">
                  <c:v>PR00882</c:v>
                </c:pt>
                <c:pt idx="3">
                  <c:v>PR00893</c:v>
                </c:pt>
                <c:pt idx="4">
                  <c:v>PR01662</c:v>
                </c:pt>
                <c:pt idx="5">
                  <c:v>PR01951</c:v>
                </c:pt>
                <c:pt idx="6">
                  <c:v>PR02288</c:v>
                </c:pt>
                <c:pt idx="7">
                  <c:v>PR02603</c:v>
                </c:pt>
                <c:pt idx="8">
                  <c:v>PR03158</c:v>
                </c:pt>
                <c:pt idx="9">
                  <c:v>PR03445</c:v>
                </c:pt>
                <c:pt idx="10">
                  <c:v>PR04473</c:v>
                </c:pt>
                <c:pt idx="11">
                  <c:v>PR04601</c:v>
                </c:pt>
                <c:pt idx="12">
                  <c:v>PR04686</c:v>
                </c:pt>
                <c:pt idx="13">
                  <c:v>SQ00144</c:v>
                </c:pt>
                <c:pt idx="14">
                  <c:v>SQ00612</c:v>
                </c:pt>
                <c:pt idx="15">
                  <c:v>SQ00691</c:v>
                </c:pt>
                <c:pt idx="16">
                  <c:v>SQ01395</c:v>
                </c:pt>
                <c:pt idx="17">
                  <c:v>SQ01620</c:v>
                </c:pt>
                <c:pt idx="18">
                  <c:v>SQ01854</c:v>
                </c:pt>
                <c:pt idx="19">
                  <c:v>SQ02559</c:v>
                </c:pt>
                <c:pt idx="20">
                  <c:v>SQ04598</c:v>
                </c:pt>
                <c:pt idx="21">
                  <c:v>SQ04612</c:v>
                </c:pt>
                <c:pt idx="22">
                  <c:v>TN00214</c:v>
                </c:pt>
                <c:pt idx="23">
                  <c:v>TN00464</c:v>
                </c:pt>
                <c:pt idx="24">
                  <c:v>TN00890</c:v>
                </c:pt>
                <c:pt idx="25">
                  <c:v>TN01281</c:v>
                </c:pt>
                <c:pt idx="26">
                  <c:v>TN02749</c:v>
                </c:pt>
                <c:pt idx="27">
                  <c:v>TN03416</c:v>
                </c:pt>
                <c:pt idx="28">
                  <c:v>TN04246</c:v>
                </c:pt>
                <c:pt idx="29">
                  <c:v>VT00578</c:v>
                </c:pt>
                <c:pt idx="30">
                  <c:v>VT01803</c:v>
                </c:pt>
                <c:pt idx="31">
                  <c:v>VT02313</c:v>
                </c:pt>
                <c:pt idx="32">
                  <c:v>VT02417</c:v>
                </c:pt>
                <c:pt idx="33">
                  <c:v>VT02539</c:v>
                </c:pt>
                <c:pt idx="34">
                  <c:v>VT03537</c:v>
                </c:pt>
                <c:pt idx="35">
                  <c:v>VT03849</c:v>
                </c:pt>
                <c:pt idx="36">
                  <c:v>VT04137</c:v>
                </c:pt>
                <c:pt idx="37">
                  <c:v>VT04627</c:v>
                </c:pt>
                <c:pt idx="38">
                  <c:v>VT04681</c:v>
                </c:pt>
                <c:pt idx="39">
                  <c:v>(blank)</c:v>
                </c:pt>
              </c:strCache>
            </c:strRef>
          </c:cat>
          <c:val>
            <c:numRef>
              <c:f>Sheet1!$M$11:$M$51</c:f>
              <c:numCache>
                <c:formatCode>General</c:formatCode>
                <c:ptCount val="40"/>
                <c:pt idx="13">
                  <c:v>1</c:v>
                </c:pt>
                <c:pt idx="25">
                  <c:v>1</c:v>
                </c:pt>
                <c:pt idx="27">
                  <c:v>1</c:v>
                </c:pt>
                <c:pt idx="33">
                  <c:v>1</c:v>
                </c:pt>
              </c:numCache>
            </c:numRef>
          </c:val>
        </c:ser>
        <c:ser>
          <c:idx val="3"/>
          <c:order val="3"/>
          <c:tx>
            <c:strRef>
              <c:f>Sheet1!$N$9:$N$10</c:f>
              <c:strCache>
                <c:ptCount val="1"/>
                <c:pt idx="0">
                  <c:v>Human Resources</c:v>
                </c:pt>
              </c:strCache>
            </c:strRef>
          </c:tx>
          <c:invertIfNegative val="0"/>
          <c:cat>
            <c:strRef>
              <c:f>Sheet1!$J$11:$J$51</c:f>
              <c:strCache>
                <c:ptCount val="40"/>
                <c:pt idx="0">
                  <c:v>PR00147</c:v>
                </c:pt>
                <c:pt idx="1">
                  <c:v>PR00419</c:v>
                </c:pt>
                <c:pt idx="2">
                  <c:v>PR00882</c:v>
                </c:pt>
                <c:pt idx="3">
                  <c:v>PR00893</c:v>
                </c:pt>
                <c:pt idx="4">
                  <c:v>PR01662</c:v>
                </c:pt>
                <c:pt idx="5">
                  <c:v>PR01951</c:v>
                </c:pt>
                <c:pt idx="6">
                  <c:v>PR02288</c:v>
                </c:pt>
                <c:pt idx="7">
                  <c:v>PR02603</c:v>
                </c:pt>
                <c:pt idx="8">
                  <c:v>PR03158</c:v>
                </c:pt>
                <c:pt idx="9">
                  <c:v>PR03445</c:v>
                </c:pt>
                <c:pt idx="10">
                  <c:v>PR04473</c:v>
                </c:pt>
                <c:pt idx="11">
                  <c:v>PR04601</c:v>
                </c:pt>
                <c:pt idx="12">
                  <c:v>PR04686</c:v>
                </c:pt>
                <c:pt idx="13">
                  <c:v>SQ00144</c:v>
                </c:pt>
                <c:pt idx="14">
                  <c:v>SQ00612</c:v>
                </c:pt>
                <c:pt idx="15">
                  <c:v>SQ00691</c:v>
                </c:pt>
                <c:pt idx="16">
                  <c:v>SQ01395</c:v>
                </c:pt>
                <c:pt idx="17">
                  <c:v>SQ01620</c:v>
                </c:pt>
                <c:pt idx="18">
                  <c:v>SQ01854</c:v>
                </c:pt>
                <c:pt idx="19">
                  <c:v>SQ02559</c:v>
                </c:pt>
                <c:pt idx="20">
                  <c:v>SQ04598</c:v>
                </c:pt>
                <c:pt idx="21">
                  <c:v>SQ04612</c:v>
                </c:pt>
                <c:pt idx="22">
                  <c:v>TN00214</c:v>
                </c:pt>
                <c:pt idx="23">
                  <c:v>TN00464</c:v>
                </c:pt>
                <c:pt idx="24">
                  <c:v>TN00890</c:v>
                </c:pt>
                <c:pt idx="25">
                  <c:v>TN01281</c:v>
                </c:pt>
                <c:pt idx="26">
                  <c:v>TN02749</c:v>
                </c:pt>
                <c:pt idx="27">
                  <c:v>TN03416</c:v>
                </c:pt>
                <c:pt idx="28">
                  <c:v>TN04246</c:v>
                </c:pt>
                <c:pt idx="29">
                  <c:v>VT00578</c:v>
                </c:pt>
                <c:pt idx="30">
                  <c:v>VT01803</c:v>
                </c:pt>
                <c:pt idx="31">
                  <c:v>VT02313</c:v>
                </c:pt>
                <c:pt idx="32">
                  <c:v>VT02417</c:v>
                </c:pt>
                <c:pt idx="33">
                  <c:v>VT02539</c:v>
                </c:pt>
                <c:pt idx="34">
                  <c:v>VT03537</c:v>
                </c:pt>
                <c:pt idx="35">
                  <c:v>VT03849</c:v>
                </c:pt>
                <c:pt idx="36">
                  <c:v>VT04137</c:v>
                </c:pt>
                <c:pt idx="37">
                  <c:v>VT04627</c:v>
                </c:pt>
                <c:pt idx="38">
                  <c:v>VT04681</c:v>
                </c:pt>
                <c:pt idx="39">
                  <c:v>(blank)</c:v>
                </c:pt>
              </c:strCache>
            </c:strRef>
          </c:cat>
          <c:val>
            <c:numRef>
              <c:f>Sheet1!$N$11:$N$51</c:f>
              <c:numCache>
                <c:formatCode>General</c:formatCode>
                <c:ptCount val="40"/>
                <c:pt idx="3">
                  <c:v>1</c:v>
                </c:pt>
                <c:pt idx="7">
                  <c:v>1</c:v>
                </c:pt>
                <c:pt idx="37">
                  <c:v>1</c:v>
                </c:pt>
              </c:numCache>
            </c:numRef>
          </c:val>
        </c:ser>
        <c:ser>
          <c:idx val="4"/>
          <c:order val="4"/>
          <c:tx>
            <c:strRef>
              <c:f>Sheet1!$O$9:$O$10</c:f>
              <c:strCache>
                <c:ptCount val="1"/>
                <c:pt idx="0">
                  <c:v>Legal</c:v>
                </c:pt>
              </c:strCache>
            </c:strRef>
          </c:tx>
          <c:invertIfNegative val="0"/>
          <c:cat>
            <c:strRef>
              <c:f>Sheet1!$J$11:$J$51</c:f>
              <c:strCache>
                <c:ptCount val="40"/>
                <c:pt idx="0">
                  <c:v>PR00147</c:v>
                </c:pt>
                <c:pt idx="1">
                  <c:v>PR00419</c:v>
                </c:pt>
                <c:pt idx="2">
                  <c:v>PR00882</c:v>
                </c:pt>
                <c:pt idx="3">
                  <c:v>PR00893</c:v>
                </c:pt>
                <c:pt idx="4">
                  <c:v>PR01662</c:v>
                </c:pt>
                <c:pt idx="5">
                  <c:v>PR01951</c:v>
                </c:pt>
                <c:pt idx="6">
                  <c:v>PR02288</c:v>
                </c:pt>
                <c:pt idx="7">
                  <c:v>PR02603</c:v>
                </c:pt>
                <c:pt idx="8">
                  <c:v>PR03158</c:v>
                </c:pt>
                <c:pt idx="9">
                  <c:v>PR03445</c:v>
                </c:pt>
                <c:pt idx="10">
                  <c:v>PR04473</c:v>
                </c:pt>
                <c:pt idx="11">
                  <c:v>PR04601</c:v>
                </c:pt>
                <c:pt idx="12">
                  <c:v>PR04686</c:v>
                </c:pt>
                <c:pt idx="13">
                  <c:v>SQ00144</c:v>
                </c:pt>
                <c:pt idx="14">
                  <c:v>SQ00612</c:v>
                </c:pt>
                <c:pt idx="15">
                  <c:v>SQ00691</c:v>
                </c:pt>
                <c:pt idx="16">
                  <c:v>SQ01395</c:v>
                </c:pt>
                <c:pt idx="17">
                  <c:v>SQ01620</c:v>
                </c:pt>
                <c:pt idx="18">
                  <c:v>SQ01854</c:v>
                </c:pt>
                <c:pt idx="19">
                  <c:v>SQ02559</c:v>
                </c:pt>
                <c:pt idx="20">
                  <c:v>SQ04598</c:v>
                </c:pt>
                <c:pt idx="21">
                  <c:v>SQ04612</c:v>
                </c:pt>
                <c:pt idx="22">
                  <c:v>TN00214</c:v>
                </c:pt>
                <c:pt idx="23">
                  <c:v>TN00464</c:v>
                </c:pt>
                <c:pt idx="24">
                  <c:v>TN00890</c:v>
                </c:pt>
                <c:pt idx="25">
                  <c:v>TN01281</c:v>
                </c:pt>
                <c:pt idx="26">
                  <c:v>TN02749</c:v>
                </c:pt>
                <c:pt idx="27">
                  <c:v>TN03416</c:v>
                </c:pt>
                <c:pt idx="28">
                  <c:v>TN04246</c:v>
                </c:pt>
                <c:pt idx="29">
                  <c:v>VT00578</c:v>
                </c:pt>
                <c:pt idx="30">
                  <c:v>VT01803</c:v>
                </c:pt>
                <c:pt idx="31">
                  <c:v>VT02313</c:v>
                </c:pt>
                <c:pt idx="32">
                  <c:v>VT02417</c:v>
                </c:pt>
                <c:pt idx="33">
                  <c:v>VT02539</c:v>
                </c:pt>
                <c:pt idx="34">
                  <c:v>VT03537</c:v>
                </c:pt>
                <c:pt idx="35">
                  <c:v>VT03849</c:v>
                </c:pt>
                <c:pt idx="36">
                  <c:v>VT04137</c:v>
                </c:pt>
                <c:pt idx="37">
                  <c:v>VT04627</c:v>
                </c:pt>
                <c:pt idx="38">
                  <c:v>VT04681</c:v>
                </c:pt>
                <c:pt idx="39">
                  <c:v>(blank)</c:v>
                </c:pt>
              </c:strCache>
            </c:strRef>
          </c:cat>
          <c:val>
            <c:numRef>
              <c:f>Sheet1!$O$11:$O$51</c:f>
              <c:numCache>
                <c:formatCode>General</c:formatCode>
                <c:ptCount val="40"/>
                <c:pt idx="16">
                  <c:v>1</c:v>
                </c:pt>
                <c:pt idx="17">
                  <c:v>1</c:v>
                </c:pt>
              </c:numCache>
            </c:numRef>
          </c:val>
        </c:ser>
        <c:ser>
          <c:idx val="5"/>
          <c:order val="5"/>
          <c:tx>
            <c:strRef>
              <c:f>Sheet1!$P$9:$P$10</c:f>
              <c:strCache>
                <c:ptCount val="1"/>
                <c:pt idx="0">
                  <c:v>Marketing</c:v>
                </c:pt>
              </c:strCache>
            </c:strRef>
          </c:tx>
          <c:invertIfNegative val="0"/>
          <c:cat>
            <c:strRef>
              <c:f>Sheet1!$J$11:$J$51</c:f>
              <c:strCache>
                <c:ptCount val="40"/>
                <c:pt idx="0">
                  <c:v>PR00147</c:v>
                </c:pt>
                <c:pt idx="1">
                  <c:v>PR00419</c:v>
                </c:pt>
                <c:pt idx="2">
                  <c:v>PR00882</c:v>
                </c:pt>
                <c:pt idx="3">
                  <c:v>PR00893</c:v>
                </c:pt>
                <c:pt idx="4">
                  <c:v>PR01662</c:v>
                </c:pt>
                <c:pt idx="5">
                  <c:v>PR01951</c:v>
                </c:pt>
                <c:pt idx="6">
                  <c:v>PR02288</c:v>
                </c:pt>
                <c:pt idx="7">
                  <c:v>PR02603</c:v>
                </c:pt>
                <c:pt idx="8">
                  <c:v>PR03158</c:v>
                </c:pt>
                <c:pt idx="9">
                  <c:v>PR03445</c:v>
                </c:pt>
                <c:pt idx="10">
                  <c:v>PR04473</c:v>
                </c:pt>
                <c:pt idx="11">
                  <c:v>PR04601</c:v>
                </c:pt>
                <c:pt idx="12">
                  <c:v>PR04686</c:v>
                </c:pt>
                <c:pt idx="13">
                  <c:v>SQ00144</c:v>
                </c:pt>
                <c:pt idx="14">
                  <c:v>SQ00612</c:v>
                </c:pt>
                <c:pt idx="15">
                  <c:v>SQ00691</c:v>
                </c:pt>
                <c:pt idx="16">
                  <c:v>SQ01395</c:v>
                </c:pt>
                <c:pt idx="17">
                  <c:v>SQ01620</c:v>
                </c:pt>
                <c:pt idx="18">
                  <c:v>SQ01854</c:v>
                </c:pt>
                <c:pt idx="19">
                  <c:v>SQ02559</c:v>
                </c:pt>
                <c:pt idx="20">
                  <c:v>SQ04598</c:v>
                </c:pt>
                <c:pt idx="21">
                  <c:v>SQ04612</c:v>
                </c:pt>
                <c:pt idx="22">
                  <c:v>TN00214</c:v>
                </c:pt>
                <c:pt idx="23">
                  <c:v>TN00464</c:v>
                </c:pt>
                <c:pt idx="24">
                  <c:v>TN00890</c:v>
                </c:pt>
                <c:pt idx="25">
                  <c:v>TN01281</c:v>
                </c:pt>
                <c:pt idx="26">
                  <c:v>TN02749</c:v>
                </c:pt>
                <c:pt idx="27">
                  <c:v>TN03416</c:v>
                </c:pt>
                <c:pt idx="28">
                  <c:v>TN04246</c:v>
                </c:pt>
                <c:pt idx="29">
                  <c:v>VT00578</c:v>
                </c:pt>
                <c:pt idx="30">
                  <c:v>VT01803</c:v>
                </c:pt>
                <c:pt idx="31">
                  <c:v>VT02313</c:v>
                </c:pt>
                <c:pt idx="32">
                  <c:v>VT02417</c:v>
                </c:pt>
                <c:pt idx="33">
                  <c:v>VT02539</c:v>
                </c:pt>
                <c:pt idx="34">
                  <c:v>VT03537</c:v>
                </c:pt>
                <c:pt idx="35">
                  <c:v>VT03849</c:v>
                </c:pt>
                <c:pt idx="36">
                  <c:v>VT04137</c:v>
                </c:pt>
                <c:pt idx="37">
                  <c:v>VT04627</c:v>
                </c:pt>
                <c:pt idx="38">
                  <c:v>VT04681</c:v>
                </c:pt>
                <c:pt idx="39">
                  <c:v>(blank)</c:v>
                </c:pt>
              </c:strCache>
            </c:strRef>
          </c:cat>
          <c:val>
            <c:numRef>
              <c:f>Sheet1!$P$11:$P$51</c:f>
              <c:numCache>
                <c:formatCode>General</c:formatCode>
                <c:ptCount val="40"/>
                <c:pt idx="18">
                  <c:v>1</c:v>
                </c:pt>
              </c:numCache>
            </c:numRef>
          </c:val>
        </c:ser>
        <c:ser>
          <c:idx val="6"/>
          <c:order val="6"/>
          <c:tx>
            <c:strRef>
              <c:f>Sheet1!$Q$9:$Q$10</c:f>
              <c:strCache>
                <c:ptCount val="1"/>
                <c:pt idx="0">
                  <c:v>NULL</c:v>
                </c:pt>
              </c:strCache>
            </c:strRef>
          </c:tx>
          <c:invertIfNegative val="0"/>
          <c:cat>
            <c:strRef>
              <c:f>Sheet1!$J$11:$J$51</c:f>
              <c:strCache>
                <c:ptCount val="40"/>
                <c:pt idx="0">
                  <c:v>PR00147</c:v>
                </c:pt>
                <c:pt idx="1">
                  <c:v>PR00419</c:v>
                </c:pt>
                <c:pt idx="2">
                  <c:v>PR00882</c:v>
                </c:pt>
                <c:pt idx="3">
                  <c:v>PR00893</c:v>
                </c:pt>
                <c:pt idx="4">
                  <c:v>PR01662</c:v>
                </c:pt>
                <c:pt idx="5">
                  <c:v>PR01951</c:v>
                </c:pt>
                <c:pt idx="6">
                  <c:v>PR02288</c:v>
                </c:pt>
                <c:pt idx="7">
                  <c:v>PR02603</c:v>
                </c:pt>
                <c:pt idx="8">
                  <c:v>PR03158</c:v>
                </c:pt>
                <c:pt idx="9">
                  <c:v>PR03445</c:v>
                </c:pt>
                <c:pt idx="10">
                  <c:v>PR04473</c:v>
                </c:pt>
                <c:pt idx="11">
                  <c:v>PR04601</c:v>
                </c:pt>
                <c:pt idx="12">
                  <c:v>PR04686</c:v>
                </c:pt>
                <c:pt idx="13">
                  <c:v>SQ00144</c:v>
                </c:pt>
                <c:pt idx="14">
                  <c:v>SQ00612</c:v>
                </c:pt>
                <c:pt idx="15">
                  <c:v>SQ00691</c:v>
                </c:pt>
                <c:pt idx="16">
                  <c:v>SQ01395</c:v>
                </c:pt>
                <c:pt idx="17">
                  <c:v>SQ01620</c:v>
                </c:pt>
                <c:pt idx="18">
                  <c:v>SQ01854</c:v>
                </c:pt>
                <c:pt idx="19">
                  <c:v>SQ02559</c:v>
                </c:pt>
                <c:pt idx="20">
                  <c:v>SQ04598</c:v>
                </c:pt>
                <c:pt idx="21">
                  <c:v>SQ04612</c:v>
                </c:pt>
                <c:pt idx="22">
                  <c:v>TN00214</c:v>
                </c:pt>
                <c:pt idx="23">
                  <c:v>TN00464</c:v>
                </c:pt>
                <c:pt idx="24">
                  <c:v>TN00890</c:v>
                </c:pt>
                <c:pt idx="25">
                  <c:v>TN01281</c:v>
                </c:pt>
                <c:pt idx="26">
                  <c:v>TN02749</c:v>
                </c:pt>
                <c:pt idx="27">
                  <c:v>TN03416</c:v>
                </c:pt>
                <c:pt idx="28">
                  <c:v>TN04246</c:v>
                </c:pt>
                <c:pt idx="29">
                  <c:v>VT00578</c:v>
                </c:pt>
                <c:pt idx="30">
                  <c:v>VT01803</c:v>
                </c:pt>
                <c:pt idx="31">
                  <c:v>VT02313</c:v>
                </c:pt>
                <c:pt idx="32">
                  <c:v>VT02417</c:v>
                </c:pt>
                <c:pt idx="33">
                  <c:v>VT02539</c:v>
                </c:pt>
                <c:pt idx="34">
                  <c:v>VT03537</c:v>
                </c:pt>
                <c:pt idx="35">
                  <c:v>VT03849</c:v>
                </c:pt>
                <c:pt idx="36">
                  <c:v>VT04137</c:v>
                </c:pt>
                <c:pt idx="37">
                  <c:v>VT04627</c:v>
                </c:pt>
                <c:pt idx="38">
                  <c:v>VT04681</c:v>
                </c:pt>
                <c:pt idx="39">
                  <c:v>(blank)</c:v>
                </c:pt>
              </c:strCache>
            </c:strRef>
          </c:cat>
          <c:val>
            <c:numRef>
              <c:f>Sheet1!$Q$11:$Q$51</c:f>
              <c:numCache>
                <c:formatCode>General</c:formatCode>
                <c:ptCount val="40"/>
                <c:pt idx="0">
                  <c:v>1</c:v>
                </c:pt>
              </c:numCache>
            </c:numRef>
          </c:val>
        </c:ser>
        <c:ser>
          <c:idx val="7"/>
          <c:order val="7"/>
          <c:tx>
            <c:strRef>
              <c:f>Sheet1!$R$9:$R$10</c:f>
              <c:strCache>
                <c:ptCount val="1"/>
                <c:pt idx="0">
                  <c:v>Product Management</c:v>
                </c:pt>
              </c:strCache>
            </c:strRef>
          </c:tx>
          <c:invertIfNegative val="0"/>
          <c:cat>
            <c:strRef>
              <c:f>Sheet1!$J$11:$J$51</c:f>
              <c:strCache>
                <c:ptCount val="40"/>
                <c:pt idx="0">
                  <c:v>PR00147</c:v>
                </c:pt>
                <c:pt idx="1">
                  <c:v>PR00419</c:v>
                </c:pt>
                <c:pt idx="2">
                  <c:v>PR00882</c:v>
                </c:pt>
                <c:pt idx="3">
                  <c:v>PR00893</c:v>
                </c:pt>
                <c:pt idx="4">
                  <c:v>PR01662</c:v>
                </c:pt>
                <c:pt idx="5">
                  <c:v>PR01951</c:v>
                </c:pt>
                <c:pt idx="6">
                  <c:v>PR02288</c:v>
                </c:pt>
                <c:pt idx="7">
                  <c:v>PR02603</c:v>
                </c:pt>
                <c:pt idx="8">
                  <c:v>PR03158</c:v>
                </c:pt>
                <c:pt idx="9">
                  <c:v>PR03445</c:v>
                </c:pt>
                <c:pt idx="10">
                  <c:v>PR04473</c:v>
                </c:pt>
                <c:pt idx="11">
                  <c:v>PR04601</c:v>
                </c:pt>
                <c:pt idx="12">
                  <c:v>PR04686</c:v>
                </c:pt>
                <c:pt idx="13">
                  <c:v>SQ00144</c:v>
                </c:pt>
                <c:pt idx="14">
                  <c:v>SQ00612</c:v>
                </c:pt>
                <c:pt idx="15">
                  <c:v>SQ00691</c:v>
                </c:pt>
                <c:pt idx="16">
                  <c:v>SQ01395</c:v>
                </c:pt>
                <c:pt idx="17">
                  <c:v>SQ01620</c:v>
                </c:pt>
                <c:pt idx="18">
                  <c:v>SQ01854</c:v>
                </c:pt>
                <c:pt idx="19">
                  <c:v>SQ02559</c:v>
                </c:pt>
                <c:pt idx="20">
                  <c:v>SQ04598</c:v>
                </c:pt>
                <c:pt idx="21">
                  <c:v>SQ04612</c:v>
                </c:pt>
                <c:pt idx="22">
                  <c:v>TN00214</c:v>
                </c:pt>
                <c:pt idx="23">
                  <c:v>TN00464</c:v>
                </c:pt>
                <c:pt idx="24">
                  <c:v>TN00890</c:v>
                </c:pt>
                <c:pt idx="25">
                  <c:v>TN01281</c:v>
                </c:pt>
                <c:pt idx="26">
                  <c:v>TN02749</c:v>
                </c:pt>
                <c:pt idx="27">
                  <c:v>TN03416</c:v>
                </c:pt>
                <c:pt idx="28">
                  <c:v>TN04246</c:v>
                </c:pt>
                <c:pt idx="29">
                  <c:v>VT00578</c:v>
                </c:pt>
                <c:pt idx="30">
                  <c:v>VT01803</c:v>
                </c:pt>
                <c:pt idx="31">
                  <c:v>VT02313</c:v>
                </c:pt>
                <c:pt idx="32">
                  <c:v>VT02417</c:v>
                </c:pt>
                <c:pt idx="33">
                  <c:v>VT02539</c:v>
                </c:pt>
                <c:pt idx="34">
                  <c:v>VT03537</c:v>
                </c:pt>
                <c:pt idx="35">
                  <c:v>VT03849</c:v>
                </c:pt>
                <c:pt idx="36">
                  <c:v>VT04137</c:v>
                </c:pt>
                <c:pt idx="37">
                  <c:v>VT04627</c:v>
                </c:pt>
                <c:pt idx="38">
                  <c:v>VT04681</c:v>
                </c:pt>
                <c:pt idx="39">
                  <c:v>(blank)</c:v>
                </c:pt>
              </c:strCache>
            </c:strRef>
          </c:cat>
          <c:val>
            <c:numRef>
              <c:f>Sheet1!$R$11:$R$51</c:f>
              <c:numCache>
                <c:formatCode>General</c:formatCode>
                <c:ptCount val="40"/>
                <c:pt idx="6">
                  <c:v>1</c:v>
                </c:pt>
                <c:pt idx="38">
                  <c:v>1</c:v>
                </c:pt>
              </c:numCache>
            </c:numRef>
          </c:val>
        </c:ser>
        <c:ser>
          <c:idx val="8"/>
          <c:order val="8"/>
          <c:tx>
            <c:strRef>
              <c:f>Sheet1!$S$9:$S$10</c:f>
              <c:strCache>
                <c:ptCount val="1"/>
                <c:pt idx="0">
                  <c:v>Research and Development</c:v>
                </c:pt>
              </c:strCache>
            </c:strRef>
          </c:tx>
          <c:invertIfNegative val="0"/>
          <c:cat>
            <c:strRef>
              <c:f>Sheet1!$J$11:$J$51</c:f>
              <c:strCache>
                <c:ptCount val="40"/>
                <c:pt idx="0">
                  <c:v>PR00147</c:v>
                </c:pt>
                <c:pt idx="1">
                  <c:v>PR00419</c:v>
                </c:pt>
                <c:pt idx="2">
                  <c:v>PR00882</c:v>
                </c:pt>
                <c:pt idx="3">
                  <c:v>PR00893</c:v>
                </c:pt>
                <c:pt idx="4">
                  <c:v>PR01662</c:v>
                </c:pt>
                <c:pt idx="5">
                  <c:v>PR01951</c:v>
                </c:pt>
                <c:pt idx="6">
                  <c:v>PR02288</c:v>
                </c:pt>
                <c:pt idx="7">
                  <c:v>PR02603</c:v>
                </c:pt>
                <c:pt idx="8">
                  <c:v>PR03158</c:v>
                </c:pt>
                <c:pt idx="9">
                  <c:v>PR03445</c:v>
                </c:pt>
                <c:pt idx="10">
                  <c:v>PR04473</c:v>
                </c:pt>
                <c:pt idx="11">
                  <c:v>PR04601</c:v>
                </c:pt>
                <c:pt idx="12">
                  <c:v>PR04686</c:v>
                </c:pt>
                <c:pt idx="13">
                  <c:v>SQ00144</c:v>
                </c:pt>
                <c:pt idx="14">
                  <c:v>SQ00612</c:v>
                </c:pt>
                <c:pt idx="15">
                  <c:v>SQ00691</c:v>
                </c:pt>
                <c:pt idx="16">
                  <c:v>SQ01395</c:v>
                </c:pt>
                <c:pt idx="17">
                  <c:v>SQ01620</c:v>
                </c:pt>
                <c:pt idx="18">
                  <c:v>SQ01854</c:v>
                </c:pt>
                <c:pt idx="19">
                  <c:v>SQ02559</c:v>
                </c:pt>
                <c:pt idx="20">
                  <c:v>SQ04598</c:v>
                </c:pt>
                <c:pt idx="21">
                  <c:v>SQ04612</c:v>
                </c:pt>
                <c:pt idx="22">
                  <c:v>TN00214</c:v>
                </c:pt>
                <c:pt idx="23">
                  <c:v>TN00464</c:v>
                </c:pt>
                <c:pt idx="24">
                  <c:v>TN00890</c:v>
                </c:pt>
                <c:pt idx="25">
                  <c:v>TN01281</c:v>
                </c:pt>
                <c:pt idx="26">
                  <c:v>TN02749</c:v>
                </c:pt>
                <c:pt idx="27">
                  <c:v>TN03416</c:v>
                </c:pt>
                <c:pt idx="28">
                  <c:v>TN04246</c:v>
                </c:pt>
                <c:pt idx="29">
                  <c:v>VT00578</c:v>
                </c:pt>
                <c:pt idx="30">
                  <c:v>VT01803</c:v>
                </c:pt>
                <c:pt idx="31">
                  <c:v>VT02313</c:v>
                </c:pt>
                <c:pt idx="32">
                  <c:v>VT02417</c:v>
                </c:pt>
                <c:pt idx="33">
                  <c:v>VT02539</c:v>
                </c:pt>
                <c:pt idx="34">
                  <c:v>VT03537</c:v>
                </c:pt>
                <c:pt idx="35">
                  <c:v>VT03849</c:v>
                </c:pt>
                <c:pt idx="36">
                  <c:v>VT04137</c:v>
                </c:pt>
                <c:pt idx="37">
                  <c:v>VT04627</c:v>
                </c:pt>
                <c:pt idx="38">
                  <c:v>VT04681</c:v>
                </c:pt>
                <c:pt idx="39">
                  <c:v>(blank)</c:v>
                </c:pt>
              </c:strCache>
            </c:strRef>
          </c:cat>
          <c:val>
            <c:numRef>
              <c:f>Sheet1!$S$11:$S$51</c:f>
              <c:numCache>
                <c:formatCode>General</c:formatCode>
                <c:ptCount val="40"/>
                <c:pt idx="4">
                  <c:v>1</c:v>
                </c:pt>
                <c:pt idx="14">
                  <c:v>1</c:v>
                </c:pt>
                <c:pt idx="23">
                  <c:v>1</c:v>
                </c:pt>
              </c:numCache>
            </c:numRef>
          </c:val>
        </c:ser>
        <c:ser>
          <c:idx val="9"/>
          <c:order val="9"/>
          <c:tx>
            <c:strRef>
              <c:f>Sheet1!$T$9:$T$10</c:f>
              <c:strCache>
                <c:ptCount val="1"/>
                <c:pt idx="0">
                  <c:v>Sales</c:v>
                </c:pt>
              </c:strCache>
            </c:strRef>
          </c:tx>
          <c:invertIfNegative val="0"/>
          <c:cat>
            <c:strRef>
              <c:f>Sheet1!$J$11:$J$51</c:f>
              <c:strCache>
                <c:ptCount val="40"/>
                <c:pt idx="0">
                  <c:v>PR00147</c:v>
                </c:pt>
                <c:pt idx="1">
                  <c:v>PR00419</c:v>
                </c:pt>
                <c:pt idx="2">
                  <c:v>PR00882</c:v>
                </c:pt>
                <c:pt idx="3">
                  <c:v>PR00893</c:v>
                </c:pt>
                <c:pt idx="4">
                  <c:v>PR01662</c:v>
                </c:pt>
                <c:pt idx="5">
                  <c:v>PR01951</c:v>
                </c:pt>
                <c:pt idx="6">
                  <c:v>PR02288</c:v>
                </c:pt>
                <c:pt idx="7">
                  <c:v>PR02603</c:v>
                </c:pt>
                <c:pt idx="8">
                  <c:v>PR03158</c:v>
                </c:pt>
                <c:pt idx="9">
                  <c:v>PR03445</c:v>
                </c:pt>
                <c:pt idx="10">
                  <c:v>PR04473</c:v>
                </c:pt>
                <c:pt idx="11">
                  <c:v>PR04601</c:v>
                </c:pt>
                <c:pt idx="12">
                  <c:v>PR04686</c:v>
                </c:pt>
                <c:pt idx="13">
                  <c:v>SQ00144</c:v>
                </c:pt>
                <c:pt idx="14">
                  <c:v>SQ00612</c:v>
                </c:pt>
                <c:pt idx="15">
                  <c:v>SQ00691</c:v>
                </c:pt>
                <c:pt idx="16">
                  <c:v>SQ01395</c:v>
                </c:pt>
                <c:pt idx="17">
                  <c:v>SQ01620</c:v>
                </c:pt>
                <c:pt idx="18">
                  <c:v>SQ01854</c:v>
                </c:pt>
                <c:pt idx="19">
                  <c:v>SQ02559</c:v>
                </c:pt>
                <c:pt idx="20">
                  <c:v>SQ04598</c:v>
                </c:pt>
                <c:pt idx="21">
                  <c:v>SQ04612</c:v>
                </c:pt>
                <c:pt idx="22">
                  <c:v>TN00214</c:v>
                </c:pt>
                <c:pt idx="23">
                  <c:v>TN00464</c:v>
                </c:pt>
                <c:pt idx="24">
                  <c:v>TN00890</c:v>
                </c:pt>
                <c:pt idx="25">
                  <c:v>TN01281</c:v>
                </c:pt>
                <c:pt idx="26">
                  <c:v>TN02749</c:v>
                </c:pt>
                <c:pt idx="27">
                  <c:v>TN03416</c:v>
                </c:pt>
                <c:pt idx="28">
                  <c:v>TN04246</c:v>
                </c:pt>
                <c:pt idx="29">
                  <c:v>VT00578</c:v>
                </c:pt>
                <c:pt idx="30">
                  <c:v>VT01803</c:v>
                </c:pt>
                <c:pt idx="31">
                  <c:v>VT02313</c:v>
                </c:pt>
                <c:pt idx="32">
                  <c:v>VT02417</c:v>
                </c:pt>
                <c:pt idx="33">
                  <c:v>VT02539</c:v>
                </c:pt>
                <c:pt idx="34">
                  <c:v>VT03537</c:v>
                </c:pt>
                <c:pt idx="35">
                  <c:v>VT03849</c:v>
                </c:pt>
                <c:pt idx="36">
                  <c:v>VT04137</c:v>
                </c:pt>
                <c:pt idx="37">
                  <c:v>VT04627</c:v>
                </c:pt>
                <c:pt idx="38">
                  <c:v>VT04681</c:v>
                </c:pt>
                <c:pt idx="39">
                  <c:v>(blank)</c:v>
                </c:pt>
              </c:strCache>
            </c:strRef>
          </c:cat>
          <c:val>
            <c:numRef>
              <c:f>Sheet1!$T$11:$T$51</c:f>
              <c:numCache>
                <c:formatCode>General</c:formatCode>
                <c:ptCount val="40"/>
                <c:pt idx="9">
                  <c:v>1</c:v>
                </c:pt>
              </c:numCache>
            </c:numRef>
          </c:val>
        </c:ser>
        <c:ser>
          <c:idx val="10"/>
          <c:order val="10"/>
          <c:tx>
            <c:strRef>
              <c:f>Sheet1!$U$9:$U$10</c:f>
              <c:strCache>
                <c:ptCount val="1"/>
                <c:pt idx="0">
                  <c:v>Services</c:v>
                </c:pt>
              </c:strCache>
            </c:strRef>
          </c:tx>
          <c:invertIfNegative val="0"/>
          <c:cat>
            <c:strRef>
              <c:f>Sheet1!$J$11:$J$51</c:f>
              <c:strCache>
                <c:ptCount val="40"/>
                <c:pt idx="0">
                  <c:v>PR00147</c:v>
                </c:pt>
                <c:pt idx="1">
                  <c:v>PR00419</c:v>
                </c:pt>
                <c:pt idx="2">
                  <c:v>PR00882</c:v>
                </c:pt>
                <c:pt idx="3">
                  <c:v>PR00893</c:v>
                </c:pt>
                <c:pt idx="4">
                  <c:v>PR01662</c:v>
                </c:pt>
                <c:pt idx="5">
                  <c:v>PR01951</c:v>
                </c:pt>
                <c:pt idx="6">
                  <c:v>PR02288</c:v>
                </c:pt>
                <c:pt idx="7">
                  <c:v>PR02603</c:v>
                </c:pt>
                <c:pt idx="8">
                  <c:v>PR03158</c:v>
                </c:pt>
                <c:pt idx="9">
                  <c:v>PR03445</c:v>
                </c:pt>
                <c:pt idx="10">
                  <c:v>PR04473</c:v>
                </c:pt>
                <c:pt idx="11">
                  <c:v>PR04601</c:v>
                </c:pt>
                <c:pt idx="12">
                  <c:v>PR04686</c:v>
                </c:pt>
                <c:pt idx="13">
                  <c:v>SQ00144</c:v>
                </c:pt>
                <c:pt idx="14">
                  <c:v>SQ00612</c:v>
                </c:pt>
                <c:pt idx="15">
                  <c:v>SQ00691</c:v>
                </c:pt>
                <c:pt idx="16">
                  <c:v>SQ01395</c:v>
                </c:pt>
                <c:pt idx="17">
                  <c:v>SQ01620</c:v>
                </c:pt>
                <c:pt idx="18">
                  <c:v>SQ01854</c:v>
                </c:pt>
                <c:pt idx="19">
                  <c:v>SQ02559</c:v>
                </c:pt>
                <c:pt idx="20">
                  <c:v>SQ04598</c:v>
                </c:pt>
                <c:pt idx="21">
                  <c:v>SQ04612</c:v>
                </c:pt>
                <c:pt idx="22">
                  <c:v>TN00214</c:v>
                </c:pt>
                <c:pt idx="23">
                  <c:v>TN00464</c:v>
                </c:pt>
                <c:pt idx="24">
                  <c:v>TN00890</c:v>
                </c:pt>
                <c:pt idx="25">
                  <c:v>TN01281</c:v>
                </c:pt>
                <c:pt idx="26">
                  <c:v>TN02749</c:v>
                </c:pt>
                <c:pt idx="27">
                  <c:v>TN03416</c:v>
                </c:pt>
                <c:pt idx="28">
                  <c:v>TN04246</c:v>
                </c:pt>
                <c:pt idx="29">
                  <c:v>VT00578</c:v>
                </c:pt>
                <c:pt idx="30">
                  <c:v>VT01803</c:v>
                </c:pt>
                <c:pt idx="31">
                  <c:v>VT02313</c:v>
                </c:pt>
                <c:pt idx="32">
                  <c:v>VT02417</c:v>
                </c:pt>
                <c:pt idx="33">
                  <c:v>VT02539</c:v>
                </c:pt>
                <c:pt idx="34">
                  <c:v>VT03537</c:v>
                </c:pt>
                <c:pt idx="35">
                  <c:v>VT03849</c:v>
                </c:pt>
                <c:pt idx="36">
                  <c:v>VT04137</c:v>
                </c:pt>
                <c:pt idx="37">
                  <c:v>VT04627</c:v>
                </c:pt>
                <c:pt idx="38">
                  <c:v>VT04681</c:v>
                </c:pt>
                <c:pt idx="39">
                  <c:v>(blank)</c:v>
                </c:pt>
              </c:strCache>
            </c:strRef>
          </c:cat>
          <c:val>
            <c:numRef>
              <c:f>Sheet1!$U$11:$U$51</c:f>
              <c:numCache>
                <c:formatCode>General</c:formatCode>
                <c:ptCount val="40"/>
                <c:pt idx="8">
                  <c:v>1</c:v>
                </c:pt>
                <c:pt idx="20">
                  <c:v>1</c:v>
                </c:pt>
                <c:pt idx="21">
                  <c:v>1</c:v>
                </c:pt>
                <c:pt idx="29">
                  <c:v>1</c:v>
                </c:pt>
              </c:numCache>
            </c:numRef>
          </c:val>
        </c:ser>
        <c:ser>
          <c:idx val="11"/>
          <c:order val="11"/>
          <c:tx>
            <c:strRef>
              <c:f>Sheet1!$V$9:$V$10</c:f>
              <c:strCache>
                <c:ptCount val="1"/>
                <c:pt idx="0">
                  <c:v>Support</c:v>
                </c:pt>
              </c:strCache>
            </c:strRef>
          </c:tx>
          <c:invertIfNegative val="0"/>
          <c:cat>
            <c:strRef>
              <c:f>Sheet1!$J$11:$J$51</c:f>
              <c:strCache>
                <c:ptCount val="40"/>
                <c:pt idx="0">
                  <c:v>PR00147</c:v>
                </c:pt>
                <c:pt idx="1">
                  <c:v>PR00419</c:v>
                </c:pt>
                <c:pt idx="2">
                  <c:v>PR00882</c:v>
                </c:pt>
                <c:pt idx="3">
                  <c:v>PR00893</c:v>
                </c:pt>
                <c:pt idx="4">
                  <c:v>PR01662</c:v>
                </c:pt>
                <c:pt idx="5">
                  <c:v>PR01951</c:v>
                </c:pt>
                <c:pt idx="6">
                  <c:v>PR02288</c:v>
                </c:pt>
                <c:pt idx="7">
                  <c:v>PR02603</c:v>
                </c:pt>
                <c:pt idx="8">
                  <c:v>PR03158</c:v>
                </c:pt>
                <c:pt idx="9">
                  <c:v>PR03445</c:v>
                </c:pt>
                <c:pt idx="10">
                  <c:v>PR04473</c:v>
                </c:pt>
                <c:pt idx="11">
                  <c:v>PR04601</c:v>
                </c:pt>
                <c:pt idx="12">
                  <c:v>PR04686</c:v>
                </c:pt>
                <c:pt idx="13">
                  <c:v>SQ00144</c:v>
                </c:pt>
                <c:pt idx="14">
                  <c:v>SQ00612</c:v>
                </c:pt>
                <c:pt idx="15">
                  <c:v>SQ00691</c:v>
                </c:pt>
                <c:pt idx="16">
                  <c:v>SQ01395</c:v>
                </c:pt>
                <c:pt idx="17">
                  <c:v>SQ01620</c:v>
                </c:pt>
                <c:pt idx="18">
                  <c:v>SQ01854</c:v>
                </c:pt>
                <c:pt idx="19">
                  <c:v>SQ02559</c:v>
                </c:pt>
                <c:pt idx="20">
                  <c:v>SQ04598</c:v>
                </c:pt>
                <c:pt idx="21">
                  <c:v>SQ04612</c:v>
                </c:pt>
                <c:pt idx="22">
                  <c:v>TN00214</c:v>
                </c:pt>
                <c:pt idx="23">
                  <c:v>TN00464</c:v>
                </c:pt>
                <c:pt idx="24">
                  <c:v>TN00890</c:v>
                </c:pt>
                <c:pt idx="25">
                  <c:v>TN01281</c:v>
                </c:pt>
                <c:pt idx="26">
                  <c:v>TN02749</c:v>
                </c:pt>
                <c:pt idx="27">
                  <c:v>TN03416</c:v>
                </c:pt>
                <c:pt idx="28">
                  <c:v>TN04246</c:v>
                </c:pt>
                <c:pt idx="29">
                  <c:v>VT00578</c:v>
                </c:pt>
                <c:pt idx="30">
                  <c:v>VT01803</c:v>
                </c:pt>
                <c:pt idx="31">
                  <c:v>VT02313</c:v>
                </c:pt>
                <c:pt idx="32">
                  <c:v>VT02417</c:v>
                </c:pt>
                <c:pt idx="33">
                  <c:v>VT02539</c:v>
                </c:pt>
                <c:pt idx="34">
                  <c:v>VT03537</c:v>
                </c:pt>
                <c:pt idx="35">
                  <c:v>VT03849</c:v>
                </c:pt>
                <c:pt idx="36">
                  <c:v>VT04137</c:v>
                </c:pt>
                <c:pt idx="37">
                  <c:v>VT04627</c:v>
                </c:pt>
                <c:pt idx="38">
                  <c:v>VT04681</c:v>
                </c:pt>
                <c:pt idx="39">
                  <c:v>(blank)</c:v>
                </c:pt>
              </c:strCache>
            </c:strRef>
          </c:cat>
          <c:val>
            <c:numRef>
              <c:f>Sheet1!$V$11:$V$51</c:f>
              <c:numCache>
                <c:formatCode>General</c:formatCode>
                <c:ptCount val="40"/>
                <c:pt idx="11">
                  <c:v>1</c:v>
                </c:pt>
                <c:pt idx="15">
                  <c:v>1</c:v>
                </c:pt>
                <c:pt idx="28">
                  <c:v>1</c:v>
                </c:pt>
                <c:pt idx="32">
                  <c:v>1</c:v>
                </c:pt>
              </c:numCache>
            </c:numRef>
          </c:val>
        </c:ser>
        <c:ser>
          <c:idx val="12"/>
          <c:order val="12"/>
          <c:tx>
            <c:strRef>
              <c:f>Sheet1!$W$9:$W$10</c:f>
              <c:strCache>
                <c:ptCount val="1"/>
                <c:pt idx="0">
                  <c:v>Training</c:v>
                </c:pt>
              </c:strCache>
            </c:strRef>
          </c:tx>
          <c:invertIfNegative val="0"/>
          <c:cat>
            <c:strRef>
              <c:f>Sheet1!$J$11:$J$51</c:f>
              <c:strCache>
                <c:ptCount val="40"/>
                <c:pt idx="0">
                  <c:v>PR00147</c:v>
                </c:pt>
                <c:pt idx="1">
                  <c:v>PR00419</c:v>
                </c:pt>
                <c:pt idx="2">
                  <c:v>PR00882</c:v>
                </c:pt>
                <c:pt idx="3">
                  <c:v>PR00893</c:v>
                </c:pt>
                <c:pt idx="4">
                  <c:v>PR01662</c:v>
                </c:pt>
                <c:pt idx="5">
                  <c:v>PR01951</c:v>
                </c:pt>
                <c:pt idx="6">
                  <c:v>PR02288</c:v>
                </c:pt>
                <c:pt idx="7">
                  <c:v>PR02603</c:v>
                </c:pt>
                <c:pt idx="8">
                  <c:v>PR03158</c:v>
                </c:pt>
                <c:pt idx="9">
                  <c:v>PR03445</c:v>
                </c:pt>
                <c:pt idx="10">
                  <c:v>PR04473</c:v>
                </c:pt>
                <c:pt idx="11">
                  <c:v>PR04601</c:v>
                </c:pt>
                <c:pt idx="12">
                  <c:v>PR04686</c:v>
                </c:pt>
                <c:pt idx="13">
                  <c:v>SQ00144</c:v>
                </c:pt>
                <c:pt idx="14">
                  <c:v>SQ00612</c:v>
                </c:pt>
                <c:pt idx="15">
                  <c:v>SQ00691</c:v>
                </c:pt>
                <c:pt idx="16">
                  <c:v>SQ01395</c:v>
                </c:pt>
                <c:pt idx="17">
                  <c:v>SQ01620</c:v>
                </c:pt>
                <c:pt idx="18">
                  <c:v>SQ01854</c:v>
                </c:pt>
                <c:pt idx="19">
                  <c:v>SQ02559</c:v>
                </c:pt>
                <c:pt idx="20">
                  <c:v>SQ04598</c:v>
                </c:pt>
                <c:pt idx="21">
                  <c:v>SQ04612</c:v>
                </c:pt>
                <c:pt idx="22">
                  <c:v>TN00214</c:v>
                </c:pt>
                <c:pt idx="23">
                  <c:v>TN00464</c:v>
                </c:pt>
                <c:pt idx="24">
                  <c:v>TN00890</c:v>
                </c:pt>
                <c:pt idx="25">
                  <c:v>TN01281</c:v>
                </c:pt>
                <c:pt idx="26">
                  <c:v>TN02749</c:v>
                </c:pt>
                <c:pt idx="27">
                  <c:v>TN03416</c:v>
                </c:pt>
                <c:pt idx="28">
                  <c:v>TN04246</c:v>
                </c:pt>
                <c:pt idx="29">
                  <c:v>VT00578</c:v>
                </c:pt>
                <c:pt idx="30">
                  <c:v>VT01803</c:v>
                </c:pt>
                <c:pt idx="31">
                  <c:v>VT02313</c:v>
                </c:pt>
                <c:pt idx="32">
                  <c:v>VT02417</c:v>
                </c:pt>
                <c:pt idx="33">
                  <c:v>VT02539</c:v>
                </c:pt>
                <c:pt idx="34">
                  <c:v>VT03537</c:v>
                </c:pt>
                <c:pt idx="35">
                  <c:v>VT03849</c:v>
                </c:pt>
                <c:pt idx="36">
                  <c:v>VT04137</c:v>
                </c:pt>
                <c:pt idx="37">
                  <c:v>VT04627</c:v>
                </c:pt>
                <c:pt idx="38">
                  <c:v>VT04681</c:v>
                </c:pt>
                <c:pt idx="39">
                  <c:v>(blank)</c:v>
                </c:pt>
              </c:strCache>
            </c:strRef>
          </c:cat>
          <c:val>
            <c:numRef>
              <c:f>Sheet1!$W$11:$W$51</c:f>
              <c:numCache>
                <c:formatCode>General</c:formatCode>
                <c:ptCount val="40"/>
                <c:pt idx="22">
                  <c:v>1</c:v>
                </c:pt>
                <c:pt idx="24">
                  <c:v>1</c:v>
                </c:pt>
                <c:pt idx="26">
                  <c:v>1</c:v>
                </c:pt>
                <c:pt idx="30">
                  <c:v>1</c:v>
                </c:pt>
                <c:pt idx="31">
                  <c:v>1</c:v>
                </c:pt>
                <c:pt idx="36">
                  <c:v>1</c:v>
                </c:pt>
              </c:numCache>
            </c:numRef>
          </c:val>
        </c:ser>
        <c:ser>
          <c:idx val="13"/>
          <c:order val="13"/>
          <c:tx>
            <c:strRef>
              <c:f>Sheet1!$X$9:$X$10</c:f>
              <c:strCache>
                <c:ptCount val="1"/>
                <c:pt idx="0">
                  <c:v>(blank)</c:v>
                </c:pt>
              </c:strCache>
            </c:strRef>
          </c:tx>
          <c:invertIfNegative val="0"/>
          <c:cat>
            <c:strRef>
              <c:f>Sheet1!$J$11:$J$51</c:f>
              <c:strCache>
                <c:ptCount val="40"/>
                <c:pt idx="0">
                  <c:v>PR00147</c:v>
                </c:pt>
                <c:pt idx="1">
                  <c:v>PR00419</c:v>
                </c:pt>
                <c:pt idx="2">
                  <c:v>PR00882</c:v>
                </c:pt>
                <c:pt idx="3">
                  <c:v>PR00893</c:v>
                </c:pt>
                <c:pt idx="4">
                  <c:v>PR01662</c:v>
                </c:pt>
                <c:pt idx="5">
                  <c:v>PR01951</c:v>
                </c:pt>
                <c:pt idx="6">
                  <c:v>PR02288</c:v>
                </c:pt>
                <c:pt idx="7">
                  <c:v>PR02603</c:v>
                </c:pt>
                <c:pt idx="8">
                  <c:v>PR03158</c:v>
                </c:pt>
                <c:pt idx="9">
                  <c:v>PR03445</c:v>
                </c:pt>
                <c:pt idx="10">
                  <c:v>PR04473</c:v>
                </c:pt>
                <c:pt idx="11">
                  <c:v>PR04601</c:v>
                </c:pt>
                <c:pt idx="12">
                  <c:v>PR04686</c:v>
                </c:pt>
                <c:pt idx="13">
                  <c:v>SQ00144</c:v>
                </c:pt>
                <c:pt idx="14">
                  <c:v>SQ00612</c:v>
                </c:pt>
                <c:pt idx="15">
                  <c:v>SQ00691</c:v>
                </c:pt>
                <c:pt idx="16">
                  <c:v>SQ01395</c:v>
                </c:pt>
                <c:pt idx="17">
                  <c:v>SQ01620</c:v>
                </c:pt>
                <c:pt idx="18">
                  <c:v>SQ01854</c:v>
                </c:pt>
                <c:pt idx="19">
                  <c:v>SQ02559</c:v>
                </c:pt>
                <c:pt idx="20">
                  <c:v>SQ04598</c:v>
                </c:pt>
                <c:pt idx="21">
                  <c:v>SQ04612</c:v>
                </c:pt>
                <c:pt idx="22">
                  <c:v>TN00214</c:v>
                </c:pt>
                <c:pt idx="23">
                  <c:v>TN00464</c:v>
                </c:pt>
                <c:pt idx="24">
                  <c:v>TN00890</c:v>
                </c:pt>
                <c:pt idx="25">
                  <c:v>TN01281</c:v>
                </c:pt>
                <c:pt idx="26">
                  <c:v>TN02749</c:v>
                </c:pt>
                <c:pt idx="27">
                  <c:v>TN03416</c:v>
                </c:pt>
                <c:pt idx="28">
                  <c:v>TN04246</c:v>
                </c:pt>
                <c:pt idx="29">
                  <c:v>VT00578</c:v>
                </c:pt>
                <c:pt idx="30">
                  <c:v>VT01803</c:v>
                </c:pt>
                <c:pt idx="31">
                  <c:v>VT02313</c:v>
                </c:pt>
                <c:pt idx="32">
                  <c:v>VT02417</c:v>
                </c:pt>
                <c:pt idx="33">
                  <c:v>VT02539</c:v>
                </c:pt>
                <c:pt idx="34">
                  <c:v>VT03537</c:v>
                </c:pt>
                <c:pt idx="35">
                  <c:v>VT03849</c:v>
                </c:pt>
                <c:pt idx="36">
                  <c:v>VT04137</c:v>
                </c:pt>
                <c:pt idx="37">
                  <c:v>VT04627</c:v>
                </c:pt>
                <c:pt idx="38">
                  <c:v>VT04681</c:v>
                </c:pt>
                <c:pt idx="39">
                  <c:v>(blank)</c:v>
                </c:pt>
              </c:strCache>
            </c:strRef>
          </c:cat>
          <c:val>
            <c:numRef>
              <c:f>Sheet1!$X$11:$X$51</c:f>
              <c:numCache>
                <c:formatCode>General</c:formatCode>
                <c:ptCount val="40"/>
              </c:numCache>
            </c:numRef>
          </c:val>
        </c:ser>
        <c:dLbls>
          <c:showLegendKey val="0"/>
          <c:showVal val="0"/>
          <c:showCatName val="0"/>
          <c:showSerName val="0"/>
          <c:showPercent val="0"/>
          <c:showBubbleSize val="0"/>
        </c:dLbls>
        <c:gapWidth val="150"/>
        <c:axId val="66760192"/>
        <c:axId val="51672704"/>
      </c:barChart>
      <c:catAx>
        <c:axId val="66760192"/>
        <c:scaling>
          <c:orientation val="minMax"/>
        </c:scaling>
        <c:delete val="0"/>
        <c:axPos val="l"/>
        <c:majorTickMark val="out"/>
        <c:minorTickMark val="none"/>
        <c:tickLblPos val="nextTo"/>
        <c:crossAx val="51672704"/>
        <c:crosses val="autoZero"/>
        <c:auto val="1"/>
        <c:lblAlgn val="ctr"/>
        <c:lblOffset val="100"/>
        <c:noMultiLvlLbl val="0"/>
      </c:catAx>
      <c:valAx>
        <c:axId val="51672704"/>
        <c:scaling>
          <c:orientation val="minMax"/>
        </c:scaling>
        <c:delete val="0"/>
        <c:axPos val="b"/>
        <c:majorGridlines/>
        <c:numFmt formatCode="General" sourceLinked="1"/>
        <c:majorTickMark val="out"/>
        <c:minorTickMark val="none"/>
        <c:tickLblPos val="nextTo"/>
        <c:crossAx val="66760192"/>
        <c:crosses val="autoZero"/>
        <c:crossBetween val="between"/>
      </c:valAx>
    </c:plotArea>
    <c:legend>
      <c:legendPos val="r"/>
      <c:layout/>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 SANATHANA LAKSHIMI .S</a:t>
            </a:r>
            <a:endParaRPr lang="en-US" sz="2400" dirty="0"/>
          </a:p>
          <a:p>
            <a:r>
              <a:rPr lang="en-US" sz="2400" dirty="0"/>
              <a:t>REGISTER </a:t>
            </a:r>
            <a:r>
              <a:rPr lang="en-US" sz="2400" dirty="0" smtClean="0"/>
              <a:t>NO:422200911</a:t>
            </a:r>
            <a:endParaRPr lang="en-US" sz="2400" dirty="0"/>
          </a:p>
          <a:p>
            <a:r>
              <a:rPr lang="en-US" sz="2400" dirty="0" smtClean="0"/>
              <a:t>DEPARTMENT:III B.COM ISM</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2551837"/>
            <a:ext cx="8404225" cy="4031873"/>
          </a:xfrm>
          <a:prstGeom prst="rect">
            <a:avLst/>
          </a:prstGeom>
        </p:spPr>
        <p:txBody>
          <a:bodyPr wrap="square">
            <a:spAutoFit/>
          </a:bodyPr>
          <a:lstStyle/>
          <a:p>
            <a:r>
              <a:rPr lang="en-US" sz="3200" b="1" dirty="0"/>
              <a:t>Modeling in Excel for salary and compensation analysis involves a structured approach to organizing, analyzing, and visualizing compensation data. This process helps uncover trends, assess equity, and optimize compensation structures. Here’s how you can model salary and compensation data effectively using </a:t>
            </a:r>
            <a:r>
              <a:rPr lang="en-US" b="1" dirty="0"/>
              <a:t>Excel:</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457200" y="1828800"/>
            <a:ext cx="8686800" cy="3416320"/>
          </a:xfrm>
          <a:prstGeom prst="rect">
            <a:avLst/>
          </a:prstGeom>
        </p:spPr>
        <p:txBody>
          <a:bodyPr wrap="square">
            <a:spAutoFit/>
          </a:bodyPr>
          <a:lstStyle/>
          <a:p>
            <a:r>
              <a:rPr lang="en-US" b="1" dirty="0"/>
              <a:t>1. Summary of Benefits:</a:t>
            </a:r>
            <a:endParaRPr lang="en-US" dirty="0"/>
          </a:p>
          <a:p>
            <a:r>
              <a:rPr lang="en-US" b="1" dirty="0"/>
              <a:t>a. Comprehensive Insights:</a:t>
            </a:r>
            <a:endParaRPr lang="en-US" dirty="0"/>
          </a:p>
          <a:p>
            <a:r>
              <a:rPr lang="en-US" b="1" dirty="0"/>
              <a:t>Holistic View:</a:t>
            </a:r>
            <a:r>
              <a:rPr lang="en-US" dirty="0"/>
              <a:t> Excel data modeling provides a detailed and comprehensive view of salary and compensation structures, enabling a thorough analysis of compensation practices.</a:t>
            </a:r>
          </a:p>
          <a:p>
            <a:r>
              <a:rPr lang="en-US" b="1" dirty="0"/>
              <a:t>Trend Identification:</a:t>
            </a:r>
            <a:r>
              <a:rPr lang="en-US" dirty="0"/>
              <a:t> The ability to track and analyze compensation trends over time helps in understanding how compensation evolves and identifying patterns that may need attention.</a:t>
            </a:r>
          </a:p>
          <a:p>
            <a:r>
              <a:rPr lang="en-US" b="1" dirty="0"/>
              <a:t>b. Enhanced Equity and Fairness:</a:t>
            </a:r>
            <a:endParaRPr lang="en-US" dirty="0"/>
          </a:p>
          <a:p>
            <a:r>
              <a:rPr lang="en-US" b="1" dirty="0"/>
              <a:t>Disparity Detection:</a:t>
            </a:r>
            <a:r>
              <a:rPr lang="en-US" dirty="0"/>
              <a:t> By examining disparities in compensation across various roles, departments, and demographics, organizations can identify and address any inequities.</a:t>
            </a:r>
          </a:p>
          <a:p>
            <a:r>
              <a:rPr lang="en-US" b="1" dirty="0"/>
              <a:t>Benchmarking:</a:t>
            </a:r>
            <a:r>
              <a:rPr lang="en-US" dirty="0"/>
              <a:t> Comparing internal data with industry and geographic benchmarks ensures that compensation practices remain competitive and fair.</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32852" y="2159665"/>
            <a:ext cx="8593228" cy="2123658"/>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SALARY AND COMPENSATION ANALYSIS THROUGH EXCEL DATA MODELING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2551837"/>
            <a:ext cx="8467725" cy="3231654"/>
          </a:xfrm>
          <a:prstGeom prst="rect">
            <a:avLst/>
          </a:prstGeom>
        </p:spPr>
        <p:txBody>
          <a:bodyPr wrap="square">
            <a:spAutoFit/>
          </a:bodyPr>
          <a:lstStyle/>
          <a:p>
            <a:r>
              <a:rPr lang="en-US" sz="3600" b="1" dirty="0"/>
              <a:t>Objective:</a:t>
            </a:r>
            <a:r>
              <a:rPr lang="en-US" dirty="0"/>
              <a:t/>
            </a:r>
            <a:br>
              <a:rPr lang="en-US" dirty="0"/>
            </a:br>
            <a:r>
              <a:rPr lang="en-US" sz="2800" dirty="0"/>
              <a:t>To analyze and understand salary and compensation trends within a given organization or industry using Excel data modeling techniques. This analysis aims to provide actionable insights into compensation disparities, identify trends, and offer recommendations for equitable salary adjustments.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640876" y="1710235"/>
            <a:ext cx="7924800" cy="5632311"/>
          </a:xfrm>
          <a:prstGeom prst="rect">
            <a:avLst/>
          </a:prstGeom>
          <a:noFill/>
        </p:spPr>
        <p:txBody>
          <a:bodyPr wrap="square" rtlCol="0">
            <a:spAutoFit/>
          </a:bodyPr>
          <a:lstStyle/>
          <a:p>
            <a:r>
              <a:rPr lang="en-US" sz="2400" b="1" dirty="0"/>
              <a:t>Risks and Mitigation:</a:t>
            </a:r>
            <a:endParaRPr lang="en-US" sz="2400" dirty="0"/>
          </a:p>
          <a:p>
            <a:r>
              <a:rPr lang="en-US" sz="2400" b="1" dirty="0"/>
              <a:t>Data Accuracy:</a:t>
            </a:r>
            <a:r>
              <a:rPr lang="en-US" sz="2400" dirty="0"/>
              <a:t> Ensure data accuracy through thorough validation and cleaning processes.</a:t>
            </a:r>
          </a:p>
          <a:p>
            <a:r>
              <a:rPr lang="en-US" sz="2400" b="1" dirty="0"/>
              <a:t>Scope Creep:</a:t>
            </a:r>
            <a:r>
              <a:rPr lang="en-US" sz="2400" dirty="0"/>
              <a:t> Clearly define the scope and manage changes through a change control process.</a:t>
            </a:r>
          </a:p>
          <a:p>
            <a:r>
              <a:rPr lang="en-US" sz="2400" b="1" dirty="0"/>
              <a:t>Timeline Delays:</a:t>
            </a:r>
            <a:r>
              <a:rPr lang="en-US" sz="2400" dirty="0"/>
              <a:t> Monitor progress regularly and address any delays promptly.</a:t>
            </a:r>
          </a:p>
          <a:p>
            <a:r>
              <a:rPr lang="en-US" sz="2400" b="1" dirty="0"/>
              <a:t>Success Criteria:</a:t>
            </a:r>
            <a:endParaRPr lang="en-US" sz="2400" dirty="0"/>
          </a:p>
          <a:p>
            <a:r>
              <a:rPr lang="en-US" sz="2400" dirty="0"/>
              <a:t>Successful identification of key compensation trends and disparities.</a:t>
            </a:r>
          </a:p>
          <a:p>
            <a:r>
              <a:rPr lang="en-US" sz="2400" dirty="0"/>
              <a:t>Clear and actionable recommendations for improving compensation structures.</a:t>
            </a:r>
          </a:p>
          <a:p>
            <a:r>
              <a:rPr lang="en-US" sz="2400" dirty="0"/>
              <a:t>Effective communication of findings through reports and presentations.</a:t>
            </a:r>
          </a:p>
          <a:p>
            <a:endParaRPr lang="en-US" sz="2400" dirty="0"/>
          </a:p>
        </p:txBody>
      </p:sp>
      <p:sp>
        <p:nvSpPr>
          <p:cNvPr id="12" name="TextBox 11">
            <a:extLst>
              <a:ext uri="{FF2B5EF4-FFF2-40B4-BE49-F238E27FC236}">
                <a16:creationId xmlns="" xmlns:a16="http://schemas.microsoft.com/office/drawing/2014/main" id="{F050B57B-77CA-84FA-9910-3F41C17BBB48}"/>
              </a:ext>
            </a:extLst>
          </p:cNvPr>
          <p:cNvSpPr txBox="1"/>
          <p:nvPr/>
        </p:nvSpPr>
        <p:spPr>
          <a:xfrm>
            <a:off x="1143000" y="22860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838200" y="1720840"/>
            <a:ext cx="8305800" cy="4524315"/>
          </a:xfrm>
          <a:prstGeom prst="rect">
            <a:avLst/>
          </a:prstGeom>
        </p:spPr>
        <p:txBody>
          <a:bodyPr wrap="square">
            <a:spAutoFit/>
          </a:bodyPr>
          <a:lstStyle/>
          <a:p>
            <a:r>
              <a:rPr lang="en-US" sz="2400" b="1" dirty="0"/>
              <a:t>1. Human Resources (HR) Department</a:t>
            </a:r>
          </a:p>
          <a:p>
            <a:r>
              <a:rPr lang="en-US" sz="2400" b="1" dirty="0"/>
              <a:t>HR Managers and Specialists:</a:t>
            </a:r>
            <a:r>
              <a:rPr lang="en-US" sz="2400" dirty="0"/>
              <a:t> They use the analysis to ensure that the company’s compensation practices are fair, competitive, and aligned with industry standards. They may also use the insights to make data-driven decisions regarding salary adjustments, promotions, and recruitment strategies.</a:t>
            </a:r>
          </a:p>
          <a:p>
            <a:r>
              <a:rPr lang="en-US" sz="2400" b="1" dirty="0"/>
              <a:t>2. Finance Department</a:t>
            </a:r>
          </a:p>
          <a:p>
            <a:r>
              <a:rPr lang="en-US" sz="2400" b="1" dirty="0"/>
              <a:t>Financial Analysts and Controllers:</a:t>
            </a:r>
            <a:r>
              <a:rPr lang="en-US" sz="2400" dirty="0"/>
              <a:t> They rely on the analysis to assess the financial impact of compensation decisions. They may use the data to develop budgets, forecast future compensation expenses, and ensure that compensation practices are cost-effective and sustainable.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0" y="1028343"/>
            <a:ext cx="6096000" cy="4801314"/>
          </a:xfrm>
          <a:prstGeom prst="rect">
            <a:avLst/>
          </a:prstGeom>
        </p:spPr>
        <p:txBody>
          <a:bodyPr>
            <a:spAutoFit/>
          </a:bodyPr>
          <a:lstStyle/>
          <a:p>
            <a:r>
              <a:rPr lang="en-US" b="1" dirty="0"/>
              <a:t>Key Features of the Solution:</a:t>
            </a:r>
            <a:endParaRPr lang="en-US" dirty="0"/>
          </a:p>
          <a:p>
            <a:r>
              <a:rPr lang="en-US" b="1" dirty="0"/>
              <a:t>Data Integration and Preparation:</a:t>
            </a:r>
            <a:endParaRPr lang="en-US" dirty="0"/>
          </a:p>
          <a:p>
            <a:pPr lvl="1"/>
            <a:r>
              <a:rPr lang="en-US" b="1" dirty="0"/>
              <a:t>Data Import and Cleaning:</a:t>
            </a:r>
            <a:r>
              <a:rPr lang="en-US" dirty="0"/>
              <a:t> Seamlessly import data from various sources, clean it to ensure accuracy, and prepare it for analysis.</a:t>
            </a:r>
          </a:p>
          <a:p>
            <a:pPr lvl="1"/>
            <a:r>
              <a:rPr lang="en-US" b="1" dirty="0"/>
              <a:t>Data Structuring:</a:t>
            </a:r>
            <a:r>
              <a:rPr lang="en-US" dirty="0"/>
              <a:t> Organize data into a coherent format, making it easy to analyze and visualize.</a:t>
            </a:r>
          </a:p>
          <a:p>
            <a:r>
              <a:rPr lang="en-US" b="1" dirty="0"/>
              <a:t>Advanced Data Modeling:</a:t>
            </a:r>
            <a:endParaRPr lang="en-US" dirty="0"/>
          </a:p>
          <a:p>
            <a:pPr lvl="1"/>
            <a:r>
              <a:rPr lang="en-US" b="1" dirty="0"/>
              <a:t>Pivot Tables and Charts:</a:t>
            </a:r>
            <a:r>
              <a:rPr lang="en-US" dirty="0"/>
              <a:t> Use pivot tables to summarize data and create charts to visualize trends and patterns.</a:t>
            </a:r>
          </a:p>
          <a:p>
            <a:pPr lvl="1"/>
            <a:r>
              <a:rPr lang="en-US" b="1" dirty="0"/>
              <a:t>Statistical Analysis:</a:t>
            </a:r>
            <a:r>
              <a:rPr lang="en-US" dirty="0"/>
              <a:t> Apply statistical functions to calculate averages, medians, ranges, and percentiles.</a:t>
            </a:r>
          </a:p>
          <a:p>
            <a:pPr lvl="1"/>
            <a:r>
              <a:rPr lang="en-US" b="1" dirty="0"/>
              <a:t>Trend Analysis:</a:t>
            </a:r>
            <a:r>
              <a:rPr lang="en-US" dirty="0"/>
              <a:t> Analyze historical data to identify trends and forecast future compensation.</a:t>
            </a:r>
          </a:p>
          <a:p>
            <a:r>
              <a:rPr lang="en-US" b="1" dirty="0"/>
              <a:t>Equity and Disparity Analysis:</a:t>
            </a:r>
            <a:endParaRPr lang="en-US" dirty="0"/>
          </a:p>
          <a:p>
            <a:pPr lvl="1"/>
            <a:r>
              <a:rPr lang="en-US" b="1" dirty="0"/>
              <a:t>Compensation Comparison:</a:t>
            </a:r>
            <a:r>
              <a:rPr lang="en-US" dirty="0"/>
              <a:t> Compare salaries and total compensation across </a:t>
            </a:r>
            <a:r>
              <a:rPr lang="en-US" dirty="0" err="1"/>
              <a:t>diffe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143000" y="2274838"/>
            <a:ext cx="8001000" cy="3970318"/>
          </a:xfrm>
          <a:prstGeom prst="rect">
            <a:avLst/>
          </a:prstGeom>
        </p:spPr>
        <p:txBody>
          <a:bodyPr wrap="square">
            <a:spAutoFit/>
          </a:bodyPr>
          <a:lstStyle/>
          <a:p>
            <a:r>
              <a:rPr lang="en-US" sz="2800" dirty="0"/>
              <a:t>The dataset used for the salary and compensation analysis includes various data points related to employee compensation, demographics, and organizational structure. This data is essential for performing detailed analyses to identify trends, assess equity, and optimize compensation strategies. The dataset is organized into several key sections, each capturing different aspects of employee compensation and related attributes.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93780"/>
          </a:xfrm>
          <a:prstGeom prst="rect">
            <a:avLst/>
          </a:prstGeom>
        </p:spPr>
        <p:txBody>
          <a:bodyPr vert="horz" wrap="square" lIns="0" tIns="16510" rIns="0" bIns="0" rtlCol="0">
            <a:spAutoFit/>
          </a:bodyPr>
          <a:lstStyle/>
          <a:p>
            <a:pPr marL="12700">
              <a:lnSpc>
                <a:spcPct val="100000"/>
              </a:lnSpc>
              <a:spcBef>
                <a:spcPts val="130"/>
              </a:spcBef>
            </a:pPr>
            <a:r>
              <a:rPr lang="en-US" sz="4400" dirty="0" smtClean="0"/>
              <a:t>THE “WOW” IN OUR 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4401205"/>
          </a:xfrm>
          <a:prstGeom prst="rect">
            <a:avLst/>
          </a:prstGeom>
          <a:noFill/>
        </p:spPr>
        <p:txBody>
          <a:bodyPr wrap="square" rtlCol="0">
            <a:spAutoFit/>
          </a:bodyPr>
          <a:lstStyle/>
          <a:p>
            <a:r>
              <a:rPr lang="en-US" sz="2800" b="1" dirty="0"/>
              <a:t>Comprehensive and Customizable Dashboards:</a:t>
            </a:r>
            <a:endParaRPr lang="en-US" sz="2800" dirty="0"/>
          </a:p>
          <a:p>
            <a:r>
              <a:rPr lang="en-US" sz="2800" b="1" dirty="0"/>
              <a:t>Interactive Dashboards:</a:t>
            </a:r>
            <a:r>
              <a:rPr lang="en-US" sz="2800" dirty="0"/>
              <a:t> Our solution features dynamic, interactive dashboards in Excel that allow users to explore compensation data in real time. Users can filter by various criteria such as department, job title, or location to uncover insights specific to their needs.</a:t>
            </a:r>
          </a:p>
          <a:p>
            <a:r>
              <a:rPr lang="en-US" sz="2800" b="1" dirty="0"/>
              <a:t>Visual Storytelling:</a:t>
            </a:r>
            <a:r>
              <a:rPr lang="en-US" sz="2800" dirty="0"/>
              <a:t> Rich visualizations such as heat maps, trend lines, and scatter plots make complex data easily understandable, highlighting key trends and disparities at a </a:t>
            </a:r>
            <a:r>
              <a:rPr lang="en-US" sz="2800" dirty="0" err="1" smtClean="0"/>
              <a:t>gl</a:t>
            </a: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TotalTime>
  <Words>709</Words>
  <Application>Microsoft Office PowerPoint</Application>
  <PresentationFormat>Custom</PresentationFormat>
  <Paragraphs>76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16</cp:revision>
  <dcterms:created xsi:type="dcterms:W3CDTF">2024-03-29T15:07:22Z</dcterms:created>
  <dcterms:modified xsi:type="dcterms:W3CDTF">2024-09-09T03:43:30Z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