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21a3494a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21a3494a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21a3494a9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21a3494a9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21a3494a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21a3494a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21a3494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21a3494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21a3494a9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21a3494a9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21a3494a9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21a3494a9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21a3494a9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21a3494a9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21a3494a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21a3494a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54325" y="527700"/>
            <a:ext cx="5341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Student Performance Prediction</a:t>
            </a:r>
            <a:endParaRPr u="sng"/>
          </a:p>
        </p:txBody>
      </p:sp>
      <p:sp>
        <p:nvSpPr>
          <p:cNvPr id="135" name="Google Shape;135;p13"/>
          <p:cNvSpPr txBox="1"/>
          <p:nvPr/>
        </p:nvSpPr>
        <p:spPr>
          <a:xfrm>
            <a:off x="4885025" y="2939225"/>
            <a:ext cx="406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lt1"/>
                </a:solidFill>
                <a:highlight>
                  <a:schemeClr val="dk1"/>
                </a:highlight>
                <a:latin typeface="Lato"/>
                <a:ea typeface="Lato"/>
                <a:cs typeface="Lato"/>
                <a:sym typeface="Lato"/>
              </a:rPr>
              <a:t>Team  Members:</a:t>
            </a:r>
            <a:endParaRPr sz="1600" u="sng">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t/>
            </a:r>
            <a:endParaRPr sz="1600" u="sng">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rPr lang="en" sz="1600">
                <a:solidFill>
                  <a:schemeClr val="lt1"/>
                </a:solidFill>
                <a:highlight>
                  <a:schemeClr val="dk1"/>
                </a:highlight>
                <a:latin typeface="Lato"/>
                <a:ea typeface="Lato"/>
                <a:cs typeface="Lato"/>
                <a:sym typeface="Lato"/>
              </a:rPr>
              <a:t>Tanumay Ghosh(RA2011027010101)</a:t>
            </a:r>
            <a:endParaRPr sz="1600">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rPr lang="en" sz="1600">
                <a:solidFill>
                  <a:schemeClr val="lt1"/>
                </a:solidFill>
                <a:highlight>
                  <a:schemeClr val="dk1"/>
                </a:highlight>
                <a:latin typeface="Lato"/>
                <a:ea typeface="Lato"/>
                <a:cs typeface="Lato"/>
                <a:sym typeface="Lato"/>
              </a:rPr>
              <a:t>Omisha Singal (RA2011027010103)</a:t>
            </a:r>
            <a:endParaRPr sz="1600">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rPr lang="en" sz="1600">
                <a:solidFill>
                  <a:schemeClr val="lt1"/>
                </a:solidFill>
                <a:highlight>
                  <a:schemeClr val="dk1"/>
                </a:highlight>
                <a:latin typeface="Lato"/>
                <a:ea typeface="Lato"/>
                <a:cs typeface="Lato"/>
                <a:sym typeface="Lato"/>
              </a:rPr>
              <a:t>Santhana Lakshmi(RA2011027010129)</a:t>
            </a:r>
            <a:endParaRPr sz="1600">
              <a:solidFill>
                <a:schemeClr val="lt1"/>
              </a:solidFill>
              <a:highlight>
                <a:schemeClr val="dk1"/>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57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Problem Statement:</a:t>
            </a:r>
            <a:endParaRPr b="1" i="1"/>
          </a:p>
        </p:txBody>
      </p:sp>
      <p:sp>
        <p:nvSpPr>
          <p:cNvPr id="141" name="Google Shape;141;p14"/>
          <p:cNvSpPr txBox="1"/>
          <p:nvPr>
            <p:ph idx="1" type="body"/>
          </p:nvPr>
        </p:nvSpPr>
        <p:spPr>
          <a:xfrm>
            <a:off x="978600" y="855150"/>
            <a:ext cx="7676700" cy="3433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Today’s scenario colleges needs to analyze student performance manually which takes a lot of time and effort by faculties working on it.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It  provides a interface for school maintenance. It can used by educational institutes or coaching classes to analyze the student performance easily.</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The prediction task aims to help students plan their study schedule and improve their learning outcomes.</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 The expected outcome is to enhance student satisfaction, motivation and </a:t>
            </a:r>
            <a:r>
              <a:rPr lang="en" sz="1500">
                <a:highlight>
                  <a:schemeClr val="dk1"/>
                </a:highlight>
                <a:latin typeface="Roboto"/>
                <a:ea typeface="Roboto"/>
                <a:cs typeface="Roboto"/>
                <a:sym typeface="Roboto"/>
              </a:rPr>
              <a:t>predict the academic performance of students based on their personal, academic, and behavioral data. </a:t>
            </a:r>
            <a:endParaRPr sz="1500">
              <a:highlight>
                <a:schemeClr val="dk1"/>
              </a:highlight>
              <a:latin typeface="Roboto"/>
              <a:ea typeface="Roboto"/>
              <a:cs typeface="Roboto"/>
              <a:sym typeface="Roboto"/>
            </a:endParaRPr>
          </a:p>
          <a:p>
            <a:pPr indent="-355600" lvl="0" marL="457200" rtl="0" algn="l">
              <a:spcBef>
                <a:spcPts val="0"/>
              </a:spcBef>
              <a:spcAft>
                <a:spcPts val="0"/>
              </a:spcAft>
              <a:buSzPts val="2000"/>
              <a:buFont typeface="Roboto"/>
              <a:buChar char="●"/>
            </a:pPr>
            <a:r>
              <a:rPr lang="en" sz="1500">
                <a:latin typeface="Roboto"/>
                <a:ea typeface="Roboto"/>
                <a:cs typeface="Roboto"/>
                <a:sym typeface="Roboto"/>
              </a:rPr>
              <a:t>It identify at-risk students who may need early intervention and support from instructors and authorities. </a:t>
            </a:r>
            <a:endParaRPr sz="2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sz="2650"/>
              <a:t>Project Explanation</a:t>
            </a:r>
            <a:r>
              <a:rPr b="1" i="1" lang="en"/>
              <a:t>:</a:t>
            </a:r>
            <a:endParaRPr b="1" i="1"/>
          </a:p>
          <a:p>
            <a:pPr indent="0" lvl="0" marL="0" rtl="0" algn="l">
              <a:spcBef>
                <a:spcPts val="0"/>
              </a:spcBef>
              <a:spcAft>
                <a:spcPts val="0"/>
              </a:spcAft>
              <a:buNone/>
            </a:pPr>
            <a:r>
              <a:t/>
            </a:r>
            <a:endParaRPr/>
          </a:p>
        </p:txBody>
      </p:sp>
      <p:sp>
        <p:nvSpPr>
          <p:cNvPr id="147" name="Google Shape;147;p15"/>
          <p:cNvSpPr txBox="1"/>
          <p:nvPr>
            <p:ph idx="1" type="body"/>
          </p:nvPr>
        </p:nvSpPr>
        <p:spPr>
          <a:xfrm>
            <a:off x="1297500" y="1042850"/>
            <a:ext cx="7038900" cy="3453000"/>
          </a:xfrm>
          <a:prstGeom prst="rect">
            <a:avLst/>
          </a:prstGeom>
        </p:spPr>
        <p:txBody>
          <a:bodyPr anchorCtr="0" anchor="t" bIns="91425" lIns="91425" spcFirstLastPara="1" rIns="91425" wrap="square" tIns="91425">
            <a:noAutofit/>
          </a:bodyPr>
          <a:lstStyle/>
          <a:p>
            <a:pPr indent="-255587" lvl="0" marL="457200" rtl="0" algn="just">
              <a:spcBef>
                <a:spcPts val="0"/>
              </a:spcBef>
              <a:spcAft>
                <a:spcPts val="0"/>
              </a:spcAft>
              <a:buSzPts val="425"/>
              <a:buFont typeface="Roboto"/>
              <a:buChar char="●"/>
            </a:pPr>
            <a:r>
              <a:t/>
            </a:r>
            <a:endParaRPr sz="425">
              <a:highlight>
                <a:schemeClr val="dk1"/>
              </a:highlight>
              <a:latin typeface="Roboto"/>
              <a:ea typeface="Roboto"/>
              <a:cs typeface="Roboto"/>
              <a:sym typeface="Roboto"/>
            </a:endParaRPr>
          </a:p>
          <a:p>
            <a:pPr indent="-323850" lvl="0" marL="457200" rtl="0" algn="just">
              <a:spcBef>
                <a:spcPts val="0"/>
              </a:spcBef>
              <a:spcAft>
                <a:spcPts val="0"/>
              </a:spcAft>
              <a:buSzPts val="1500"/>
              <a:buFont typeface="Roboto"/>
              <a:buChar char="●"/>
            </a:pPr>
            <a:r>
              <a:rPr lang="en" sz="1500">
                <a:highlight>
                  <a:schemeClr val="dk1"/>
                </a:highlight>
                <a:latin typeface="Roboto"/>
                <a:ea typeface="Roboto"/>
                <a:cs typeface="Roboto"/>
                <a:sym typeface="Roboto"/>
              </a:rPr>
              <a:t>The student performance prediction problem involves using machine learning algorithms to analyze data about students, such as their demographics, academic history, and other relevant factors, in order to predict their future academic performance. </a:t>
            </a:r>
            <a:endParaRPr sz="1500">
              <a:highlight>
                <a:schemeClr val="dk1"/>
              </a:highlight>
              <a:latin typeface="Roboto"/>
              <a:ea typeface="Roboto"/>
              <a:cs typeface="Roboto"/>
              <a:sym typeface="Roboto"/>
            </a:endParaRPr>
          </a:p>
          <a:p>
            <a:pPr indent="-323850" lvl="0" marL="457200" rtl="0" algn="just">
              <a:spcBef>
                <a:spcPts val="0"/>
              </a:spcBef>
              <a:spcAft>
                <a:spcPts val="0"/>
              </a:spcAft>
              <a:buSzPts val="1500"/>
              <a:buFont typeface="Roboto"/>
              <a:buChar char="●"/>
            </a:pPr>
            <a:r>
              <a:rPr lang="en" sz="1500">
                <a:highlight>
                  <a:schemeClr val="dk1"/>
                </a:highlight>
                <a:latin typeface="Roboto"/>
                <a:ea typeface="Roboto"/>
                <a:cs typeface="Roboto"/>
                <a:sym typeface="Roboto"/>
              </a:rPr>
              <a:t>This problem can be approached in a variety of ways, such as using Decision Tree, Random Forest, Logistic Regression and Linear Model techniques to predict a student's grade point average, or classification algorithms to predict whether a student will pass or fail a particular course or exam.</a:t>
            </a:r>
            <a:endParaRPr sz="1500">
              <a:highlight>
                <a:schemeClr val="dk1"/>
              </a:highlight>
              <a:latin typeface="Roboto"/>
              <a:ea typeface="Roboto"/>
              <a:cs typeface="Roboto"/>
              <a:sym typeface="Roboto"/>
            </a:endParaRPr>
          </a:p>
          <a:p>
            <a:pPr indent="-323850" lvl="0" marL="457200" rtl="0" algn="just">
              <a:spcBef>
                <a:spcPts val="0"/>
              </a:spcBef>
              <a:spcAft>
                <a:spcPts val="0"/>
              </a:spcAft>
              <a:buSzPts val="1500"/>
              <a:buFont typeface="Roboto"/>
              <a:buChar char="●"/>
            </a:pPr>
            <a:r>
              <a:rPr lang="en" sz="1500">
                <a:highlight>
                  <a:schemeClr val="dk1"/>
                </a:highlight>
                <a:latin typeface="Roboto"/>
                <a:ea typeface="Roboto"/>
                <a:cs typeface="Roboto"/>
                <a:sym typeface="Roboto"/>
              </a:rPr>
              <a:t>The goal of this problem is to provide insights into a student's academic potential and identify potential areas for intervention to improve their performance.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134225" y="300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Objective:</a:t>
            </a:r>
            <a:endParaRPr b="1" i="1"/>
          </a:p>
        </p:txBody>
      </p:sp>
      <p:sp>
        <p:nvSpPr>
          <p:cNvPr id="153" name="Google Shape;153;p16"/>
          <p:cNvSpPr txBox="1"/>
          <p:nvPr>
            <p:ph idx="1" type="body"/>
          </p:nvPr>
        </p:nvSpPr>
        <p:spPr>
          <a:xfrm>
            <a:off x="1273075" y="981125"/>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oboto"/>
              <a:buChar char="●"/>
            </a:pPr>
            <a:r>
              <a:rPr lang="en" sz="1500">
                <a:highlight>
                  <a:schemeClr val="dk1"/>
                </a:highlight>
                <a:latin typeface="Roboto"/>
                <a:ea typeface="Roboto"/>
                <a:cs typeface="Roboto"/>
                <a:sym typeface="Roboto"/>
              </a:rPr>
              <a:t>The student performance prediction is to use machine learning algorithms to accurately forecast a student's academic performance based on relevant data. </a:t>
            </a:r>
            <a:endParaRPr sz="1500">
              <a:highlight>
                <a:schemeClr val="dk1"/>
              </a:highlight>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highlight>
                  <a:schemeClr val="dk1"/>
                </a:highlight>
                <a:latin typeface="Roboto"/>
                <a:ea typeface="Roboto"/>
                <a:cs typeface="Roboto"/>
                <a:sym typeface="Roboto"/>
              </a:rPr>
              <a:t>Educators and administrators can identify students who may be at risk of falling behind or dropping out and provide targeted interventions to support their success. </a:t>
            </a:r>
            <a:endParaRPr sz="1500">
              <a:highlight>
                <a:schemeClr val="dk1"/>
              </a:highlight>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highlight>
                  <a:schemeClr val="dk1"/>
                </a:highlight>
                <a:latin typeface="Roboto"/>
                <a:ea typeface="Roboto"/>
                <a:cs typeface="Roboto"/>
                <a:sym typeface="Roboto"/>
              </a:rPr>
              <a:t> student performance prediction can help educational institutions optimize their resources and curriculum to better meet the needs of their students, leading to improved student outcomes overall.</a:t>
            </a:r>
            <a:endParaRPr sz="1500">
              <a:highlight>
                <a:schemeClr val="dk1"/>
              </a:highlight>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highlight>
                  <a:schemeClr val="dk1"/>
                </a:highlight>
                <a:latin typeface="Roboto"/>
                <a:ea typeface="Roboto"/>
                <a:cs typeface="Roboto"/>
                <a:sym typeface="Roboto"/>
              </a:rPr>
              <a:t> It promote student success and ensure that every student has the opportunity to reach their full potential.</a:t>
            </a:r>
            <a:endParaRPr sz="1600">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29350" y="381525"/>
            <a:ext cx="3561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Decision Tree:</a:t>
            </a:r>
            <a:endParaRPr b="1" i="1"/>
          </a:p>
        </p:txBody>
      </p:sp>
      <p:sp>
        <p:nvSpPr>
          <p:cNvPr id="159" name="Google Shape;159;p17"/>
          <p:cNvSpPr txBox="1"/>
          <p:nvPr>
            <p:ph idx="1" type="body"/>
          </p:nvPr>
        </p:nvSpPr>
        <p:spPr>
          <a:xfrm>
            <a:off x="1229350" y="1030175"/>
            <a:ext cx="7139400" cy="34536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Char char="●"/>
            </a:pPr>
            <a:r>
              <a:rPr lang="en" sz="1500">
                <a:highlight>
                  <a:schemeClr val="dk1"/>
                </a:highlight>
                <a:latin typeface="Arial"/>
                <a:ea typeface="Arial"/>
                <a:cs typeface="Arial"/>
                <a:sym typeface="Arial"/>
              </a:rPr>
              <a:t>A decision tree is a non-parametric supervised learning algorithm, which is utilized for both classification and regression tasks.</a:t>
            </a:r>
            <a:endParaRPr sz="1500">
              <a:highlight>
                <a:schemeClr val="dk1"/>
              </a:highlight>
              <a:latin typeface="Arial"/>
              <a:ea typeface="Arial"/>
              <a:cs typeface="Arial"/>
              <a:sym typeface="Arial"/>
            </a:endParaRPr>
          </a:p>
          <a:p>
            <a:pPr indent="0" lvl="0" marL="0" rtl="0" algn="l">
              <a:lnSpc>
                <a:spcPct val="105000"/>
              </a:lnSpc>
              <a:spcBef>
                <a:spcPts val="0"/>
              </a:spcBef>
              <a:spcAft>
                <a:spcPts val="0"/>
              </a:spcAft>
              <a:buSzPts val="770"/>
              <a:buNone/>
            </a:pPr>
            <a:r>
              <a:t/>
            </a:r>
            <a:endParaRPr sz="1500">
              <a:highlight>
                <a:schemeClr val="dk1"/>
              </a:highlight>
              <a:latin typeface="Arial"/>
              <a:ea typeface="Arial"/>
              <a:cs typeface="Arial"/>
              <a:sym typeface="Arial"/>
            </a:endParaRPr>
          </a:p>
          <a:p>
            <a:pPr indent="-323850" lvl="0" marL="457200" rtl="0" algn="l">
              <a:lnSpc>
                <a:spcPct val="105000"/>
              </a:lnSpc>
              <a:spcBef>
                <a:spcPts val="0"/>
              </a:spcBef>
              <a:spcAft>
                <a:spcPts val="0"/>
              </a:spcAft>
              <a:buSzPts val="1500"/>
              <a:buChar char="●"/>
            </a:pPr>
            <a:r>
              <a:rPr lang="en" sz="1500">
                <a:highlight>
                  <a:schemeClr val="dk1"/>
                </a:highlight>
                <a:latin typeface="Arial"/>
                <a:ea typeface="Arial"/>
                <a:cs typeface="Arial"/>
                <a:sym typeface="Arial"/>
              </a:rPr>
              <a:t>It has a hierarchical, tree structure, which consists of a root node, branches, internal nodes and leaf nodes.</a:t>
            </a:r>
            <a:endParaRPr sz="1500">
              <a:highlight>
                <a:schemeClr val="dk1"/>
              </a:highlight>
              <a:latin typeface="Arial"/>
              <a:ea typeface="Arial"/>
              <a:cs typeface="Arial"/>
              <a:sym typeface="Arial"/>
            </a:endParaRPr>
          </a:p>
          <a:p>
            <a:pPr indent="0" lvl="0" marL="0" marR="76200" rtl="0" algn="l">
              <a:lnSpc>
                <a:spcPct val="130000"/>
              </a:lnSpc>
              <a:spcBef>
                <a:spcPts val="0"/>
              </a:spcBef>
              <a:spcAft>
                <a:spcPts val="0"/>
              </a:spcAft>
              <a:buSzPts val="770"/>
              <a:buNone/>
            </a:pPr>
            <a:r>
              <a:t/>
            </a:r>
            <a:endParaRPr sz="1500">
              <a:highlight>
                <a:schemeClr val="dk1"/>
              </a:highlight>
              <a:latin typeface="Arial"/>
              <a:ea typeface="Arial"/>
              <a:cs typeface="Arial"/>
              <a:sym typeface="Arial"/>
            </a:endParaRPr>
          </a:p>
          <a:p>
            <a:pPr indent="-323850" lvl="0" marL="457200" rtl="0" algn="l">
              <a:lnSpc>
                <a:spcPct val="105000"/>
              </a:lnSpc>
              <a:spcBef>
                <a:spcPts val="0"/>
              </a:spcBef>
              <a:spcAft>
                <a:spcPts val="0"/>
              </a:spcAft>
              <a:buSzPts val="1500"/>
              <a:buChar char="●"/>
            </a:pPr>
            <a:r>
              <a:rPr lang="en" sz="1500">
                <a:highlight>
                  <a:schemeClr val="dk1"/>
                </a:highlight>
                <a:latin typeface="Arial"/>
                <a:ea typeface="Arial"/>
                <a:cs typeface="Arial"/>
                <a:sym typeface="Arial"/>
              </a:rPr>
              <a:t>The construction of a decision tree classifier does not require any domain knowledge or parameter setting, and therefore is appropriate for exploratory knowledge discovery.</a:t>
            </a:r>
            <a:endParaRPr sz="1500">
              <a:highlight>
                <a:schemeClr val="dk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312850" y="308225"/>
            <a:ext cx="4416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Random Forest:</a:t>
            </a:r>
            <a:endParaRPr b="1" i="1"/>
          </a:p>
        </p:txBody>
      </p:sp>
      <p:sp>
        <p:nvSpPr>
          <p:cNvPr id="165" name="Google Shape;165;p18"/>
          <p:cNvSpPr txBox="1"/>
          <p:nvPr>
            <p:ph idx="1" type="body"/>
          </p:nvPr>
        </p:nvSpPr>
        <p:spPr>
          <a:xfrm>
            <a:off x="1185075" y="1011875"/>
            <a:ext cx="7513800" cy="3899400"/>
          </a:xfrm>
          <a:prstGeom prst="rect">
            <a:avLst/>
          </a:prstGeom>
        </p:spPr>
        <p:txBody>
          <a:bodyPr anchorCtr="0" anchor="t" bIns="91425" lIns="91425" spcFirstLastPara="1" rIns="91425" wrap="square" tIns="91425">
            <a:noAutofit/>
          </a:bodyPr>
          <a:lstStyle/>
          <a:p>
            <a:pPr indent="-323850" lvl="0" marL="457200" rtl="0" algn="just">
              <a:lnSpc>
                <a:spcPct val="163333"/>
              </a:lnSpc>
              <a:spcBef>
                <a:spcPts val="0"/>
              </a:spcBef>
              <a:spcAft>
                <a:spcPts val="0"/>
              </a:spcAft>
              <a:buSzPts val="1500"/>
              <a:buChar char="●"/>
            </a:pPr>
            <a:r>
              <a:rPr lang="en" sz="1500">
                <a:highlight>
                  <a:schemeClr val="dk1"/>
                </a:highlight>
              </a:rPr>
              <a:t>Random Forest is one of the most popular and commonly used algorithms by Data Scientists. Random forest is a Supervised Machine Learning Algorithm that is used widely in Classification and Regression problems. </a:t>
            </a:r>
            <a:endParaRPr sz="1500">
              <a:highlight>
                <a:schemeClr val="dk1"/>
              </a:highlight>
            </a:endParaRPr>
          </a:p>
          <a:p>
            <a:pPr indent="-323850" lvl="0" marL="457200" rtl="0" algn="just">
              <a:lnSpc>
                <a:spcPct val="163333"/>
              </a:lnSpc>
              <a:spcBef>
                <a:spcPts val="0"/>
              </a:spcBef>
              <a:spcAft>
                <a:spcPts val="0"/>
              </a:spcAft>
              <a:buSzPts val="1500"/>
              <a:buChar char="●"/>
            </a:pPr>
            <a:r>
              <a:rPr lang="en" sz="1500">
                <a:highlight>
                  <a:schemeClr val="dk1"/>
                </a:highlight>
              </a:rPr>
              <a:t>It builds decision trees on different samples and takes their majority vote for classification and average in case of regression.</a:t>
            </a:r>
            <a:endParaRPr sz="1500">
              <a:highlight>
                <a:schemeClr val="dk1"/>
              </a:highlight>
            </a:endParaRPr>
          </a:p>
          <a:p>
            <a:pPr indent="-323850" lvl="0" marL="457200" rtl="0" algn="just">
              <a:lnSpc>
                <a:spcPct val="163333"/>
              </a:lnSpc>
              <a:spcBef>
                <a:spcPts val="0"/>
              </a:spcBef>
              <a:spcAft>
                <a:spcPts val="0"/>
              </a:spcAft>
              <a:buSzPts val="1500"/>
              <a:buChar char="●"/>
            </a:pPr>
            <a:r>
              <a:rPr lang="en" sz="1500">
                <a:highlight>
                  <a:schemeClr val="dk1"/>
                </a:highlight>
              </a:rPr>
              <a:t>One of the most important features of the Random Forest Algorithm is that it can handle the data set containing </a:t>
            </a:r>
            <a:r>
              <a:rPr i="1" lang="en" sz="1500">
                <a:highlight>
                  <a:schemeClr val="dk1"/>
                </a:highlight>
              </a:rPr>
              <a:t>continuous variables,</a:t>
            </a:r>
            <a:r>
              <a:rPr lang="en" sz="1500">
                <a:highlight>
                  <a:schemeClr val="dk1"/>
                </a:highlight>
              </a:rPr>
              <a:t> as in the case of regression, and </a:t>
            </a:r>
            <a:r>
              <a:rPr i="1" lang="en" sz="1500">
                <a:highlight>
                  <a:schemeClr val="dk1"/>
                </a:highlight>
              </a:rPr>
              <a:t>categorical variables,</a:t>
            </a:r>
            <a:r>
              <a:rPr lang="en" sz="1500">
                <a:highlight>
                  <a:schemeClr val="dk1"/>
                </a:highlight>
              </a:rPr>
              <a:t> as in the case of classification. </a:t>
            </a:r>
            <a:endParaRPr sz="1500">
              <a:highlight>
                <a:schemeClr val="dk1"/>
              </a:highlight>
            </a:endParaRPr>
          </a:p>
          <a:p>
            <a:pPr indent="-323850" lvl="0" marL="457200" rtl="0" algn="just">
              <a:lnSpc>
                <a:spcPct val="163333"/>
              </a:lnSpc>
              <a:spcBef>
                <a:spcPts val="0"/>
              </a:spcBef>
              <a:spcAft>
                <a:spcPts val="0"/>
              </a:spcAft>
              <a:buSzPts val="1500"/>
              <a:buChar char="●"/>
            </a:pPr>
            <a:r>
              <a:rPr lang="en" sz="1500">
                <a:highlight>
                  <a:schemeClr val="dk1"/>
                </a:highlight>
              </a:rPr>
              <a:t>It performs better for classification and regression tasks. </a:t>
            </a:r>
            <a:endParaRPr sz="1500">
              <a:highlight>
                <a:schemeClr val="dk1"/>
              </a:highlight>
            </a:endParaRPr>
          </a:p>
          <a:p>
            <a:pPr indent="-234950" lvl="0" marL="457200" rtl="0" algn="l">
              <a:lnSpc>
                <a:spcPct val="95000"/>
              </a:lnSpc>
              <a:spcBef>
                <a:spcPts val="0"/>
              </a:spcBef>
              <a:spcAft>
                <a:spcPts val="0"/>
              </a:spcAft>
              <a:buSzPts val="100"/>
              <a:buChar char="●"/>
            </a:pPr>
            <a:r>
              <a:t/>
            </a:r>
            <a:endParaRPr sz="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146050" y="325475"/>
            <a:ext cx="475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Logistic Regression:</a:t>
            </a:r>
            <a:endParaRPr b="1" i="1"/>
          </a:p>
        </p:txBody>
      </p:sp>
      <p:sp>
        <p:nvSpPr>
          <p:cNvPr id="171" name="Google Shape;171;p19"/>
          <p:cNvSpPr txBox="1"/>
          <p:nvPr>
            <p:ph idx="1" type="body"/>
          </p:nvPr>
        </p:nvSpPr>
        <p:spPr>
          <a:xfrm>
            <a:off x="1319275" y="1007450"/>
            <a:ext cx="7330500" cy="3855000"/>
          </a:xfrm>
          <a:prstGeom prst="rect">
            <a:avLst/>
          </a:prstGeom>
        </p:spPr>
        <p:txBody>
          <a:bodyPr anchorCtr="0" anchor="t" bIns="91425" lIns="91425" spcFirstLastPara="1" rIns="91425" wrap="square" tIns="91425">
            <a:noAutofit/>
          </a:bodyPr>
          <a:lstStyle/>
          <a:p>
            <a:pPr indent="-323850" lvl="0" marL="457200" marR="25400" rtl="0" algn="l">
              <a:lnSpc>
                <a:spcPct val="156250"/>
              </a:lnSpc>
              <a:spcBef>
                <a:spcPts val="1500"/>
              </a:spcBef>
              <a:spcAft>
                <a:spcPts val="0"/>
              </a:spcAft>
              <a:buClr>
                <a:schemeClr val="lt1"/>
              </a:buClr>
              <a:buSzPts val="1500"/>
              <a:buFont typeface="Roboto"/>
              <a:buChar char="●"/>
            </a:pPr>
            <a:r>
              <a:rPr lang="en" sz="1500">
                <a:highlight>
                  <a:schemeClr val="dk1"/>
                </a:highlight>
                <a:latin typeface="Roboto"/>
                <a:ea typeface="Roboto"/>
                <a:cs typeface="Roboto"/>
                <a:sym typeface="Roboto"/>
              </a:rPr>
              <a:t>Logistic regression is one of the most popular Machine Learning algorithms, which comes under the Supervised Learning technique. It is used for predicting the categorical dependent variable using a given set of independent variables.</a:t>
            </a:r>
            <a:endParaRPr sz="1500">
              <a:highlight>
                <a:schemeClr val="dk1"/>
              </a:highlight>
              <a:latin typeface="Roboto"/>
              <a:ea typeface="Roboto"/>
              <a:cs typeface="Roboto"/>
              <a:sym typeface="Roboto"/>
            </a:endParaRPr>
          </a:p>
          <a:p>
            <a:pPr indent="-323850" lvl="0" marL="457200" marR="25400" rtl="0" algn="l">
              <a:lnSpc>
                <a:spcPct val="156250"/>
              </a:lnSpc>
              <a:spcBef>
                <a:spcPts val="0"/>
              </a:spcBef>
              <a:spcAft>
                <a:spcPts val="0"/>
              </a:spcAft>
              <a:buClr>
                <a:schemeClr val="lt1"/>
              </a:buClr>
              <a:buSzPts val="1500"/>
              <a:buFont typeface="Roboto"/>
              <a:buChar char="●"/>
            </a:pPr>
            <a:r>
              <a:rPr lang="en" sz="1500">
                <a:highlight>
                  <a:schemeClr val="dk1"/>
                </a:highlight>
                <a:latin typeface="Roboto"/>
                <a:ea typeface="Roboto"/>
                <a:cs typeface="Roboto"/>
                <a:sym typeface="Roboto"/>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endParaRPr sz="1500">
              <a:highlight>
                <a:schemeClr val="dk1"/>
              </a:highlight>
              <a:latin typeface="Roboto"/>
              <a:ea typeface="Roboto"/>
              <a:cs typeface="Roboto"/>
              <a:sym typeface="Roboto"/>
            </a:endParaRPr>
          </a:p>
          <a:p>
            <a:pPr indent="-323850" lvl="0" marL="457200" marR="25400" rtl="0" algn="l">
              <a:lnSpc>
                <a:spcPct val="156250"/>
              </a:lnSpc>
              <a:spcBef>
                <a:spcPts val="0"/>
              </a:spcBef>
              <a:spcAft>
                <a:spcPts val="0"/>
              </a:spcAft>
              <a:buClr>
                <a:schemeClr val="lt1"/>
              </a:buClr>
              <a:buSzPts val="1500"/>
              <a:buFont typeface="Roboto"/>
              <a:buChar char="●"/>
            </a:pPr>
            <a:r>
              <a:rPr lang="en" sz="1500">
                <a:highlight>
                  <a:schemeClr val="dk1"/>
                </a:highlight>
                <a:latin typeface="Roboto"/>
                <a:ea typeface="Roboto"/>
                <a:cs typeface="Roboto"/>
                <a:sym typeface="Roboto"/>
              </a:rPr>
              <a:t>Logistic Regression is much similar to the Linear Regression except that how they are used. Linear Regression is used for solving Regression problems, whereas Logistic regression is used for solving the classification problems.</a:t>
            </a:r>
            <a:endParaRPr sz="1500">
              <a:highlight>
                <a:schemeClr val="dk1"/>
              </a:highlight>
              <a:latin typeface="Roboto"/>
              <a:ea typeface="Roboto"/>
              <a:cs typeface="Roboto"/>
              <a:sym typeface="Roboto"/>
            </a:endParaRPr>
          </a:p>
          <a:p>
            <a:pPr indent="0" lvl="0" marL="0" rtl="0" algn="l">
              <a:spcBef>
                <a:spcPts val="1200"/>
              </a:spcBef>
              <a:spcAft>
                <a:spcPts val="1200"/>
              </a:spcAft>
              <a:buSzPts val="605"/>
              <a:buNone/>
            </a:pPr>
            <a:r>
              <a:t/>
            </a:r>
            <a:endParaRPr sz="814"/>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13450" y="393750"/>
            <a:ext cx="4986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Linear Model:</a:t>
            </a:r>
            <a:endParaRPr b="1" i="1"/>
          </a:p>
        </p:txBody>
      </p:sp>
      <p:sp>
        <p:nvSpPr>
          <p:cNvPr id="177" name="Google Shape;177;p20"/>
          <p:cNvSpPr txBox="1"/>
          <p:nvPr>
            <p:ph idx="1" type="body"/>
          </p:nvPr>
        </p:nvSpPr>
        <p:spPr>
          <a:xfrm>
            <a:off x="1311175" y="1014750"/>
            <a:ext cx="7155600" cy="3114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 sz="1500">
                <a:highlight>
                  <a:schemeClr val="dk1"/>
                </a:highlight>
                <a:latin typeface="Arial"/>
                <a:ea typeface="Arial"/>
                <a:cs typeface="Arial"/>
                <a:sym typeface="Arial"/>
              </a:rPr>
              <a:t>There are a large number of ML models available. Amazon ML learns one type of ML model: linear models. </a:t>
            </a:r>
            <a:endParaRPr sz="1500">
              <a:highlight>
                <a:schemeClr val="dk1"/>
              </a:highlight>
              <a:latin typeface="Arial"/>
              <a:ea typeface="Arial"/>
              <a:cs typeface="Arial"/>
              <a:sym typeface="Arial"/>
            </a:endParaRPr>
          </a:p>
          <a:p>
            <a:pPr indent="0" lvl="0" marL="457200" rtl="0" algn="l">
              <a:spcBef>
                <a:spcPts val="1200"/>
              </a:spcBef>
              <a:spcAft>
                <a:spcPts val="0"/>
              </a:spcAft>
              <a:buNone/>
            </a:pPr>
            <a:r>
              <a:t/>
            </a:r>
            <a:endParaRPr sz="1500">
              <a:highlight>
                <a:schemeClr val="dk1"/>
              </a:highlight>
              <a:latin typeface="Arial"/>
              <a:ea typeface="Arial"/>
              <a:cs typeface="Arial"/>
              <a:sym typeface="Arial"/>
            </a:endParaRPr>
          </a:p>
          <a:p>
            <a:pPr indent="-323850" lvl="0" marL="457200" rtl="0" algn="l">
              <a:spcBef>
                <a:spcPts val="1200"/>
              </a:spcBef>
              <a:spcAft>
                <a:spcPts val="0"/>
              </a:spcAft>
              <a:buSzPts val="1500"/>
              <a:buFont typeface="Arial"/>
              <a:buChar char="●"/>
            </a:pPr>
            <a:r>
              <a:rPr lang="en" sz="1500">
                <a:highlight>
                  <a:schemeClr val="dk1"/>
                </a:highlight>
                <a:latin typeface="Arial"/>
                <a:ea typeface="Arial"/>
                <a:cs typeface="Arial"/>
                <a:sym typeface="Arial"/>
              </a:rPr>
              <a:t>T</a:t>
            </a:r>
            <a:r>
              <a:rPr lang="en" sz="1500">
                <a:highlight>
                  <a:schemeClr val="dk1"/>
                </a:highlight>
                <a:latin typeface="Arial"/>
                <a:ea typeface="Arial"/>
                <a:cs typeface="Arial"/>
                <a:sym typeface="Arial"/>
              </a:rPr>
              <a:t>he term linear model implies that the model is specified as a linear combination of features. </a:t>
            </a:r>
            <a:endParaRPr sz="1500">
              <a:highlight>
                <a:schemeClr val="dk1"/>
              </a:highlight>
              <a:latin typeface="Arial"/>
              <a:ea typeface="Arial"/>
              <a:cs typeface="Arial"/>
              <a:sym typeface="Arial"/>
            </a:endParaRPr>
          </a:p>
          <a:p>
            <a:pPr indent="0" lvl="0" marL="457200" rtl="0" algn="l">
              <a:spcBef>
                <a:spcPts val="1200"/>
              </a:spcBef>
              <a:spcAft>
                <a:spcPts val="0"/>
              </a:spcAft>
              <a:buNone/>
            </a:pPr>
            <a:r>
              <a:t/>
            </a:r>
            <a:endParaRPr sz="1500">
              <a:highlight>
                <a:schemeClr val="dk1"/>
              </a:highlight>
              <a:latin typeface="Arial"/>
              <a:ea typeface="Arial"/>
              <a:cs typeface="Arial"/>
              <a:sym typeface="Arial"/>
            </a:endParaRPr>
          </a:p>
          <a:p>
            <a:pPr indent="-323850" lvl="0" marL="457200" rtl="0" algn="l">
              <a:spcBef>
                <a:spcPts val="1200"/>
              </a:spcBef>
              <a:spcAft>
                <a:spcPts val="0"/>
              </a:spcAft>
              <a:buSzPts val="1500"/>
              <a:buFont typeface="Arial"/>
              <a:buChar char="●"/>
            </a:pPr>
            <a:r>
              <a:rPr lang="en" sz="1500">
                <a:highlight>
                  <a:schemeClr val="dk1"/>
                </a:highlight>
                <a:latin typeface="Arial"/>
                <a:ea typeface="Arial"/>
                <a:cs typeface="Arial"/>
                <a:sym typeface="Arial"/>
              </a:rPr>
              <a:t>Based on training data, the learning process computes one weight for each feature to form a model that can predict or estimate the target value.</a:t>
            </a:r>
            <a:endParaRPr sz="1600">
              <a:highlight>
                <a:schemeClr val="dk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85275" y="21652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900"/>
              <a:t>THANKYOU!</a:t>
            </a:r>
            <a:endParaRPr sz="3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