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304" r:id="rId4"/>
    <p:sldId id="305" r:id="rId5"/>
    <p:sldId id="277" r:id="rId6"/>
    <p:sldId id="278" r:id="rId7"/>
    <p:sldId id="30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8016-D706-8A66-F7CA-6754FDD2D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7AC01-B1DE-F044-27E9-3699ADC3A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F74A-164F-7EFA-061F-FB73BD4D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15A3-763E-4A1E-87F9-39D14F993B82}" type="datetimeFigureOut">
              <a:rPr lang="en-IN" smtClean="0"/>
              <a:t>2022-05-10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373C-7C27-97D9-2468-9AAFB1EF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1CA6-E3B0-DA70-9FFD-A2E471A1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7281-F235-4B33-AA2E-F77278D9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5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A7A5-412D-406A-B92C-06A7B5FD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36E3E-86FA-17AA-606F-930C474C2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D14F-AA2A-6620-C23B-A79141D3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15A3-763E-4A1E-87F9-39D14F993B82}" type="datetimeFigureOut">
              <a:rPr lang="en-IN" smtClean="0"/>
              <a:t>2022-05-10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2EC9F-AAED-5069-1E22-87F5161F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8ED3F-67E2-0E2F-2CB3-34E27418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7281-F235-4B33-AA2E-F77278D9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2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7A4C8-6D0D-ED40-A9B1-9E60E44FB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CB8E1-627C-068D-DC81-410A44382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BFE9-70FA-BDF7-E707-DCC8DBEB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15A3-763E-4A1E-87F9-39D14F993B82}" type="datetimeFigureOut">
              <a:rPr lang="en-IN" smtClean="0"/>
              <a:t>2022-05-10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23C7-7AAD-F4D4-3E8A-03DE0471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A538-28F6-49AD-4CFA-18EDDE7B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7281-F235-4B33-AA2E-F77278D9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5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BBE4-782E-FBAD-473E-56458F18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E24B-16F7-5D35-2562-C341893B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8A39-0F78-29CA-B533-B40AE469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15A3-763E-4A1E-87F9-39D14F993B82}" type="datetimeFigureOut">
              <a:rPr lang="en-IN" smtClean="0"/>
              <a:t>2022-05-10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BE34-CFAD-D213-BA86-45016CEA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D3C0-1449-4823-D954-93F6A23F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7281-F235-4B33-AA2E-F77278D9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9DAD-D15E-0DF5-7F94-C1D2D330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C3C16-0072-93E8-C6AB-F2A3B6C33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FD0B-9A8F-EBDD-8287-FCB743F1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15A3-763E-4A1E-87F9-39D14F993B82}" type="datetimeFigureOut">
              <a:rPr lang="en-IN" smtClean="0"/>
              <a:t>2022-05-10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6DA4-07FA-4B9A-9973-B7A1E0E3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1E91B-71EC-83B5-EE8F-77E8437C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7281-F235-4B33-AA2E-F77278D9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3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D7D3-87DB-E782-2F53-5F1537F1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8A2C-7721-53E6-4484-9858DF53D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8AA90-3E9F-5865-CF64-BA776DC8B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72E9D-03C9-AE9A-15A6-CEE12963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15A3-763E-4A1E-87F9-39D14F993B82}" type="datetimeFigureOut">
              <a:rPr lang="en-IN" smtClean="0"/>
              <a:t>2022-05-10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AE43C-3EE2-1BD1-5D5F-C909B212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BA333-21B9-CF57-E9D5-F52A1D1E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7281-F235-4B33-AA2E-F77278D9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70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21A4-66A4-6642-3A83-D353231C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89B2B-DB9E-538C-798D-4E63AC44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1082C-1171-E178-5E3D-CF2BA53FF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315B-49B4-65C2-6599-5B4496045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C14E1-6B20-2312-3779-95377DE83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BEB19-B808-62FF-854E-6AB46FF5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15A3-763E-4A1E-87F9-39D14F993B82}" type="datetimeFigureOut">
              <a:rPr lang="en-IN" smtClean="0"/>
              <a:t>2022-05-10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90EBD-BAEC-4224-ADBC-75B42BA3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58E85-8E2E-70B4-F42D-556CDE68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7281-F235-4B33-AA2E-F77278D9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BCDF-727B-A3C1-E388-9C73EF44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42971-A3A9-8735-19D7-570C0EDA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15A3-763E-4A1E-87F9-39D14F993B82}" type="datetimeFigureOut">
              <a:rPr lang="en-IN" smtClean="0"/>
              <a:t>2022-05-10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9815B-81D0-5F50-9DE1-ADE51DB7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4145-51CA-681A-E36E-F6D39AE2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7281-F235-4B33-AA2E-F77278D9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3C38E-A066-DDDF-7D84-FCB43CBF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15A3-763E-4A1E-87F9-39D14F993B82}" type="datetimeFigureOut">
              <a:rPr lang="en-IN" smtClean="0"/>
              <a:t>2022-05-10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17E85-3AEF-CB8A-BC78-70637EF3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F21B4-FABF-9BFF-14F1-5ACD1FD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7281-F235-4B33-AA2E-F77278D9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2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56A4-54CF-E2B3-0AD6-DAF92DF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2A94-06A6-1220-4777-22A2DBE97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76CFB-0EDC-425B-B6A1-6647A6F56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471DB-359E-52A7-77CF-A1B48A4D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15A3-763E-4A1E-87F9-39D14F993B82}" type="datetimeFigureOut">
              <a:rPr lang="en-IN" smtClean="0"/>
              <a:t>2022-05-10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4BC83-EE1D-05B5-C3FB-AEA94C4F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FCE73-591E-47D4-29F0-865E7E05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7281-F235-4B33-AA2E-F77278D9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30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8CC8-96ED-45DC-6C45-DD795F20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8FBAA-41C1-BB23-8E5C-F32358FC8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17528-1AB2-3A2B-8028-AE47CEA80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4759-0A24-F7C1-365A-9341D747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515A3-763E-4A1E-87F9-39D14F993B82}" type="datetimeFigureOut">
              <a:rPr lang="en-IN" smtClean="0"/>
              <a:t>2022-05-10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D492A-59B3-69C8-E78A-33A44758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F8DCE-F6FB-2332-ECAA-6F4B9DF1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7281-F235-4B33-AA2E-F77278D9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2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213F7-C6BC-7FF8-9408-EA9CF26B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9D81-9496-72A2-A68E-453EAAE34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39D7-9661-3242-5D95-53665730F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15A3-763E-4A1E-87F9-39D14F993B82}" type="datetimeFigureOut">
              <a:rPr lang="en-IN" smtClean="0"/>
              <a:t>2022-05-10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CD0B4-2C1F-9FD3-0847-E53E40F14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2EA52-C21E-3461-D925-9399A6521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7281-F235-4B33-AA2E-F77278D9A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8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2CA7-81D8-D695-836C-57DEDE4F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FF12-942D-0E06-52F3-1CE26ADC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corr</a:t>
            </a:r>
            <a:r>
              <a:rPr lang="en-IN" dirty="0"/>
              <a:t> = cars1.corr()</a:t>
            </a:r>
          </a:p>
          <a:p>
            <a:pPr marL="0" indent="0">
              <a:buNone/>
            </a:pPr>
            <a:r>
              <a:rPr lang="en-IN" dirty="0" err="1"/>
              <a:t>corr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1EF35-EC5D-587C-7751-FDD728B8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69" y="3027810"/>
            <a:ext cx="8975732" cy="32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6BFC-F29E-2E42-9366-5FF6051C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3396-CFC1-6D88-C11F-7B4D1901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df_Swiggy.columns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df_Swiggy.isnull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df_Swiggy.describe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df_Swiggy.info()</a:t>
            </a:r>
          </a:p>
        </p:txBody>
      </p:sp>
      <p:pic>
        <p:nvPicPr>
          <p:cNvPr id="4" name="Picture 2" descr="Swiggy Bytes">
            <a:extLst>
              <a:ext uri="{FF2B5EF4-FFF2-40B4-BE49-F238E27FC236}">
                <a16:creationId xmlns:a16="http://schemas.microsoft.com/office/drawing/2014/main" id="{1A3AE184-B6F7-0A20-6995-275A354BB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03" y="391629"/>
            <a:ext cx="1441175" cy="14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2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03D9-1E55-C61E-A00C-DDB1BE6B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32B9-B63B-1E0D-E627-861A206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9243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['Rating'].unique()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['Rating']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['Rating'].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str.replace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('--', '0').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['Rating'].unique()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5B252-2B74-11F0-BA76-D1295E470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599" y="2502766"/>
            <a:ext cx="10162721" cy="823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F3DA4-BE1E-4FDB-A990-2556579CE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000" y="4447159"/>
            <a:ext cx="10789640" cy="608940"/>
          </a:xfrm>
          <a:prstGeom prst="rect">
            <a:avLst/>
          </a:prstGeom>
        </p:spPr>
      </p:pic>
      <p:pic>
        <p:nvPicPr>
          <p:cNvPr id="8" name="Picture 2" descr="Swiggy Bytes">
            <a:extLst>
              <a:ext uri="{FF2B5EF4-FFF2-40B4-BE49-F238E27FC236}">
                <a16:creationId xmlns:a16="http://schemas.microsoft.com/office/drawing/2014/main" id="{E9EFCF5D-C780-5A0F-4A76-EE381914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03" y="365125"/>
            <a:ext cx="1441175" cy="14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54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5FAF-E7F7-11DE-F28F-785790A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for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AA28-2E0A-EFBF-3E6E-6787D1C3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'].unique()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data_processing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(string):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cost =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string.split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 ')[1]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cost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CAC12-4639-5DCF-F3E1-12F21F23E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644"/>
          <a:stretch/>
        </p:blipFill>
        <p:spPr>
          <a:xfrm>
            <a:off x="1541154" y="2332383"/>
            <a:ext cx="8862799" cy="1510746"/>
          </a:xfrm>
          <a:prstGeom prst="rect">
            <a:avLst/>
          </a:prstGeom>
        </p:spPr>
      </p:pic>
      <p:pic>
        <p:nvPicPr>
          <p:cNvPr id="6" name="Picture 2" descr="Swiggy Bytes">
            <a:extLst>
              <a:ext uri="{FF2B5EF4-FFF2-40B4-BE49-F238E27FC236}">
                <a16:creationId xmlns:a16="http://schemas.microsoft.com/office/drawing/2014/main" id="{E1ECAE61-6D56-5758-6EE0-06BB3FC1B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03" y="365125"/>
            <a:ext cx="1441175" cy="14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7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45BB-043E-3817-C30B-76976468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for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021C-BD21-297F-8CF0-B9F7C3CB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852129"/>
            <a:ext cx="122317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’] = 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'].apply(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data_processing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('int')</a:t>
            </a: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'].unique()</a:t>
            </a: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df_Swiggy.rename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(columns = {'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: '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(₹)'}, </a:t>
            </a: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A6C49-1BAD-2B53-EEA0-184FCAA15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10" y="1542752"/>
            <a:ext cx="10241146" cy="4660716"/>
          </a:xfrm>
          <a:prstGeom prst="rect">
            <a:avLst/>
          </a:prstGeom>
        </p:spPr>
      </p:pic>
      <p:pic>
        <p:nvPicPr>
          <p:cNvPr id="8" name="Picture 2" descr="Swiggy Bytes">
            <a:extLst>
              <a:ext uri="{FF2B5EF4-FFF2-40B4-BE49-F238E27FC236}">
                <a16:creationId xmlns:a16="http://schemas.microsoft.com/office/drawing/2014/main" id="{1CC383D2-C45F-E773-F928-8BC662B3B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03" y="365125"/>
            <a:ext cx="1441175" cy="14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6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4A06-C2A9-F274-2417-5C923F9C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'Ratings':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723D-BC4E-B158-46CF-4EB4EDF2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df_valid_Ratings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['Rating'] &gt; 0]</a:t>
            </a:r>
          </a:p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df_valid_Ratings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3074C-1C0C-AE5B-6E36-697F4DB5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91" y="2858390"/>
            <a:ext cx="8706617" cy="3811082"/>
          </a:xfrm>
          <a:prstGeom prst="rect">
            <a:avLst/>
          </a:prstGeom>
        </p:spPr>
      </p:pic>
      <p:pic>
        <p:nvPicPr>
          <p:cNvPr id="6" name="Picture 2" descr="Swiggy Bytes">
            <a:extLst>
              <a:ext uri="{FF2B5EF4-FFF2-40B4-BE49-F238E27FC236}">
                <a16:creationId xmlns:a16="http://schemas.microsoft.com/office/drawing/2014/main" id="{C93595E2-D57E-E0B5-877C-DBC451983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03" y="365125"/>
            <a:ext cx="1441175" cy="14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61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1BBC-28BF-C8AB-9987-FB13B91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Analyse "</a:t>
            </a:r>
            <a:r>
              <a:rPr lang="en-IN" dirty="0" err="1"/>
              <a:t>Approx</a:t>
            </a:r>
            <a:r>
              <a:rPr lang="en-IN" dirty="0"/>
              <a:t> Cost of 2 People" vs "Rating". Find out the relationship between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72E2-6255-9122-8663-BC334AE6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df_Highest_Rated_Restaurants</a:t>
            </a:r>
            <a:r>
              <a:rPr lang="en-IN" dirty="0"/>
              <a:t> = </a:t>
            </a:r>
            <a:r>
              <a:rPr lang="en-IN" dirty="0" err="1"/>
              <a:t>df_Swiggy</a:t>
            </a:r>
            <a:r>
              <a:rPr lang="en-IN" dirty="0"/>
              <a:t>[</a:t>
            </a:r>
            <a:r>
              <a:rPr lang="en-IN" dirty="0" err="1"/>
              <a:t>df_Swiggy</a:t>
            </a:r>
            <a:r>
              <a:rPr lang="en-IN" dirty="0"/>
              <a:t>['Rating'] &gt;= 4.0]</a:t>
            </a:r>
          </a:p>
          <a:p>
            <a:pPr marL="0" indent="0">
              <a:buNone/>
            </a:pPr>
            <a:r>
              <a:rPr lang="en-IN" dirty="0" err="1"/>
              <a:t>df_Highest_Rated_Restaurants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0ADFE-F9C9-6753-4A4B-94948088F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74" y="2886968"/>
            <a:ext cx="8375504" cy="3747476"/>
          </a:xfrm>
          <a:prstGeom prst="rect">
            <a:avLst/>
          </a:prstGeom>
        </p:spPr>
      </p:pic>
      <p:pic>
        <p:nvPicPr>
          <p:cNvPr id="6" name="Picture 2" descr="Swiggy Bytes">
            <a:extLst>
              <a:ext uri="{FF2B5EF4-FFF2-40B4-BE49-F238E27FC236}">
                <a16:creationId xmlns:a16="http://schemas.microsoft.com/office/drawing/2014/main" id="{491CBABB-C88E-2DD0-D357-329B81372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212" y="5193269"/>
            <a:ext cx="1441175" cy="14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72F1-66B8-0008-D4DE-466B0894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Rated Restaurants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BF01-5E99-FED3-659F-438AB2126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4" y="1338470"/>
            <a:ext cx="11817626" cy="53141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df_Highest_Rated_Restaurants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df_Highest_Rated_Restaurants.loc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 ['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Shop_Name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'Rating',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(₹)’]]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df_Highest_Rated_Restaurants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df_Highest_Rated_Restaurants.groupby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Shop_Name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'Rating'])['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(₹)'].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('mean’)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df_Highest_Rated_Restaurants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df_Highest_Rated_Restaurants.reset_index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df_Highest_Rated_Restaurants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1C972-18F7-4812-444F-C81E8ACE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70" y="1338470"/>
            <a:ext cx="7050540" cy="4822765"/>
          </a:xfrm>
          <a:prstGeom prst="rect">
            <a:avLst/>
          </a:prstGeom>
        </p:spPr>
      </p:pic>
      <p:pic>
        <p:nvPicPr>
          <p:cNvPr id="6" name="Picture 2" descr="Swiggy Bytes">
            <a:extLst>
              <a:ext uri="{FF2B5EF4-FFF2-40B4-BE49-F238E27FC236}">
                <a16:creationId xmlns:a16="http://schemas.microsoft.com/office/drawing/2014/main" id="{42E51345-D3CB-187C-89CE-605485F4B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721" y="205409"/>
            <a:ext cx="1441175" cy="14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72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FC99-DB3C-B64D-55FE-7FAE1B80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r>
              <a:rPr lang="en-IN" dirty="0" err="1"/>
              <a:t>Plotly</a:t>
            </a:r>
            <a:r>
              <a:rPr lang="en-IN" dirty="0"/>
              <a:t>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7FBB-302F-0B39-4E9E-7B93B98C4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431235"/>
            <a:ext cx="11357113" cy="474572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px.scatter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df_Highest_Rated_Restaurants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(₹)'],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y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df_Highest_Rated_Restaurants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['Rating'],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df_Highest_Rated_Restaurants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['Rating'],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size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df_Highest_Rated_Restaurants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(₹)'],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labels = {'x' : 'Approx.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(₹)', 'y' : 'Rating',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: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Rating_Indicator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fig.update_layout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(template =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plotly_dark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title = "Analyse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 of 2 People' vs 'Rating'")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fig.show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46497-6370-0D5A-9A2F-8C9413F1C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00" y="1074668"/>
            <a:ext cx="10065100" cy="54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0578-46CE-38D0-BA83-0AABE2BC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Top 15 Expensive &amp; Highest Rated Restaurants with Approx. Cost for 2 People: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C9AE-F622-B2A1-C265-4BFE80047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825625"/>
            <a:ext cx="12046226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df_Expensive_Restaurants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df_Highest_Rated_Restaurants.sort_values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 = 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Cost_for_Two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(₹)', ascending = False)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df_Expensive_Restaurants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C60DB-3F04-F57E-64DD-3CFDA5263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9" t="3783"/>
          <a:stretch/>
        </p:blipFill>
        <p:spPr>
          <a:xfrm>
            <a:off x="2557669" y="1417983"/>
            <a:ext cx="7619999" cy="507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B9D3-2782-8396-CDC1-AE918FB0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Plotly</a:t>
            </a:r>
            <a:r>
              <a:rPr lang="en-IN" dirty="0"/>
              <a:t>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F449-E217-CC0D-9F1D-8F85D85E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fig = </a:t>
            </a:r>
            <a:r>
              <a:rPr lang="en-IN" dirty="0" err="1"/>
              <a:t>px.bar</a:t>
            </a:r>
            <a:r>
              <a:rPr lang="en-IN" dirty="0"/>
              <a:t>(</a:t>
            </a:r>
            <a:r>
              <a:rPr lang="en-IN" dirty="0" err="1"/>
              <a:t>data_frame</a:t>
            </a:r>
            <a:r>
              <a:rPr lang="en-IN" dirty="0"/>
              <a:t> = </a:t>
            </a:r>
            <a:r>
              <a:rPr lang="en-IN" dirty="0" err="1"/>
              <a:t>df_Expensive_Restaurants</a:t>
            </a:r>
            <a:r>
              <a:rPr lang="en-IN" dirty="0"/>
              <a:t>, </a:t>
            </a:r>
          </a:p>
          <a:p>
            <a:pPr marL="0" indent="0">
              <a:buNone/>
            </a:pPr>
            <a:r>
              <a:rPr lang="en-IN" dirty="0"/>
              <a:t>             x = </a:t>
            </a:r>
            <a:r>
              <a:rPr lang="en-IN" dirty="0" err="1"/>
              <a:t>df_Expensive_Restaurants</a:t>
            </a:r>
            <a:r>
              <a:rPr lang="en-IN" dirty="0"/>
              <a:t>['</a:t>
            </a:r>
            <a:r>
              <a:rPr lang="en-IN" dirty="0" err="1"/>
              <a:t>Shop_Name</a:t>
            </a:r>
            <a:r>
              <a:rPr lang="en-IN" dirty="0"/>
              <a:t>'][0:30], </a:t>
            </a:r>
          </a:p>
          <a:p>
            <a:pPr marL="0" indent="0">
              <a:buNone/>
            </a:pPr>
            <a:r>
              <a:rPr lang="en-IN" dirty="0"/>
              <a:t>             y = </a:t>
            </a:r>
            <a:r>
              <a:rPr lang="en-IN" dirty="0" err="1"/>
              <a:t>df_Expensive_Restaurants</a:t>
            </a:r>
            <a:r>
              <a:rPr lang="en-IN" dirty="0"/>
              <a:t>['</a:t>
            </a:r>
            <a:r>
              <a:rPr lang="en-IN" dirty="0" err="1"/>
              <a:t>Cost_for_Two</a:t>
            </a:r>
            <a:r>
              <a:rPr lang="en-IN" dirty="0"/>
              <a:t> (₹)'][0:30], 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 err="1"/>
              <a:t>df_Expensive_Restaurants</a:t>
            </a:r>
            <a:r>
              <a:rPr lang="en-IN" dirty="0"/>
              <a:t>['Rating'][0:30], </a:t>
            </a:r>
          </a:p>
          <a:p>
            <a:pPr marL="0" indent="0">
              <a:buNone/>
            </a:pPr>
            <a:r>
              <a:rPr lang="en-IN" dirty="0"/>
              <a:t>            labels = {'x' : '</a:t>
            </a:r>
            <a:r>
              <a:rPr lang="en-IN" dirty="0" err="1"/>
              <a:t>Restaurant_Name</a:t>
            </a:r>
            <a:r>
              <a:rPr lang="en-IN" dirty="0"/>
              <a:t>', 'y' : 'Approx. </a:t>
            </a:r>
            <a:r>
              <a:rPr lang="en-IN" dirty="0" err="1"/>
              <a:t>Cost_for_Two</a:t>
            </a:r>
            <a:r>
              <a:rPr lang="en-IN" dirty="0"/>
              <a:t> (₹)', '</a:t>
            </a:r>
            <a:r>
              <a:rPr lang="en-IN" dirty="0" err="1"/>
              <a:t>color</a:t>
            </a:r>
            <a:r>
              <a:rPr lang="en-IN" dirty="0"/>
              <a:t>' : 'Rating'})</a:t>
            </a:r>
          </a:p>
          <a:p>
            <a:pPr marL="0" indent="0">
              <a:buNone/>
            </a:pPr>
            <a:r>
              <a:rPr lang="en-IN" dirty="0" err="1"/>
              <a:t>fig.update_layout</a:t>
            </a:r>
            <a:r>
              <a:rPr lang="en-IN" dirty="0"/>
              <a:t>(template = '</a:t>
            </a:r>
            <a:r>
              <a:rPr lang="en-IN" dirty="0" err="1"/>
              <a:t>plotly_dark</a:t>
            </a:r>
            <a:r>
              <a:rPr lang="en-IN" dirty="0"/>
              <a:t>', </a:t>
            </a:r>
          </a:p>
          <a:p>
            <a:pPr marL="0" indent="0">
              <a:buNone/>
            </a:pPr>
            <a:r>
              <a:rPr lang="en-IN" dirty="0"/>
              <a:t>                  title = 'Top 15 Expensive &amp; Highest Rated Restaurants with Approx. Cost for 2 People')</a:t>
            </a:r>
          </a:p>
          <a:p>
            <a:pPr marL="0" indent="0">
              <a:buNone/>
            </a:pPr>
            <a:r>
              <a:rPr lang="en-IN" dirty="0" err="1"/>
              <a:t>fig.show</a:t>
            </a:r>
            <a:r>
              <a:rPr lang="en-IN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8280F-CDB3-F9DB-E8C7-C867949E5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3" y="1027906"/>
            <a:ext cx="10644913" cy="568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F0C9-AB0C-B159-E674-E4BA319D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9735C-4A6B-6583-97ED-16E045D3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=(8,4))</a:t>
            </a:r>
          </a:p>
          <a:p>
            <a:pPr marL="0" indent="0">
              <a:buNone/>
            </a:pPr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corr,annot</a:t>
            </a:r>
            <a:r>
              <a:rPr lang="en-IN" dirty="0"/>
              <a:t> = True)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25688-572E-2379-61E6-174862FC7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7" t="6241" r="10335"/>
          <a:stretch/>
        </p:blipFill>
        <p:spPr>
          <a:xfrm>
            <a:off x="4487082" y="2692717"/>
            <a:ext cx="6866718" cy="41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4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FF7B-0DA4-4757-91A2-CC3E4D5D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1A99B-D465-4235-9B86-8105E10CB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rcRect t="47435" r="23704" b="10498"/>
          <a:stretch/>
        </p:blipFill>
        <p:spPr>
          <a:xfrm>
            <a:off x="1751252" y="4094232"/>
            <a:ext cx="8307147" cy="2398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F5D677-8AC5-486F-8883-3113BBADA2FF}"/>
              </a:ext>
            </a:extLst>
          </p:cNvPr>
          <p:cNvSpPr txBox="1"/>
          <p:nvPr/>
        </p:nvSpPr>
        <p:spPr>
          <a:xfrm>
            <a:off x="838200" y="2093843"/>
            <a:ext cx="10757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and development of computer systems that are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to learn and adapt without following explicit instructions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using algorithms and statistical models to analyse and draw inferences from patterns in data.</a:t>
            </a:r>
          </a:p>
        </p:txBody>
      </p:sp>
    </p:spTree>
    <p:extLst>
      <p:ext uri="{BB962C8B-B14F-4D97-AF65-F5344CB8AC3E}">
        <p14:creationId xmlns:p14="http://schemas.microsoft.com/office/powerpoint/2010/main" val="234457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4A2F3-C325-415A-A1F2-A3D54212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</a:t>
            </a:r>
            <a:r>
              <a:rPr lang="en-IN" dirty="0" err="1"/>
              <a:t>Eq</a:t>
            </a:r>
            <a:r>
              <a:rPr lang="en-IN" dirty="0"/>
              <a:t>-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5DDCD-576D-4BF0-98EB-7AACA943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85" y="1878191"/>
            <a:ext cx="4505954" cy="800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774645-28BE-48DF-B35B-9AE169DD21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04" t="36592" r="37990" b="27193"/>
          <a:stretch/>
        </p:blipFill>
        <p:spPr>
          <a:xfrm>
            <a:off x="579453" y="4753076"/>
            <a:ext cx="2835966" cy="1006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F62157-5CC5-4FC1-85DE-42E486E2AACD}"/>
              </a:ext>
            </a:extLst>
          </p:cNvPr>
          <p:cNvSpPr txBox="1"/>
          <p:nvPr/>
        </p:nvSpPr>
        <p:spPr>
          <a:xfrm>
            <a:off x="5569569" y="1777768"/>
            <a:ext cx="66091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i="0" dirty="0">
                <a:solidFill>
                  <a:srgbClr val="292929"/>
                </a:solidFill>
                <a:effectLst/>
                <a:latin typeface="charter"/>
              </a:rPr>
              <a:t>x̄ = (1+3+5+8)/ 4 = 4.25 </a:t>
            </a:r>
          </a:p>
          <a:p>
            <a:r>
              <a:rPr lang="en-IN" sz="2400" b="0" i="0" dirty="0">
                <a:solidFill>
                  <a:srgbClr val="292929"/>
                </a:solidFill>
                <a:effectLst/>
                <a:latin typeface="charter"/>
              </a:rPr>
              <a:t>ȳ = (5+9+18+25)/4 = 14.25</a:t>
            </a:r>
          </a:p>
          <a:p>
            <a:r>
              <a:rPr lang="en-IN" sz="20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</a:p>
          <a:p>
            <a:r>
              <a:rPr lang="en-IN" sz="2800" b="0" i="0" dirty="0">
                <a:solidFill>
                  <a:srgbClr val="292929"/>
                </a:solidFill>
                <a:effectLst/>
                <a:latin typeface="charter"/>
              </a:rPr>
              <a:t>Sₓᵧ = (1–4.25)(5–14.25) + (3–4.25)(9–14.25) +(5–4.25)(18 –14.25) +</a:t>
            </a:r>
          </a:p>
          <a:p>
            <a:r>
              <a:rPr lang="en-IN" sz="2800" b="0" i="0" dirty="0">
                <a:solidFill>
                  <a:srgbClr val="292929"/>
                </a:solidFill>
                <a:effectLst/>
                <a:latin typeface="charter"/>
              </a:rPr>
              <a:t>(8–4.25)(25–14.25) = 79.75; </a:t>
            </a:r>
          </a:p>
          <a:p>
            <a:endParaRPr lang="en-IN" sz="28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IN" sz="2800" b="0" i="0" dirty="0">
                <a:solidFill>
                  <a:srgbClr val="292929"/>
                </a:solidFill>
                <a:effectLst/>
                <a:latin typeface="charter"/>
              </a:rPr>
              <a:t>Sₓₓ = (1–4.25)² + (3–4.25)² + (5–4.25)² + </a:t>
            </a:r>
          </a:p>
          <a:p>
            <a:r>
              <a:rPr lang="en-IN" sz="2800" b="0" i="0" dirty="0">
                <a:solidFill>
                  <a:srgbClr val="292929"/>
                </a:solidFill>
                <a:effectLst/>
                <a:latin typeface="charter"/>
              </a:rPr>
              <a:t>(8–4.25)² = 26.75</a:t>
            </a:r>
          </a:p>
          <a:p>
            <a:endParaRPr lang="en-IN" sz="28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IN" sz="2800" b="0" i="0" dirty="0">
                <a:solidFill>
                  <a:srgbClr val="292929"/>
                </a:solidFill>
                <a:effectLst/>
                <a:latin typeface="charter"/>
              </a:rPr>
              <a:t>Therefore b₁ = 79.75/26.75 = 2.98 </a:t>
            </a:r>
          </a:p>
          <a:p>
            <a:r>
              <a:rPr lang="en-IN" sz="2800" b="0" i="0" dirty="0">
                <a:solidFill>
                  <a:srgbClr val="292929"/>
                </a:solidFill>
                <a:effectLst/>
                <a:latin typeface="charter"/>
              </a:rPr>
              <a:t>while b₀ = 14.25–2.98 * 4.25 = 1.58 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452D10-E16A-45AD-81B0-48245B0D9C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65" t="6010" r="31119" b="62296"/>
          <a:stretch/>
        </p:blipFill>
        <p:spPr>
          <a:xfrm>
            <a:off x="3122995" y="4204783"/>
            <a:ext cx="1908314" cy="9691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1C2871-608E-4DFC-B375-1CAF5F0EE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06" t="76763" r="28599" b="8860"/>
          <a:stretch/>
        </p:blipFill>
        <p:spPr>
          <a:xfrm>
            <a:off x="508485" y="4313431"/>
            <a:ext cx="2464904" cy="4396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F4EFB6-65B0-4261-8499-A3E691B8D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69" t="36592" b="27193"/>
          <a:stretch/>
        </p:blipFill>
        <p:spPr>
          <a:xfrm>
            <a:off x="1740937" y="5676868"/>
            <a:ext cx="2567744" cy="11901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AA06CA-E3A7-4B94-930F-20887DAF2AF7}"/>
              </a:ext>
            </a:extLst>
          </p:cNvPr>
          <p:cNvSpPr txBox="1"/>
          <p:nvPr/>
        </p:nvSpPr>
        <p:spPr>
          <a:xfrm>
            <a:off x="771832" y="3271558"/>
            <a:ext cx="3536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ŷᵢ = b₀ + b₁ xᵢ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FED057-C804-4204-828B-2D7C74384D9A}"/>
              </a:ext>
            </a:extLst>
          </p:cNvPr>
          <p:cNvSpPr txBox="1"/>
          <p:nvPr/>
        </p:nvSpPr>
        <p:spPr>
          <a:xfrm>
            <a:off x="508485" y="2925606"/>
            <a:ext cx="440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ŷ represents the estimated value of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E744C2-3460-456C-BE54-55E735BA5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097" y="212357"/>
            <a:ext cx="2564716" cy="20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9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2C03C7-CCAE-4EE6-97FE-D695A2BF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Importing the Packages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5EF02-2D0E-4DF9-97C5-0F1B05AB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72452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effectLst/>
                <a:latin typeface="Courier New" panose="02070309020205020404" pitchFamily="49" charset="0"/>
              </a:rPr>
              <a:t>import </a:t>
            </a:r>
            <a:r>
              <a:rPr lang="en-IN" dirty="0" err="1">
                <a:effectLst/>
                <a:latin typeface="Courier New" panose="02070309020205020404" pitchFamily="49" charset="0"/>
              </a:rPr>
              <a:t>numpy</a:t>
            </a:r>
            <a:r>
              <a:rPr lang="en-IN" dirty="0">
                <a:effectLst/>
                <a:latin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IN" dirty="0">
                <a:effectLst/>
                <a:latin typeface="Courier New" panose="020703090202050204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IN" dirty="0">
                <a:effectLst/>
                <a:latin typeface="Courier New" panose="02070309020205020404" pitchFamily="49" charset="0"/>
              </a:rPr>
              <a:t>import </a:t>
            </a:r>
            <a:r>
              <a:rPr lang="en-IN" dirty="0" err="1">
                <a:effectLst/>
                <a:latin typeface="Courier New" panose="02070309020205020404" pitchFamily="49" charset="0"/>
              </a:rPr>
              <a:t>matplotlib.pyplot</a:t>
            </a:r>
            <a:r>
              <a:rPr lang="en-IN" dirty="0">
                <a:effectLst/>
                <a:latin typeface="Courier New" panose="02070309020205020404" pitchFamily="49" charset="0"/>
              </a:rPr>
              <a:t> as </a:t>
            </a:r>
            <a:r>
              <a:rPr lang="en-IN" dirty="0" err="1">
                <a:effectLst/>
                <a:latin typeface="Courier New" panose="02070309020205020404" pitchFamily="49" charset="0"/>
              </a:rPr>
              <a:t>plt</a:t>
            </a:r>
            <a:endParaRPr lang="en-IN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2A3B8-CFFA-48DB-B259-B0ECA6041306}"/>
              </a:ext>
            </a:extLst>
          </p:cNvPr>
          <p:cNvSpPr txBox="1"/>
          <p:nvPr/>
        </p:nvSpPr>
        <p:spPr>
          <a:xfrm>
            <a:off x="838198" y="4131385"/>
            <a:ext cx="8831582" cy="236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cars2 = cars1.dropna()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s= cars2[‘Age']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c= cars2[‘Price’]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(s).reshape(-1,1)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I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cars2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3DF5D21B-BA98-4F03-83BF-672C615DD8CD}"/>
              </a:ext>
            </a:extLst>
          </p:cNvPr>
          <p:cNvSpPr txBox="1">
            <a:spLocks/>
          </p:cNvSpPr>
          <p:nvPr/>
        </p:nvSpPr>
        <p:spPr>
          <a:xfrm>
            <a:off x="838198" y="2916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Importing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11156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CA27-2E25-42DA-9C47-3CF02B94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411"/>
            <a:ext cx="10515600" cy="97334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Fitting simple linear Regression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D223-F32E-470C-9B8F-414E4EAA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294"/>
            <a:ext cx="10515600" cy="20937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sklearn.linear_model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regressor 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regressor.fit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print('Slope:',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regressor.coef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print("Intercept:",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regressor.intercept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7B2A54-3202-46A3-81D4-429BDF87F146}"/>
              </a:ext>
            </a:extLst>
          </p:cNvPr>
          <p:cNvSpPr txBox="1">
            <a:spLocks/>
          </p:cNvSpPr>
          <p:nvPr/>
        </p:nvSpPr>
        <p:spPr>
          <a:xfrm>
            <a:off x="838200" y="4626596"/>
            <a:ext cx="10515600" cy="179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y_predicted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regressor.predict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AE7E9C-1735-4CC6-B143-4D032A4FAC79}"/>
              </a:ext>
            </a:extLst>
          </p:cNvPr>
          <p:cNvSpPr txBox="1">
            <a:spLocks/>
          </p:cNvSpPr>
          <p:nvPr/>
        </p:nvSpPr>
        <p:spPr>
          <a:xfrm>
            <a:off x="838200" y="3789571"/>
            <a:ext cx="10515600" cy="973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Predicting the Price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3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Every Day Should Be Cheat Meal Day - Eat for Life Collective">
            <a:extLst>
              <a:ext uri="{FF2B5EF4-FFF2-40B4-BE49-F238E27FC236}">
                <a16:creationId xmlns:a16="http://schemas.microsoft.com/office/drawing/2014/main" id="{D40C9F63-4478-BB15-4230-43F0C37607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1" b="13274"/>
          <a:stretch/>
        </p:blipFill>
        <p:spPr bwMode="auto">
          <a:xfrm>
            <a:off x="813274" y="2040835"/>
            <a:ext cx="10565452" cy="465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BB492E9-FB37-E9BB-9A36-FEE0A7EF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82" y="158582"/>
            <a:ext cx="7527235" cy="179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8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893A-13AD-3070-ABE6-59AFDE89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2402-90FD-3571-265C-F9C92C7A1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matplotlib import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plotly.express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warnings</a:t>
            </a:r>
          </a:p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warnings.filterwarnings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(action = 'ignore')</a:t>
            </a:r>
          </a:p>
        </p:txBody>
      </p:sp>
      <p:pic>
        <p:nvPicPr>
          <p:cNvPr id="2050" name="Picture 2" descr="Swiggy Bytes">
            <a:extLst>
              <a:ext uri="{FF2B5EF4-FFF2-40B4-BE49-F238E27FC236}">
                <a16:creationId xmlns:a16="http://schemas.microsoft.com/office/drawing/2014/main" id="{67D9BBF6-391B-BB8B-38B5-1BF247AA3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03" y="365125"/>
            <a:ext cx="1441175" cy="14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16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C082-F254-4DDB-7E11-8FCE9E63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EB8D-AFB7-B351-C954-04116499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('Swiggy.csv',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',')</a:t>
            </a:r>
          </a:p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df_Swiggy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42094-B4D3-6DED-1ADF-99F8B664E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982" y="2863369"/>
            <a:ext cx="8633096" cy="3801923"/>
          </a:xfrm>
          <a:prstGeom prst="rect">
            <a:avLst/>
          </a:prstGeom>
        </p:spPr>
      </p:pic>
      <p:pic>
        <p:nvPicPr>
          <p:cNvPr id="6" name="Picture 2" descr="Swiggy Bytes">
            <a:extLst>
              <a:ext uri="{FF2B5EF4-FFF2-40B4-BE49-F238E27FC236}">
                <a16:creationId xmlns:a16="http://schemas.microsoft.com/office/drawing/2014/main" id="{9BFF47E9-6243-6C99-09CB-72A98F7B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03" y="365125"/>
            <a:ext cx="1441175" cy="14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7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1028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charter</vt:lpstr>
      <vt:lpstr>Courier New</vt:lpstr>
      <vt:lpstr>Times New Roman</vt:lpstr>
      <vt:lpstr>Office Theme</vt:lpstr>
      <vt:lpstr>Correlation</vt:lpstr>
      <vt:lpstr>Heatmap</vt:lpstr>
      <vt:lpstr>Machine Learning</vt:lpstr>
      <vt:lpstr>General Eq- Linear Regression</vt:lpstr>
      <vt:lpstr>Step 1. Importing the Packages</vt:lpstr>
      <vt:lpstr>Step 3. Fitting simple linear Regression </vt:lpstr>
      <vt:lpstr>PowerPoint Presentation</vt:lpstr>
      <vt:lpstr>Importing Libraries</vt:lpstr>
      <vt:lpstr>Importing the Dataset</vt:lpstr>
      <vt:lpstr>Data Processing</vt:lpstr>
      <vt:lpstr>Data Processing</vt:lpstr>
      <vt:lpstr>Cost for Two</vt:lpstr>
      <vt:lpstr>Cost for Two</vt:lpstr>
      <vt:lpstr>Distribution of 'Ratings':</vt:lpstr>
      <vt:lpstr>Analyse "Approx Cost of 2 People" vs "Rating". Find out the relationship between them</vt:lpstr>
      <vt:lpstr>Highest Rated Restaurants</vt:lpstr>
      <vt:lpstr>Plotly Plot</vt:lpstr>
      <vt:lpstr>Top 15 Expensive &amp; Highest Rated Restaurants with Approx. Cost for 2 People:</vt:lpstr>
      <vt:lpstr>Plotly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Ravichandran</dc:creator>
  <cp:lastModifiedBy>Akash Ravichandran</cp:lastModifiedBy>
  <cp:revision>4</cp:revision>
  <dcterms:created xsi:type="dcterms:W3CDTF">2022-05-10T04:18:29Z</dcterms:created>
  <dcterms:modified xsi:type="dcterms:W3CDTF">2022-05-10T05:14:23Z</dcterms:modified>
</cp:coreProperties>
</file>