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nstrument Sans Medium" panose="020B0604020202020204" charset="0"/>
      <p:regular r:id="rId15"/>
    </p:embeddedFont>
    <p:embeddedFont>
      <p:font typeface="Instrument Sans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A6C9-175B-971B-9991-61C636F36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7C7E6-FFF5-7276-0750-E48606AC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DEB9-FC94-A177-BFB0-D124228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0FE25-1749-99CB-CEF1-745BF8D0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D11C-4EFB-F26A-4259-BB11194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244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4DC6-9AFF-D84C-6353-B764C64E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879E2-F894-D7F8-48FD-C889E46C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41273-E04B-EC4F-7204-ABBDAF95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26D5-48CD-31EC-FE66-9FF7CE7C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D2EB-AE79-8820-3553-43632FD6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6677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AA1FB-4E46-4438-0913-01C6509F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238F-D645-FAB6-DE7D-BDE14AD5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76A8-352B-7FE2-CC1D-6E7189E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B4A6-9F12-3656-F62F-8FA1D856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9FF0-FD60-DFBC-B4BA-BECB7347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240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8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68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37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2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205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09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273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3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462C-2D4E-BD78-DE63-1886D015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9113-656B-455A-F9B7-FD6D5446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452C-65A5-3DF9-2FB2-4CE753AD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9246-D576-CB60-CDCB-69C4E92D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D313-F6B9-633E-5B86-D627BC36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637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1E11-D265-0373-1F99-A740F3E5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6376-0778-29C6-2759-FEF0769A1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FFBD-0091-1F5B-9B21-C13747C1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797A-D4B1-5463-96D8-5BC6714F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C75C-CF85-74A5-104E-792FF4D1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346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BD41-AC96-D790-4C8A-10922D7D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789A-191B-B808-6F8D-83B5FA563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4A284-5FCA-346B-5491-847E0D031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75B87-102A-260D-44D4-CCEA9C70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B426-6F05-9A3C-8665-ABD06F38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2FA1-094F-515D-0F1C-FCFB8D6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4822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4BAC-5E57-2A41-DA26-1BC04F76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72919-B572-E768-64AC-D3062EEC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3AB4-0407-D8FD-3BFA-B13B2536F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5EED4-2070-BCD6-8C0F-1CEE02B04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E2ED0-2E66-7B45-7A94-AD443824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08A7D-15FD-FA90-6055-B3B56D51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D8760-7D64-3074-CB55-98E5AB61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C768-2048-56D8-40CB-E3A868EE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48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AF00-0325-E8E4-A587-AD95292F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0B8AB-EFA8-70F0-A894-6A56C112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6EE73-C928-4A8D-3032-F523CD63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A9C79-0C77-9167-AEAB-FB2933CB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865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AA41-1195-3D9A-BD98-A3B85E1C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98973-A4E7-2492-F0D8-22232CDF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3E39C-EF9F-42BC-0559-AD25C78D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7120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3388-9FD9-3322-0C66-459E29BE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FB9A-46FC-41C8-1EA4-679E1273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4D34C-5BC3-D5D1-E928-8DE40948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41A91-21DE-213A-8D6D-14A352B6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CB7E-A676-340B-D57E-1C6D41C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5486D-F1D2-5628-FDD6-45CFFC0B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854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4D3-EEF8-8012-EC69-C6C3156D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BCC59-D942-04F9-8356-1C4448339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D7B9-6CDA-3981-6ADD-9BF932D2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B8315-77B4-485E-05C2-6EFDC0DC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D448-2FF4-208A-2A25-0F5E1604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31F1-8879-854F-56FD-14330B1F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551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0757-FCDC-8348-607C-C8CFF7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D7E0-D2C5-86CC-21CC-70DF44CA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0C5B-B98F-C90F-E14D-2734D3A76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96B8-D99A-43D7-927F-223AE2946C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ABB8-8599-93B7-D7E7-6737F877D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00EF-A5B3-EA75-ED91-20A1909F4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C7CC-037F-4E9B-92EF-8C7BD4FA8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2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15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Classifying Cybersecurity Incidents with Machine Learning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653"/>
            <a:ext cx="11785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Project Overview: Enhancing SOC Efficiency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400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At Microsoft, our mission is to enhance Security Operation Centers (SOCs) by developing a machine learning model to accurately predict the triage grade of cybersecurity incidents.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321016"/>
            <a:ext cx="6407944" cy="1730812"/>
          </a:xfrm>
          <a:prstGeom prst="roundRect">
            <a:avLst>
              <a:gd name="adj" fmla="val 11795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51084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51084" y="5068729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Classify incidents as True Positive (TP), Benign Positive (BP), or False Positive (FP) using the GUIDE dataset.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4321016"/>
            <a:ext cx="6408063" cy="1730812"/>
          </a:xfrm>
          <a:prstGeom prst="roundRect">
            <a:avLst>
              <a:gd name="adj" fmla="val 11795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85842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85842" y="5068729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Support guided response systems for SOC analysts, improving incident triage and enterprise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6508" y="500182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Skills Developed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636508" y="1432084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1227415" y="1494592"/>
            <a:ext cx="4540806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Preprocessing &amp; Feature Engineering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227415" y="1887736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Transforming raw data into actionable features for model training.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636508" y="2542223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1227415" y="2604730"/>
            <a:ext cx="340328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Machine Learning Classification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227415" y="2997875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Applying various ML techniques to categorize cybersecurity incidents.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36508" y="3652361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10" name="Text 8"/>
          <p:cNvSpPr/>
          <p:nvPr/>
        </p:nvSpPr>
        <p:spPr>
          <a:xfrm>
            <a:off x="1227415" y="3714869"/>
            <a:ext cx="2682121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Evaluation Metrics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227415" y="4108013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Utilizing Macro-F1 Score, Precision, and Recall for comprehensive model assessment.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36508" y="4762500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13" name="Text 11"/>
          <p:cNvSpPr/>
          <p:nvPr/>
        </p:nvSpPr>
        <p:spPr>
          <a:xfrm>
            <a:off x="1227415" y="4825008"/>
            <a:ext cx="2603421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Cybersecurity Concepts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227415" y="5218152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Understanding and applying frameworks like MITRE ATT&amp;CK for context.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36508" y="5872639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16" name="Text 14"/>
          <p:cNvSpPr/>
          <p:nvPr/>
        </p:nvSpPr>
        <p:spPr>
          <a:xfrm>
            <a:off x="1227415" y="5935147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Imbalanced Datasets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227415" y="6328291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Strategies for handling skewed data distributions effectively.</a:t>
            </a:r>
            <a:endParaRPr lang="en-US" sz="1400" dirty="0"/>
          </a:p>
        </p:txBody>
      </p:sp>
      <p:sp>
        <p:nvSpPr>
          <p:cNvPr id="18" name="Shape 16"/>
          <p:cNvSpPr/>
          <p:nvPr/>
        </p:nvSpPr>
        <p:spPr>
          <a:xfrm>
            <a:off x="636508" y="6982778"/>
            <a:ext cx="409099" cy="40909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</p:sp>
      <p:sp>
        <p:nvSpPr>
          <p:cNvPr id="19" name="Text 17"/>
          <p:cNvSpPr/>
          <p:nvPr/>
        </p:nvSpPr>
        <p:spPr>
          <a:xfrm>
            <a:off x="1227415" y="7045285"/>
            <a:ext cx="3945612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Benchmarking &amp; Optimization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227415" y="7438430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Comparing and refining models for optimal performance and reliability.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2944"/>
            <a:ext cx="8411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Strategic Business Applications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553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machine learning solution can be implemented across various cybersecurity scenarios, driving efficiency and enhancing security posture.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36307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686770"/>
            <a:ext cx="47898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Security Operations Centers (SOCs)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177189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Automate triage, allowing analysts to prioritize and respond to critical threats more efficiently.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836307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56884" y="3686770"/>
            <a:ext cx="41018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Incident Response Automation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456884" y="4177189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 guided response systems for quicker mitigation of potential threats.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69969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3790" y="6320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Threat Intelligence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93790" y="6810851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 detection by incorporating historical evidence and customer responses.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469969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6884" y="6320433"/>
            <a:ext cx="44081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Enterprise Security Management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456884" y="6810851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Improve overall security by reducing false positives and promptly addressing true threats.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2085" y="888563"/>
            <a:ext cx="7712631" cy="1278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Approach: Data Exploration &amp; Preprocessing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2085" y="2677716"/>
            <a:ext cx="3606879" cy="638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 Data Exploration &amp; Understanding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202085" y="3521035"/>
            <a:ext cx="3606879" cy="996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Initial Inspection: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Load </a:t>
            </a:r>
            <a:r>
              <a:rPr lang="en-US" sz="1600" dirty="0">
                <a:solidFill>
                  <a:srgbClr val="1E3063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train.csv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analyze structure, features, and target variable distribution.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02085" y="4589026"/>
            <a:ext cx="3606879" cy="163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Exploratory Data Analysis (EDA):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Use visualizations and statistics to identify patterns, correlations, and anomalies, focusing on class imbalances.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0315456" y="2677716"/>
            <a:ext cx="2624138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 Data Preprocessing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0315456" y="3201591"/>
            <a:ext cx="3606879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Handling Missing Data: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Identify and strategize imputation or removal.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0315456" y="4254341"/>
            <a:ext cx="3606879" cy="163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 Engineering: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Create or modify features for improved model performance (e.g., combining features, deriving timestamps).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0315456" y="5961221"/>
            <a:ext cx="3606879" cy="1308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Encoding Categorical Variables:</a:t>
            </a: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Convert to numerical representations using techniques like one-hot or label encoding.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502" y="608886"/>
            <a:ext cx="10044946" cy="691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Approach: Model Training &amp; Evaluation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4502" y="2406729"/>
            <a:ext cx="4249817" cy="221218"/>
          </a:xfrm>
          <a:prstGeom prst="roundRect">
            <a:avLst>
              <a:gd name="adj" fmla="val 90032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995720" y="284916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Splitting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95720" y="3327559"/>
            <a:ext cx="3807381" cy="1077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Train-Validation Split: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Divide </a:t>
            </a:r>
            <a:r>
              <a:rPr lang="en-US" sz="1700" dirty="0">
                <a:solidFill>
                  <a:srgbClr val="1E3063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train.csv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(e.g., 70-30 or 80-20) for tuning and initial evaluation.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95720" y="4482465"/>
            <a:ext cx="3807381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Stratification: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Apply stratified sampling for imbalanced target variables to ensure consistent class distributions.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190173" y="2074783"/>
            <a:ext cx="4249936" cy="221218"/>
          </a:xfrm>
          <a:prstGeom prst="roundRect">
            <a:avLst>
              <a:gd name="adj" fmla="val 90032"/>
            </a:avLst>
          </a:prstGeom>
          <a:solidFill>
            <a:srgbClr val="CEE6FD"/>
          </a:solidFill>
          <a:ln/>
        </p:spPr>
      </p:sp>
      <p:sp>
        <p:nvSpPr>
          <p:cNvPr id="8" name="Text 6"/>
          <p:cNvSpPr/>
          <p:nvPr/>
        </p:nvSpPr>
        <p:spPr>
          <a:xfrm>
            <a:off x="5411391" y="2517219"/>
            <a:ext cx="348245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Selection &amp; Training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5411391" y="2995612"/>
            <a:ext cx="380750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Baseline Model: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Start with Logistic Regression or Decision Tree for performance benchmark.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5411391" y="4489371"/>
            <a:ext cx="380750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Advanced Models: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Experiment with Random Forests, Gradient Boosting (XGBoost, LightGBM), and Neural Networks.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5411391" y="5983129"/>
            <a:ext cx="380750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Cross-Validation: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Implement k-fold cross-validation to ensure consistent performance and prevent overfitting.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9605962" y="1742956"/>
            <a:ext cx="4249936" cy="221218"/>
          </a:xfrm>
          <a:prstGeom prst="roundRect">
            <a:avLst>
              <a:gd name="adj" fmla="val 90032"/>
            </a:avLst>
          </a:prstGeom>
          <a:solidFill>
            <a:srgbClr val="CEE6FD"/>
          </a:solidFill>
          <a:ln/>
        </p:spPr>
      </p:sp>
      <p:sp>
        <p:nvSpPr>
          <p:cNvPr id="13" name="Text 11"/>
          <p:cNvSpPr/>
          <p:nvPr/>
        </p:nvSpPr>
        <p:spPr>
          <a:xfrm>
            <a:off x="9827181" y="2185392"/>
            <a:ext cx="3454003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Evaluation &amp; Tuning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9827181" y="2663785"/>
            <a:ext cx="3807500" cy="1416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Performance Metrics: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Evaluate on validation set using macro-F1 score, precision, and recall across all classes.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9827181" y="4157543"/>
            <a:ext cx="3807500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Hyperparameter Tuning: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Fine-tune parameters like learning rates and tree depths.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9827181" y="5297210"/>
            <a:ext cx="3807500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 Imbalance:</a:t>
            </a: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Apply SMOTE, adjust class weights, or use ensemble methods.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3095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Approach: Interpretation &amp; Final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15483"/>
            <a:ext cx="3046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6. Model Interpretation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3496627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 Importance: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Analyze using SHAP values or permutation importance to understand key contributors.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27533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Error Analysis: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Identify common misclassifications for insights into potential improvements.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342721" y="2915483"/>
            <a:ext cx="35015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7. Final Evaluation on Test Set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342721" y="3850958"/>
            <a:ext cx="3501509" cy="1474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Testing: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Evaluate the finalized model on </a:t>
            </a:r>
            <a:r>
              <a:rPr lang="en-US" sz="1750" dirty="0">
                <a:solidFill>
                  <a:srgbClr val="1E3063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test.csv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and report macro-F1 score, precision, and recall.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42721" y="5404723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Comparison:</a:t>
            </a: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Benchmark against baseline and validation results to confirm consistency and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1818"/>
            <a:ext cx="9481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Documentation &amp; Future Directions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64387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C1FA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494365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4231362"/>
            <a:ext cx="29884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Documentation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Thoroughly document the entire process, including rationale, challenges, and key findings.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664387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5216962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C1FA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494365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 actionable recommendations for integrating the model into SOC workflows.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3664387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0133" y="3633907"/>
            <a:ext cx="4196358" cy="121920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332422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C1FA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494365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4231362"/>
            <a:ext cx="28816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Improvements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Outline potential areas for further model enhancement and real-world deployment considerations.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Consolas</vt:lpstr>
      <vt:lpstr>Arial</vt:lpstr>
      <vt:lpstr>Instrument Sans Semi Bold</vt:lpstr>
      <vt:lpstr>Calibri</vt:lpstr>
      <vt:lpstr>Instrument Sans Medium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santhana mariappan</cp:lastModifiedBy>
  <cp:revision>2</cp:revision>
  <dcterms:created xsi:type="dcterms:W3CDTF">2025-07-24T09:34:37Z</dcterms:created>
  <dcterms:modified xsi:type="dcterms:W3CDTF">2025-07-24T09:36:16Z</dcterms:modified>
</cp:coreProperties>
</file>