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3"/>
  </p:notesMasterIdLst>
  <p:sldIdLst>
    <p:sldId id="256" r:id="rId2"/>
    <p:sldId id="257" r:id="rId3"/>
    <p:sldId id="258" r:id="rId4"/>
    <p:sldId id="259" r:id="rId5"/>
    <p:sldId id="260" r:id="rId6"/>
    <p:sldId id="261" r:id="rId7"/>
    <p:sldId id="278" r:id="rId8"/>
    <p:sldId id="263" r:id="rId9"/>
    <p:sldId id="264" r:id="rId10"/>
    <p:sldId id="265" r:id="rId11"/>
    <p:sldId id="268" r:id="rId12"/>
    <p:sldId id="266" r:id="rId13"/>
    <p:sldId id="269" r:id="rId14"/>
    <p:sldId id="267" r:id="rId15"/>
    <p:sldId id="270" r:id="rId16"/>
    <p:sldId id="273" r:id="rId17"/>
    <p:sldId id="271" r:id="rId18"/>
    <p:sldId id="272" r:id="rId19"/>
    <p:sldId id="274" r:id="rId20"/>
    <p:sldId id="275" r:id="rId21"/>
    <p:sldId id="277"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22" autoAdjust="0"/>
    <p:restoredTop sz="94660"/>
  </p:normalViewPr>
  <p:slideViewPr>
    <p:cSldViewPr snapToGrid="0">
      <p:cViewPr varScale="1">
        <p:scale>
          <a:sx n="81" d="100"/>
          <a:sy n="81" d="100"/>
        </p:scale>
        <p:origin x="523" y="6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36D78FA-6BCE-4DCF-9735-0CA16D35F67E}" type="datetimeFigureOut">
              <a:rPr lang="en-IN" smtClean="0"/>
              <a:t>19-12-2023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C6B9194-DBC2-40A0-85E0-E0C74AA9B5E0}" type="slidenum">
              <a:rPr lang="en-IN" smtClean="0"/>
              <a:t>‹#›</a:t>
            </a:fld>
            <a:endParaRPr lang="en-IN"/>
          </a:p>
        </p:txBody>
      </p:sp>
    </p:spTree>
    <p:extLst>
      <p:ext uri="{BB962C8B-B14F-4D97-AF65-F5344CB8AC3E}">
        <p14:creationId xmlns:p14="http://schemas.microsoft.com/office/powerpoint/2010/main" val="16644035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E0B9526-60F4-4C4A-8FCC-AFCB6048C221}" type="datetime1">
              <a:rPr lang="en-IN" smtClean="0"/>
              <a:t>19-12-2023</a:t>
            </a:fld>
            <a:endParaRPr lang="en-IN"/>
          </a:p>
        </p:txBody>
      </p:sp>
      <p:sp>
        <p:nvSpPr>
          <p:cNvPr id="5" name="Footer Placeholder 4"/>
          <p:cNvSpPr>
            <a:spLocks noGrp="1"/>
          </p:cNvSpPr>
          <p:nvPr>
            <p:ph type="ftr" sz="quarter" idx="11"/>
          </p:nvPr>
        </p:nvSpPr>
        <p:spPr/>
        <p:txBody>
          <a:bodyPr/>
          <a:lstStyle/>
          <a:p>
            <a:r>
              <a:rPr lang="en-IN"/>
              <a:t>Project Title</a:t>
            </a:r>
          </a:p>
        </p:txBody>
      </p:sp>
      <p:sp>
        <p:nvSpPr>
          <p:cNvPr id="6" name="Slide Number Placeholder 5"/>
          <p:cNvSpPr>
            <a:spLocks noGrp="1"/>
          </p:cNvSpPr>
          <p:nvPr>
            <p:ph type="sldNum" sz="quarter" idx="12"/>
          </p:nvPr>
        </p:nvSpPr>
        <p:spPr/>
        <p:txBody>
          <a:bodyPr/>
          <a:lstStyle/>
          <a:p>
            <a:fld id="{DE92F7A9-2FFD-42DC-A3E3-57A511687FBE}"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611433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C0E841D-FB4C-4886-8D34-B5C82900F343}" type="datetime1">
              <a:rPr lang="en-IN" smtClean="0"/>
              <a:t>19-12-2023</a:t>
            </a:fld>
            <a:endParaRPr lang="en-IN"/>
          </a:p>
        </p:txBody>
      </p:sp>
      <p:sp>
        <p:nvSpPr>
          <p:cNvPr id="5" name="Footer Placeholder 4"/>
          <p:cNvSpPr>
            <a:spLocks noGrp="1"/>
          </p:cNvSpPr>
          <p:nvPr>
            <p:ph type="ftr" sz="quarter" idx="11"/>
          </p:nvPr>
        </p:nvSpPr>
        <p:spPr/>
        <p:txBody>
          <a:bodyPr/>
          <a:lstStyle/>
          <a:p>
            <a:r>
              <a:rPr lang="en-IN"/>
              <a:t>Project Title</a:t>
            </a:r>
          </a:p>
        </p:txBody>
      </p:sp>
      <p:sp>
        <p:nvSpPr>
          <p:cNvPr id="6" name="Slide Number Placeholder 5"/>
          <p:cNvSpPr>
            <a:spLocks noGrp="1"/>
          </p:cNvSpPr>
          <p:nvPr>
            <p:ph type="sldNum" sz="quarter" idx="12"/>
          </p:nvPr>
        </p:nvSpPr>
        <p:spPr/>
        <p:txBody>
          <a:bodyPr/>
          <a:lstStyle/>
          <a:p>
            <a:fld id="{DE92F7A9-2FFD-42DC-A3E3-57A511687FBE}" type="slidenum">
              <a:rPr lang="en-IN" smtClean="0"/>
              <a:t>‹#›</a:t>
            </a:fld>
            <a:endParaRPr lang="en-IN"/>
          </a:p>
        </p:txBody>
      </p:sp>
    </p:spTree>
    <p:extLst>
      <p:ext uri="{BB962C8B-B14F-4D97-AF65-F5344CB8AC3E}">
        <p14:creationId xmlns:p14="http://schemas.microsoft.com/office/powerpoint/2010/main" val="25027250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1A5C5C-351E-4469-8A8D-8BE766A66A89}" type="datetime1">
              <a:rPr lang="en-IN" smtClean="0"/>
              <a:t>19-12-2023</a:t>
            </a:fld>
            <a:endParaRPr lang="en-IN"/>
          </a:p>
        </p:txBody>
      </p:sp>
      <p:sp>
        <p:nvSpPr>
          <p:cNvPr id="5" name="Footer Placeholder 4"/>
          <p:cNvSpPr>
            <a:spLocks noGrp="1"/>
          </p:cNvSpPr>
          <p:nvPr>
            <p:ph type="ftr" sz="quarter" idx="11"/>
          </p:nvPr>
        </p:nvSpPr>
        <p:spPr/>
        <p:txBody>
          <a:bodyPr/>
          <a:lstStyle/>
          <a:p>
            <a:r>
              <a:rPr lang="en-IN"/>
              <a:t>Project Title</a:t>
            </a:r>
          </a:p>
        </p:txBody>
      </p:sp>
      <p:sp>
        <p:nvSpPr>
          <p:cNvPr id="6" name="Slide Number Placeholder 5"/>
          <p:cNvSpPr>
            <a:spLocks noGrp="1"/>
          </p:cNvSpPr>
          <p:nvPr>
            <p:ph type="sldNum" sz="quarter" idx="12"/>
          </p:nvPr>
        </p:nvSpPr>
        <p:spPr/>
        <p:txBody>
          <a:bodyPr/>
          <a:lstStyle/>
          <a:p>
            <a:fld id="{DE92F7A9-2FFD-42DC-A3E3-57A511687FBE}" type="slidenum">
              <a:rPr lang="en-IN" smtClean="0"/>
              <a:t>‹#›</a:t>
            </a:fld>
            <a:endParaRPr lang="en-IN"/>
          </a:p>
        </p:txBody>
      </p:sp>
    </p:spTree>
    <p:extLst>
      <p:ext uri="{BB962C8B-B14F-4D97-AF65-F5344CB8AC3E}">
        <p14:creationId xmlns:p14="http://schemas.microsoft.com/office/powerpoint/2010/main" val="6763757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4EA0441-0CF7-4EB7-9A4A-E72544A5B769}" type="datetime1">
              <a:rPr lang="en-IN" smtClean="0"/>
              <a:t>19-12-2023</a:t>
            </a:fld>
            <a:endParaRPr lang="en-IN"/>
          </a:p>
        </p:txBody>
      </p:sp>
      <p:sp>
        <p:nvSpPr>
          <p:cNvPr id="5" name="Footer Placeholder 4"/>
          <p:cNvSpPr>
            <a:spLocks noGrp="1"/>
          </p:cNvSpPr>
          <p:nvPr>
            <p:ph type="ftr" sz="quarter" idx="11"/>
          </p:nvPr>
        </p:nvSpPr>
        <p:spPr/>
        <p:txBody>
          <a:bodyPr/>
          <a:lstStyle/>
          <a:p>
            <a:r>
              <a:rPr lang="en-IN"/>
              <a:t>Project Title</a:t>
            </a:r>
          </a:p>
        </p:txBody>
      </p:sp>
      <p:sp>
        <p:nvSpPr>
          <p:cNvPr id="6" name="Slide Number Placeholder 5"/>
          <p:cNvSpPr>
            <a:spLocks noGrp="1"/>
          </p:cNvSpPr>
          <p:nvPr>
            <p:ph type="sldNum" sz="quarter" idx="12"/>
          </p:nvPr>
        </p:nvSpPr>
        <p:spPr/>
        <p:txBody>
          <a:bodyPr/>
          <a:lstStyle/>
          <a:p>
            <a:fld id="{DE92F7A9-2FFD-42DC-A3E3-57A511687FBE}" type="slidenum">
              <a:rPr lang="en-IN" smtClean="0"/>
              <a:t>‹#›</a:t>
            </a:fld>
            <a:endParaRPr lang="en-IN"/>
          </a:p>
        </p:txBody>
      </p:sp>
    </p:spTree>
    <p:extLst>
      <p:ext uri="{BB962C8B-B14F-4D97-AF65-F5344CB8AC3E}">
        <p14:creationId xmlns:p14="http://schemas.microsoft.com/office/powerpoint/2010/main" val="10835060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F95B6BB-0F49-46AF-ABE9-B7A11CB211B3}" type="datetime1">
              <a:rPr lang="en-IN" smtClean="0"/>
              <a:t>19-12-2023</a:t>
            </a:fld>
            <a:endParaRPr lang="en-IN"/>
          </a:p>
        </p:txBody>
      </p:sp>
      <p:sp>
        <p:nvSpPr>
          <p:cNvPr id="5" name="Footer Placeholder 4"/>
          <p:cNvSpPr>
            <a:spLocks noGrp="1"/>
          </p:cNvSpPr>
          <p:nvPr>
            <p:ph type="ftr" sz="quarter" idx="11"/>
          </p:nvPr>
        </p:nvSpPr>
        <p:spPr/>
        <p:txBody>
          <a:bodyPr/>
          <a:lstStyle/>
          <a:p>
            <a:r>
              <a:rPr lang="en-IN"/>
              <a:t>Project Title</a:t>
            </a:r>
          </a:p>
        </p:txBody>
      </p:sp>
      <p:sp>
        <p:nvSpPr>
          <p:cNvPr id="6" name="Slide Number Placeholder 5"/>
          <p:cNvSpPr>
            <a:spLocks noGrp="1"/>
          </p:cNvSpPr>
          <p:nvPr>
            <p:ph type="sldNum" sz="quarter" idx="12"/>
          </p:nvPr>
        </p:nvSpPr>
        <p:spPr/>
        <p:txBody>
          <a:bodyPr/>
          <a:lstStyle/>
          <a:p>
            <a:fld id="{DE92F7A9-2FFD-42DC-A3E3-57A511687FBE}"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28985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E0644C6-C12F-4475-9212-55CC3A216038}" type="datetime1">
              <a:rPr lang="en-IN" smtClean="0"/>
              <a:t>19-12-2023</a:t>
            </a:fld>
            <a:endParaRPr lang="en-IN"/>
          </a:p>
        </p:txBody>
      </p:sp>
      <p:sp>
        <p:nvSpPr>
          <p:cNvPr id="6" name="Footer Placeholder 5"/>
          <p:cNvSpPr>
            <a:spLocks noGrp="1"/>
          </p:cNvSpPr>
          <p:nvPr>
            <p:ph type="ftr" sz="quarter" idx="11"/>
          </p:nvPr>
        </p:nvSpPr>
        <p:spPr/>
        <p:txBody>
          <a:bodyPr/>
          <a:lstStyle/>
          <a:p>
            <a:r>
              <a:rPr lang="en-IN"/>
              <a:t>Project Title</a:t>
            </a:r>
          </a:p>
        </p:txBody>
      </p:sp>
      <p:sp>
        <p:nvSpPr>
          <p:cNvPr id="7" name="Slide Number Placeholder 6"/>
          <p:cNvSpPr>
            <a:spLocks noGrp="1"/>
          </p:cNvSpPr>
          <p:nvPr>
            <p:ph type="sldNum" sz="quarter" idx="12"/>
          </p:nvPr>
        </p:nvSpPr>
        <p:spPr/>
        <p:txBody>
          <a:bodyPr/>
          <a:lstStyle/>
          <a:p>
            <a:fld id="{DE92F7A9-2FFD-42DC-A3E3-57A511687FBE}" type="slidenum">
              <a:rPr lang="en-IN" smtClean="0"/>
              <a:t>‹#›</a:t>
            </a:fld>
            <a:endParaRPr lang="en-IN"/>
          </a:p>
        </p:txBody>
      </p:sp>
    </p:spTree>
    <p:extLst>
      <p:ext uri="{BB962C8B-B14F-4D97-AF65-F5344CB8AC3E}">
        <p14:creationId xmlns:p14="http://schemas.microsoft.com/office/powerpoint/2010/main" val="41289551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4E01466-3173-471C-BACE-79E8D03154D0}" type="datetime1">
              <a:rPr lang="en-IN" smtClean="0"/>
              <a:t>19-12-2023</a:t>
            </a:fld>
            <a:endParaRPr lang="en-IN"/>
          </a:p>
        </p:txBody>
      </p:sp>
      <p:sp>
        <p:nvSpPr>
          <p:cNvPr id="8" name="Footer Placeholder 7"/>
          <p:cNvSpPr>
            <a:spLocks noGrp="1"/>
          </p:cNvSpPr>
          <p:nvPr>
            <p:ph type="ftr" sz="quarter" idx="11"/>
          </p:nvPr>
        </p:nvSpPr>
        <p:spPr/>
        <p:txBody>
          <a:bodyPr/>
          <a:lstStyle/>
          <a:p>
            <a:r>
              <a:rPr lang="en-IN"/>
              <a:t>Project Title</a:t>
            </a:r>
          </a:p>
        </p:txBody>
      </p:sp>
      <p:sp>
        <p:nvSpPr>
          <p:cNvPr id="9" name="Slide Number Placeholder 8"/>
          <p:cNvSpPr>
            <a:spLocks noGrp="1"/>
          </p:cNvSpPr>
          <p:nvPr>
            <p:ph type="sldNum" sz="quarter" idx="12"/>
          </p:nvPr>
        </p:nvSpPr>
        <p:spPr/>
        <p:txBody>
          <a:bodyPr/>
          <a:lstStyle/>
          <a:p>
            <a:fld id="{DE92F7A9-2FFD-42DC-A3E3-57A511687FBE}" type="slidenum">
              <a:rPr lang="en-IN" smtClean="0"/>
              <a:t>‹#›</a:t>
            </a:fld>
            <a:endParaRPr lang="en-IN"/>
          </a:p>
        </p:txBody>
      </p:sp>
    </p:spTree>
    <p:extLst>
      <p:ext uri="{BB962C8B-B14F-4D97-AF65-F5344CB8AC3E}">
        <p14:creationId xmlns:p14="http://schemas.microsoft.com/office/powerpoint/2010/main" val="22962441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11C3387-BA0F-45B0-B5D7-6149F1F73136}" type="datetime1">
              <a:rPr lang="en-IN" smtClean="0"/>
              <a:t>19-12-2023</a:t>
            </a:fld>
            <a:endParaRPr lang="en-IN"/>
          </a:p>
        </p:txBody>
      </p:sp>
      <p:sp>
        <p:nvSpPr>
          <p:cNvPr id="4" name="Footer Placeholder 3"/>
          <p:cNvSpPr>
            <a:spLocks noGrp="1"/>
          </p:cNvSpPr>
          <p:nvPr>
            <p:ph type="ftr" sz="quarter" idx="11"/>
          </p:nvPr>
        </p:nvSpPr>
        <p:spPr/>
        <p:txBody>
          <a:bodyPr/>
          <a:lstStyle/>
          <a:p>
            <a:r>
              <a:rPr lang="en-IN"/>
              <a:t>Project Title</a:t>
            </a:r>
          </a:p>
        </p:txBody>
      </p:sp>
      <p:sp>
        <p:nvSpPr>
          <p:cNvPr id="5" name="Slide Number Placeholder 4"/>
          <p:cNvSpPr>
            <a:spLocks noGrp="1"/>
          </p:cNvSpPr>
          <p:nvPr>
            <p:ph type="sldNum" sz="quarter" idx="12"/>
          </p:nvPr>
        </p:nvSpPr>
        <p:spPr/>
        <p:txBody>
          <a:bodyPr/>
          <a:lstStyle/>
          <a:p>
            <a:fld id="{DE92F7A9-2FFD-42DC-A3E3-57A511687FBE}" type="slidenum">
              <a:rPr lang="en-IN" smtClean="0"/>
              <a:t>‹#›</a:t>
            </a:fld>
            <a:endParaRPr lang="en-IN"/>
          </a:p>
        </p:txBody>
      </p:sp>
    </p:spTree>
    <p:extLst>
      <p:ext uri="{BB962C8B-B14F-4D97-AF65-F5344CB8AC3E}">
        <p14:creationId xmlns:p14="http://schemas.microsoft.com/office/powerpoint/2010/main" val="35709624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299D16D0-FB5D-40EE-B878-0D7F896A9273}" type="datetime1">
              <a:rPr lang="en-IN" smtClean="0"/>
              <a:t>19-12-2023</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IN"/>
              <a:t>Project Title</a:t>
            </a:r>
          </a:p>
        </p:txBody>
      </p:sp>
      <p:sp>
        <p:nvSpPr>
          <p:cNvPr id="9" name="Slide Number Placeholder 8"/>
          <p:cNvSpPr>
            <a:spLocks noGrp="1"/>
          </p:cNvSpPr>
          <p:nvPr>
            <p:ph type="sldNum" sz="quarter" idx="12"/>
          </p:nvPr>
        </p:nvSpPr>
        <p:spPr/>
        <p:txBody>
          <a:bodyPr/>
          <a:lstStyle/>
          <a:p>
            <a:fld id="{DE92F7A9-2FFD-42DC-A3E3-57A511687FBE}" type="slidenum">
              <a:rPr lang="en-IN" smtClean="0"/>
              <a:t>‹#›</a:t>
            </a:fld>
            <a:endParaRPr lang="en-IN"/>
          </a:p>
        </p:txBody>
      </p:sp>
    </p:spTree>
    <p:extLst>
      <p:ext uri="{BB962C8B-B14F-4D97-AF65-F5344CB8AC3E}">
        <p14:creationId xmlns:p14="http://schemas.microsoft.com/office/powerpoint/2010/main" val="10845860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6E8C9984-8E95-4743-9832-13C20D0F4D5F}" type="datetime1">
              <a:rPr lang="en-IN" smtClean="0"/>
              <a:t>19-12-2023</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n-IN"/>
              <a:t>Project Title</a:t>
            </a: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E92F7A9-2FFD-42DC-A3E3-57A511687FBE}" type="slidenum">
              <a:rPr lang="en-IN" smtClean="0"/>
              <a:t>‹#›</a:t>
            </a:fld>
            <a:endParaRPr lang="en-IN"/>
          </a:p>
        </p:txBody>
      </p:sp>
    </p:spTree>
    <p:extLst>
      <p:ext uri="{BB962C8B-B14F-4D97-AF65-F5344CB8AC3E}">
        <p14:creationId xmlns:p14="http://schemas.microsoft.com/office/powerpoint/2010/main" val="29460451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AEAF202-41FF-4FE4-93D2-550E3E13421B}" type="datetime1">
              <a:rPr lang="en-IN" smtClean="0"/>
              <a:t>19-12-2023</a:t>
            </a:fld>
            <a:endParaRPr lang="en-IN"/>
          </a:p>
        </p:txBody>
      </p:sp>
      <p:sp>
        <p:nvSpPr>
          <p:cNvPr id="6" name="Footer Placeholder 5"/>
          <p:cNvSpPr>
            <a:spLocks noGrp="1"/>
          </p:cNvSpPr>
          <p:nvPr>
            <p:ph type="ftr" sz="quarter" idx="11"/>
          </p:nvPr>
        </p:nvSpPr>
        <p:spPr/>
        <p:txBody>
          <a:bodyPr/>
          <a:lstStyle/>
          <a:p>
            <a:r>
              <a:rPr lang="en-IN"/>
              <a:t>Project Title</a:t>
            </a:r>
          </a:p>
        </p:txBody>
      </p:sp>
      <p:sp>
        <p:nvSpPr>
          <p:cNvPr id="7" name="Slide Number Placeholder 6"/>
          <p:cNvSpPr>
            <a:spLocks noGrp="1"/>
          </p:cNvSpPr>
          <p:nvPr>
            <p:ph type="sldNum" sz="quarter" idx="12"/>
          </p:nvPr>
        </p:nvSpPr>
        <p:spPr/>
        <p:txBody>
          <a:bodyPr/>
          <a:lstStyle/>
          <a:p>
            <a:fld id="{DE92F7A9-2FFD-42DC-A3E3-57A511687FBE}" type="slidenum">
              <a:rPr lang="en-IN" smtClean="0"/>
              <a:t>‹#›</a:t>
            </a:fld>
            <a:endParaRPr lang="en-IN"/>
          </a:p>
        </p:txBody>
      </p:sp>
    </p:spTree>
    <p:extLst>
      <p:ext uri="{BB962C8B-B14F-4D97-AF65-F5344CB8AC3E}">
        <p14:creationId xmlns:p14="http://schemas.microsoft.com/office/powerpoint/2010/main" val="21497773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6FE12DDD-30CA-44AD-97D5-6F756E8FDC5B}" type="datetime1">
              <a:rPr lang="en-IN" smtClean="0"/>
              <a:t>19-12-2023</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IN"/>
              <a:t>Project Title</a:t>
            </a:r>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DE92F7A9-2FFD-42DC-A3E3-57A511687FBE}"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9346009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www.kaggle.com/code/sandragracenelson/lung-cancer-prediction/input"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BA0F11-2C17-4139-837B-1AE2A5EFB149}"/>
              </a:ext>
            </a:extLst>
          </p:cNvPr>
          <p:cNvSpPr>
            <a:spLocks noGrp="1"/>
          </p:cNvSpPr>
          <p:nvPr>
            <p:ph type="ctrTitle"/>
          </p:nvPr>
        </p:nvSpPr>
        <p:spPr>
          <a:xfrm>
            <a:off x="410547" y="758952"/>
            <a:ext cx="11290041" cy="3566160"/>
          </a:xfrm>
        </p:spPr>
        <p:txBody>
          <a:bodyPr>
            <a:normAutofit/>
          </a:bodyPr>
          <a:lstStyle/>
          <a:p>
            <a:pPr algn="ctr"/>
            <a:r>
              <a:rPr lang="en-IN" sz="4800" b="1" dirty="0"/>
              <a:t>SYMPTOM-BASED LUNG CANCER </a:t>
            </a:r>
            <a:br>
              <a:rPr lang="en-IN" sz="4800" b="1" dirty="0"/>
            </a:br>
            <a:r>
              <a:rPr lang="en-IN" sz="4800" b="1" dirty="0"/>
              <a:t>PREDICTION</a:t>
            </a:r>
            <a:br>
              <a:rPr lang="en-IN" sz="4800" b="1" dirty="0"/>
            </a:br>
            <a:r>
              <a:rPr lang="en-IN" sz="1600" b="1" dirty="0"/>
              <a:t>Batch No.27</a:t>
            </a:r>
            <a:br>
              <a:rPr lang="en-IN" sz="1400" b="1" dirty="0"/>
            </a:br>
            <a:br>
              <a:rPr lang="en-IN" sz="1400" b="1" dirty="0"/>
            </a:br>
            <a:br>
              <a:rPr lang="en-US" sz="4400" dirty="0"/>
            </a:br>
            <a:endParaRPr lang="en-IN" sz="4400" dirty="0"/>
          </a:p>
        </p:txBody>
      </p:sp>
      <p:sp>
        <p:nvSpPr>
          <p:cNvPr id="4" name="Subtitle 2">
            <a:extLst>
              <a:ext uri="{FF2B5EF4-FFF2-40B4-BE49-F238E27FC236}">
                <a16:creationId xmlns:a16="http://schemas.microsoft.com/office/drawing/2014/main" id="{01808CB2-9FD8-42D6-B573-28A7D5F71051}"/>
              </a:ext>
            </a:extLst>
          </p:cNvPr>
          <p:cNvSpPr>
            <a:spLocks noGrp="1"/>
          </p:cNvSpPr>
          <p:nvPr>
            <p:ph type="subTitle" idx="1"/>
          </p:nvPr>
        </p:nvSpPr>
        <p:spPr>
          <a:xfrm>
            <a:off x="1100051" y="4455619"/>
            <a:ext cx="10058400" cy="1693253"/>
          </a:xfrm>
        </p:spPr>
        <p:txBody>
          <a:bodyPr>
            <a:normAutofit/>
          </a:bodyPr>
          <a:lstStyle/>
          <a:p>
            <a:pPr algn="ctr"/>
            <a:r>
              <a:rPr lang="en-US" dirty="0"/>
              <a:t>K.Manoj(EE21B1021)</a:t>
            </a:r>
          </a:p>
          <a:p>
            <a:pPr algn="ctr"/>
            <a:r>
              <a:rPr lang="en-US" dirty="0"/>
              <a:t>G.Santhi </a:t>
            </a:r>
            <a:r>
              <a:rPr lang="en-US" dirty="0" err="1"/>
              <a:t>swaroop</a:t>
            </a:r>
            <a:r>
              <a:rPr lang="en-US" dirty="0"/>
              <a:t>(EE21B1011)</a:t>
            </a:r>
          </a:p>
          <a:p>
            <a:pPr algn="ctr"/>
            <a:r>
              <a:rPr lang="en-US" dirty="0"/>
              <a:t>National institute of technology </a:t>
            </a:r>
            <a:endParaRPr lang="en-IN" dirty="0"/>
          </a:p>
        </p:txBody>
      </p:sp>
      <p:sp>
        <p:nvSpPr>
          <p:cNvPr id="5" name="Footer Placeholder 4">
            <a:extLst>
              <a:ext uri="{FF2B5EF4-FFF2-40B4-BE49-F238E27FC236}">
                <a16:creationId xmlns:a16="http://schemas.microsoft.com/office/drawing/2014/main" id="{92BAA932-4369-4E35-9353-E3E5CB717718}"/>
              </a:ext>
            </a:extLst>
          </p:cNvPr>
          <p:cNvSpPr>
            <a:spLocks noGrp="1"/>
          </p:cNvSpPr>
          <p:nvPr>
            <p:ph type="ftr" sz="quarter" idx="11"/>
          </p:nvPr>
        </p:nvSpPr>
        <p:spPr/>
        <p:txBody>
          <a:bodyPr/>
          <a:lstStyle/>
          <a:p>
            <a:r>
              <a:rPr lang="en-IN" b="1" dirty="0"/>
              <a:t>SYMPTOM-BASED LUNG CANCER PREDICTION</a:t>
            </a:r>
            <a:br>
              <a:rPr lang="en-IN" b="1" dirty="0"/>
            </a:br>
            <a:endParaRPr lang="en-IN" dirty="0"/>
          </a:p>
        </p:txBody>
      </p:sp>
      <p:sp>
        <p:nvSpPr>
          <p:cNvPr id="6" name="Slide Number Placeholder 5">
            <a:extLst>
              <a:ext uri="{FF2B5EF4-FFF2-40B4-BE49-F238E27FC236}">
                <a16:creationId xmlns:a16="http://schemas.microsoft.com/office/drawing/2014/main" id="{04B62BB1-FE58-4BE2-AE68-9B2551A472AC}"/>
              </a:ext>
            </a:extLst>
          </p:cNvPr>
          <p:cNvSpPr>
            <a:spLocks noGrp="1"/>
          </p:cNvSpPr>
          <p:nvPr>
            <p:ph type="sldNum" sz="quarter" idx="12"/>
          </p:nvPr>
        </p:nvSpPr>
        <p:spPr/>
        <p:txBody>
          <a:bodyPr/>
          <a:lstStyle/>
          <a:p>
            <a:fld id="{DE92F7A9-2FFD-42DC-A3E3-57A511687FBE}" type="slidenum">
              <a:rPr lang="en-IN" smtClean="0"/>
              <a:t>1</a:t>
            </a:fld>
            <a:endParaRPr lang="en-IN" dirty="0"/>
          </a:p>
        </p:txBody>
      </p:sp>
    </p:spTree>
    <p:extLst>
      <p:ext uri="{BB962C8B-B14F-4D97-AF65-F5344CB8AC3E}">
        <p14:creationId xmlns:p14="http://schemas.microsoft.com/office/powerpoint/2010/main" val="938887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496212-0DC2-9E71-DA81-D7762890ECC9}"/>
              </a:ext>
            </a:extLst>
          </p:cNvPr>
          <p:cNvSpPr>
            <a:spLocks noGrp="1"/>
          </p:cNvSpPr>
          <p:nvPr>
            <p:ph type="title"/>
          </p:nvPr>
        </p:nvSpPr>
        <p:spPr/>
        <p:txBody>
          <a:bodyPr/>
          <a:lstStyle/>
          <a:p>
            <a:pPr algn="ctr"/>
            <a:r>
              <a:rPr lang="en-IN" dirty="0"/>
              <a:t>Proposed Method</a:t>
            </a:r>
          </a:p>
        </p:txBody>
      </p:sp>
      <p:sp>
        <p:nvSpPr>
          <p:cNvPr id="3" name="Content Placeholder 2">
            <a:extLst>
              <a:ext uri="{FF2B5EF4-FFF2-40B4-BE49-F238E27FC236}">
                <a16:creationId xmlns:a16="http://schemas.microsoft.com/office/drawing/2014/main" id="{3A7A6C48-8F1A-9F7F-AA5D-D881F262B728}"/>
              </a:ext>
            </a:extLst>
          </p:cNvPr>
          <p:cNvSpPr>
            <a:spLocks noGrp="1"/>
          </p:cNvSpPr>
          <p:nvPr>
            <p:ph idx="1"/>
          </p:nvPr>
        </p:nvSpPr>
        <p:spPr/>
        <p:txBody>
          <a:bodyPr/>
          <a:lstStyle/>
          <a:p>
            <a:pPr algn="just">
              <a:buFont typeface="Wingdings" panose="05000000000000000000" pitchFamily="2" charset="2"/>
              <a:buChar char="Ø"/>
            </a:pPr>
            <a:r>
              <a:rPr lang="en-US" dirty="0">
                <a:latin typeface="Calibri" panose="020F0502020204030204" pitchFamily="34" charset="0"/>
                <a:ea typeface="Calibri" panose="020F0502020204030204" pitchFamily="34" charset="0"/>
                <a:cs typeface="Times New Roman" panose="02020603050405020304" pitchFamily="18" charset="0"/>
              </a:rPr>
              <a:t>The proposed system provides a comprehensive disease prognosis based on the patient’s symptoms by using machine learning algorithms such as Random forest to find the exact match in the data set and the final disease prediction outcome.</a:t>
            </a:r>
          </a:p>
          <a:p>
            <a:pPr algn="just">
              <a:buFont typeface="Wingdings" panose="05000000000000000000" pitchFamily="2" charset="2"/>
              <a:buChar char="Ø"/>
            </a:pPr>
            <a:r>
              <a:rPr lang="en-US" dirty="0">
                <a:latin typeface="Calibri" panose="020F0502020204030204" pitchFamily="34" charset="0"/>
                <a:ea typeface="Calibri" panose="020F0502020204030204" pitchFamily="34" charset="0"/>
                <a:cs typeface="Times New Roman" panose="02020603050405020304" pitchFamily="18" charset="0"/>
              </a:rPr>
              <a:t>Inputs given to the system are the symptoms of the individual that include Wheezing , Chest Pain , Coughing etc.</a:t>
            </a:r>
          </a:p>
          <a:p>
            <a:pPr algn="just">
              <a:buFont typeface="Wingdings" panose="05000000000000000000" pitchFamily="2" charset="2"/>
              <a:buChar char="Ø"/>
            </a:pPr>
            <a:r>
              <a:rPr lang="en-IN" dirty="0">
                <a:latin typeface="Calibri" panose="020F0502020204030204" pitchFamily="34" charset="0"/>
                <a:ea typeface="Calibri" panose="020F0502020204030204" pitchFamily="34" charset="0"/>
                <a:cs typeface="Times New Roman" panose="02020603050405020304" pitchFamily="18" charset="0"/>
              </a:rPr>
              <a:t>After the ensemble of decision trees according to test data, disease prediction is done based on the maximum number of yes’s and no’s which are outputs of the decision trees.</a:t>
            </a:r>
          </a:p>
          <a:p>
            <a:pPr algn="just">
              <a:buFont typeface="Wingdings" panose="05000000000000000000" pitchFamily="2" charset="2"/>
              <a:buChar char="Ø"/>
            </a:pPr>
            <a:r>
              <a:rPr lang="en-IN" dirty="0">
                <a:latin typeface="Calibri" panose="020F0502020204030204" pitchFamily="34" charset="0"/>
                <a:ea typeface="Calibri" panose="020F0502020204030204" pitchFamily="34" charset="0"/>
                <a:cs typeface="Times New Roman" panose="02020603050405020304" pitchFamily="18" charset="0"/>
              </a:rPr>
              <a:t>Sometimes we use the probability of yes and no also for predicting the disease.</a:t>
            </a:r>
          </a:p>
          <a:p>
            <a:pPr algn="just">
              <a:buFont typeface="Wingdings" panose="05000000000000000000" pitchFamily="2" charset="2"/>
              <a:buChar char="Ø"/>
            </a:pPr>
            <a:r>
              <a:rPr lang="en-IN" dirty="0">
                <a:latin typeface="Calibri" panose="020F0502020204030204" pitchFamily="34" charset="0"/>
                <a:ea typeface="Calibri" panose="020F0502020204030204" pitchFamily="34" charset="0"/>
                <a:cs typeface="Times New Roman" panose="02020603050405020304" pitchFamily="18" charset="0"/>
              </a:rPr>
              <a:t>Finally after analysing the symptoms by the algorithm , presence of the lung cancer is predicted.</a:t>
            </a:r>
          </a:p>
          <a:p>
            <a:endParaRPr lang="en-IN" dirty="0"/>
          </a:p>
        </p:txBody>
      </p:sp>
      <p:sp>
        <p:nvSpPr>
          <p:cNvPr id="4" name="Footer Placeholder 3">
            <a:extLst>
              <a:ext uri="{FF2B5EF4-FFF2-40B4-BE49-F238E27FC236}">
                <a16:creationId xmlns:a16="http://schemas.microsoft.com/office/drawing/2014/main" id="{015ABD5D-14EC-0E02-FEE2-C02A4D766A39}"/>
              </a:ext>
            </a:extLst>
          </p:cNvPr>
          <p:cNvSpPr>
            <a:spLocks noGrp="1"/>
          </p:cNvSpPr>
          <p:nvPr>
            <p:ph type="ftr" sz="quarter" idx="11"/>
          </p:nvPr>
        </p:nvSpPr>
        <p:spPr/>
        <p:txBody>
          <a:bodyPr/>
          <a:lstStyle/>
          <a:p>
            <a:r>
              <a:rPr lang="en-IN" b="1" dirty="0"/>
              <a:t>SYMPTOM-BASED LUNG CANCER PREDICTION</a:t>
            </a:r>
            <a:endParaRPr lang="en-IN" dirty="0"/>
          </a:p>
        </p:txBody>
      </p:sp>
      <p:sp>
        <p:nvSpPr>
          <p:cNvPr id="5" name="Slide Number Placeholder 4">
            <a:extLst>
              <a:ext uri="{FF2B5EF4-FFF2-40B4-BE49-F238E27FC236}">
                <a16:creationId xmlns:a16="http://schemas.microsoft.com/office/drawing/2014/main" id="{29D6955C-7188-4535-C620-F7E01B1D46D7}"/>
              </a:ext>
            </a:extLst>
          </p:cNvPr>
          <p:cNvSpPr>
            <a:spLocks noGrp="1"/>
          </p:cNvSpPr>
          <p:nvPr>
            <p:ph type="sldNum" sz="quarter" idx="12"/>
          </p:nvPr>
        </p:nvSpPr>
        <p:spPr/>
        <p:txBody>
          <a:bodyPr/>
          <a:lstStyle/>
          <a:p>
            <a:fld id="{DE92F7A9-2FFD-42DC-A3E3-57A511687FBE}" type="slidenum">
              <a:rPr lang="en-IN" smtClean="0"/>
              <a:t>10</a:t>
            </a:fld>
            <a:endParaRPr lang="en-IN" dirty="0"/>
          </a:p>
        </p:txBody>
      </p:sp>
    </p:spTree>
    <p:extLst>
      <p:ext uri="{BB962C8B-B14F-4D97-AF65-F5344CB8AC3E}">
        <p14:creationId xmlns:p14="http://schemas.microsoft.com/office/powerpoint/2010/main" val="25540314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496212-0DC2-9E71-DA81-D7762890ECC9}"/>
              </a:ext>
            </a:extLst>
          </p:cNvPr>
          <p:cNvSpPr>
            <a:spLocks noGrp="1"/>
          </p:cNvSpPr>
          <p:nvPr>
            <p:ph type="title"/>
          </p:nvPr>
        </p:nvSpPr>
        <p:spPr/>
        <p:txBody>
          <a:bodyPr/>
          <a:lstStyle/>
          <a:p>
            <a:pPr algn="ctr"/>
            <a:r>
              <a:rPr lang="en-IN" dirty="0"/>
              <a:t>Architecture/Block Diagram</a:t>
            </a:r>
          </a:p>
        </p:txBody>
      </p:sp>
      <p:sp>
        <p:nvSpPr>
          <p:cNvPr id="4" name="Footer Placeholder 3">
            <a:extLst>
              <a:ext uri="{FF2B5EF4-FFF2-40B4-BE49-F238E27FC236}">
                <a16:creationId xmlns:a16="http://schemas.microsoft.com/office/drawing/2014/main" id="{015ABD5D-14EC-0E02-FEE2-C02A4D766A39}"/>
              </a:ext>
            </a:extLst>
          </p:cNvPr>
          <p:cNvSpPr>
            <a:spLocks noGrp="1"/>
          </p:cNvSpPr>
          <p:nvPr>
            <p:ph type="ftr" sz="quarter" idx="11"/>
          </p:nvPr>
        </p:nvSpPr>
        <p:spPr/>
        <p:txBody>
          <a:bodyPr/>
          <a:lstStyle/>
          <a:p>
            <a:r>
              <a:rPr lang="en-IN" b="1" dirty="0"/>
              <a:t>SYMPTOM-BASED LUNG CANCER PREDICTION</a:t>
            </a:r>
            <a:endParaRPr lang="en-IN" dirty="0"/>
          </a:p>
        </p:txBody>
      </p:sp>
      <p:sp>
        <p:nvSpPr>
          <p:cNvPr id="5" name="Slide Number Placeholder 4">
            <a:extLst>
              <a:ext uri="{FF2B5EF4-FFF2-40B4-BE49-F238E27FC236}">
                <a16:creationId xmlns:a16="http://schemas.microsoft.com/office/drawing/2014/main" id="{29D6955C-7188-4535-C620-F7E01B1D46D7}"/>
              </a:ext>
            </a:extLst>
          </p:cNvPr>
          <p:cNvSpPr>
            <a:spLocks noGrp="1"/>
          </p:cNvSpPr>
          <p:nvPr>
            <p:ph type="sldNum" sz="quarter" idx="12"/>
          </p:nvPr>
        </p:nvSpPr>
        <p:spPr/>
        <p:txBody>
          <a:bodyPr/>
          <a:lstStyle/>
          <a:p>
            <a:fld id="{DE92F7A9-2FFD-42DC-A3E3-57A511687FBE}" type="slidenum">
              <a:rPr lang="en-IN" smtClean="0"/>
              <a:t>11</a:t>
            </a:fld>
            <a:endParaRPr lang="en-IN" dirty="0"/>
          </a:p>
        </p:txBody>
      </p:sp>
      <p:pic>
        <p:nvPicPr>
          <p:cNvPr id="6" name="Content Placeholder 5">
            <a:extLst>
              <a:ext uri="{FF2B5EF4-FFF2-40B4-BE49-F238E27FC236}">
                <a16:creationId xmlns:a16="http://schemas.microsoft.com/office/drawing/2014/main" id="{C0FA7553-0984-E2D1-EF97-61F32C54B198}"/>
              </a:ext>
            </a:extLst>
          </p:cNvPr>
          <p:cNvPicPr>
            <a:picLocks noGrp="1" noChangeAspect="1"/>
          </p:cNvPicPr>
          <p:nvPr>
            <p:ph idx="1"/>
          </p:nvPr>
        </p:nvPicPr>
        <p:blipFill>
          <a:blip r:embed="rId2"/>
          <a:stretch>
            <a:fillRect/>
          </a:stretch>
        </p:blipFill>
        <p:spPr>
          <a:xfrm>
            <a:off x="3260143" y="1846263"/>
            <a:ext cx="5732039" cy="4022725"/>
          </a:xfrm>
          <a:prstGeom prst="rect">
            <a:avLst/>
          </a:prstGeom>
        </p:spPr>
      </p:pic>
    </p:spTree>
    <p:extLst>
      <p:ext uri="{BB962C8B-B14F-4D97-AF65-F5344CB8AC3E}">
        <p14:creationId xmlns:p14="http://schemas.microsoft.com/office/powerpoint/2010/main" val="28163564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C3688-559D-8F97-01BB-3F05FF6F6910}"/>
              </a:ext>
            </a:extLst>
          </p:cNvPr>
          <p:cNvSpPr>
            <a:spLocks noGrp="1"/>
          </p:cNvSpPr>
          <p:nvPr>
            <p:ph type="title"/>
          </p:nvPr>
        </p:nvSpPr>
        <p:spPr/>
        <p:txBody>
          <a:bodyPr/>
          <a:lstStyle/>
          <a:p>
            <a:pPr algn="ctr"/>
            <a:r>
              <a:rPr lang="en-IN" dirty="0"/>
              <a:t>Algorithm(s)/ Flowchart</a:t>
            </a:r>
          </a:p>
        </p:txBody>
      </p:sp>
      <p:sp>
        <p:nvSpPr>
          <p:cNvPr id="3" name="Content Placeholder 2">
            <a:extLst>
              <a:ext uri="{FF2B5EF4-FFF2-40B4-BE49-F238E27FC236}">
                <a16:creationId xmlns:a16="http://schemas.microsoft.com/office/drawing/2014/main" id="{A8208B3F-ADFD-F349-E9A7-C07B5DC6AEA7}"/>
              </a:ext>
            </a:extLst>
          </p:cNvPr>
          <p:cNvSpPr>
            <a:spLocks noGrp="1"/>
          </p:cNvSpPr>
          <p:nvPr>
            <p:ph idx="1"/>
          </p:nvPr>
        </p:nvSpPr>
        <p:spPr/>
        <p:txBody>
          <a:bodyPr/>
          <a:lstStyle/>
          <a:p>
            <a:pPr>
              <a:buFont typeface="Wingdings" panose="05000000000000000000" pitchFamily="2" charset="2"/>
              <a:buChar char="Ø"/>
            </a:pPr>
            <a:r>
              <a:rPr lang="en-IN" dirty="0"/>
              <a:t>Gaussian Naïve Bayes Algorithm</a:t>
            </a:r>
          </a:p>
          <a:p>
            <a:pPr>
              <a:buFont typeface="Wingdings" panose="05000000000000000000" pitchFamily="2" charset="2"/>
              <a:buChar char="Ø"/>
            </a:pPr>
            <a:r>
              <a:rPr lang="en-IN" dirty="0"/>
              <a:t>Multinomial Naïve Bayes Algorithm</a:t>
            </a:r>
          </a:p>
          <a:p>
            <a:pPr>
              <a:buFont typeface="Wingdings" panose="05000000000000000000" pitchFamily="2" charset="2"/>
              <a:buChar char="Ø"/>
            </a:pPr>
            <a:r>
              <a:rPr lang="en-IN" dirty="0"/>
              <a:t>Logistic Regression</a:t>
            </a:r>
          </a:p>
          <a:p>
            <a:pPr>
              <a:buFont typeface="Wingdings" panose="05000000000000000000" pitchFamily="2" charset="2"/>
              <a:buChar char="Ø"/>
            </a:pPr>
            <a:r>
              <a:rPr lang="en-IN" dirty="0"/>
              <a:t>Random Forest</a:t>
            </a:r>
          </a:p>
        </p:txBody>
      </p:sp>
      <p:sp>
        <p:nvSpPr>
          <p:cNvPr id="4" name="Footer Placeholder 3">
            <a:extLst>
              <a:ext uri="{FF2B5EF4-FFF2-40B4-BE49-F238E27FC236}">
                <a16:creationId xmlns:a16="http://schemas.microsoft.com/office/drawing/2014/main" id="{D7FD83DB-E9BC-1EBC-C4CD-514991A75E6F}"/>
              </a:ext>
            </a:extLst>
          </p:cNvPr>
          <p:cNvSpPr>
            <a:spLocks noGrp="1"/>
          </p:cNvSpPr>
          <p:nvPr>
            <p:ph type="ftr" sz="quarter" idx="11"/>
          </p:nvPr>
        </p:nvSpPr>
        <p:spPr/>
        <p:txBody>
          <a:bodyPr/>
          <a:lstStyle/>
          <a:p>
            <a:r>
              <a:rPr lang="en-IN" b="1" dirty="0"/>
              <a:t>SYMPTOM-BASED LUNG CANCER PREDICTION</a:t>
            </a:r>
            <a:endParaRPr lang="en-IN" dirty="0"/>
          </a:p>
        </p:txBody>
      </p:sp>
      <p:sp>
        <p:nvSpPr>
          <p:cNvPr id="5" name="Slide Number Placeholder 4">
            <a:extLst>
              <a:ext uri="{FF2B5EF4-FFF2-40B4-BE49-F238E27FC236}">
                <a16:creationId xmlns:a16="http://schemas.microsoft.com/office/drawing/2014/main" id="{46D51F76-7FC4-28B5-3F95-C40DD0F82894}"/>
              </a:ext>
            </a:extLst>
          </p:cNvPr>
          <p:cNvSpPr>
            <a:spLocks noGrp="1"/>
          </p:cNvSpPr>
          <p:nvPr>
            <p:ph type="sldNum" sz="quarter" idx="12"/>
          </p:nvPr>
        </p:nvSpPr>
        <p:spPr/>
        <p:txBody>
          <a:bodyPr/>
          <a:lstStyle/>
          <a:p>
            <a:fld id="{DE92F7A9-2FFD-42DC-A3E3-57A511687FBE}" type="slidenum">
              <a:rPr lang="en-IN" smtClean="0"/>
              <a:t>12</a:t>
            </a:fld>
            <a:endParaRPr lang="en-IN" dirty="0"/>
          </a:p>
        </p:txBody>
      </p:sp>
    </p:spTree>
    <p:extLst>
      <p:ext uri="{BB962C8B-B14F-4D97-AF65-F5344CB8AC3E}">
        <p14:creationId xmlns:p14="http://schemas.microsoft.com/office/powerpoint/2010/main" val="16144921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C732C1-9C9A-2EEF-8EBF-78179CD2FABE}"/>
              </a:ext>
            </a:extLst>
          </p:cNvPr>
          <p:cNvSpPr>
            <a:spLocks noGrp="1"/>
          </p:cNvSpPr>
          <p:nvPr>
            <p:ph type="title"/>
          </p:nvPr>
        </p:nvSpPr>
        <p:spPr/>
        <p:txBody>
          <a:bodyPr/>
          <a:lstStyle/>
          <a:p>
            <a:pPr algn="ctr"/>
            <a:r>
              <a:rPr lang="en-IN" dirty="0" err="1"/>
              <a:t>DataSet</a:t>
            </a:r>
            <a:endParaRPr lang="en-IN" dirty="0"/>
          </a:p>
        </p:txBody>
      </p:sp>
      <p:sp>
        <p:nvSpPr>
          <p:cNvPr id="3" name="Content Placeholder 2">
            <a:extLst>
              <a:ext uri="{FF2B5EF4-FFF2-40B4-BE49-F238E27FC236}">
                <a16:creationId xmlns:a16="http://schemas.microsoft.com/office/drawing/2014/main" id="{647E7449-A0DA-356B-CE6F-11F014883FAD}"/>
              </a:ext>
            </a:extLst>
          </p:cNvPr>
          <p:cNvSpPr>
            <a:spLocks noGrp="1"/>
          </p:cNvSpPr>
          <p:nvPr>
            <p:ph idx="1"/>
          </p:nvPr>
        </p:nvSpPr>
        <p:spPr>
          <a:xfrm>
            <a:off x="1270000" y="1842347"/>
            <a:ext cx="10058400" cy="2655146"/>
          </a:xfrm>
        </p:spPr>
        <p:txBody>
          <a:bodyPr numCol="1" spcCol="1080000">
            <a:normAutofit fontScale="77500" lnSpcReduction="20000"/>
          </a:bodyPr>
          <a:lstStyle/>
          <a:p>
            <a:pPr marL="0" indent="0" hangingPunct="0">
              <a:lnSpc>
                <a:spcPct val="100000"/>
              </a:lnSpc>
              <a:spcBef>
                <a:spcPts val="0"/>
              </a:spcBef>
              <a:spcAft>
                <a:spcPts val="0"/>
              </a:spcAft>
              <a:buClrTx/>
              <a:buSzTx/>
              <a:buNone/>
            </a:pPr>
            <a:r>
              <a:rPr lang="en-IN" sz="2600" b="1" dirty="0"/>
              <a:t>Dataset Identification:</a:t>
            </a:r>
            <a:endParaRPr lang="en-IN" sz="2600" b="1" dirty="0">
              <a:solidFill>
                <a:schemeClr val="accent1"/>
              </a:solidFill>
            </a:endParaRPr>
          </a:p>
          <a:p>
            <a:pPr hangingPunct="0">
              <a:lnSpc>
                <a:spcPct val="100000"/>
              </a:lnSpc>
              <a:spcBef>
                <a:spcPts val="0"/>
              </a:spcBef>
              <a:spcAft>
                <a:spcPts val="0"/>
              </a:spcAft>
              <a:buClrTx/>
              <a:buSzTx/>
              <a:buFont typeface="Wingdings" panose="05000000000000000000" pitchFamily="2" charset="2"/>
              <a:buChar char="Ø"/>
            </a:pPr>
            <a:r>
              <a:rPr lang="en-IN" sz="2600" dirty="0">
                <a:solidFill>
                  <a:schemeClr val="accent1"/>
                </a:solidFill>
              </a:rPr>
              <a:t> </a:t>
            </a:r>
            <a:r>
              <a:rPr lang="en-IN" sz="2600" dirty="0"/>
              <a:t>The dataset regarding this project has been collected from the Kaggle Webpage.</a:t>
            </a:r>
          </a:p>
          <a:p>
            <a:pPr hangingPunct="0">
              <a:lnSpc>
                <a:spcPct val="100000"/>
              </a:lnSpc>
              <a:spcBef>
                <a:spcPts val="0"/>
              </a:spcBef>
              <a:spcAft>
                <a:spcPts val="0"/>
              </a:spcAft>
              <a:buClrTx/>
              <a:buSzTx/>
              <a:buFont typeface="Wingdings" panose="05000000000000000000" pitchFamily="2" charset="2"/>
              <a:buChar char="Ø"/>
            </a:pPr>
            <a:endParaRPr lang="en-IN" sz="2600" dirty="0">
              <a:solidFill>
                <a:schemeClr val="accent1"/>
              </a:solidFill>
            </a:endParaRPr>
          </a:p>
          <a:p>
            <a:pPr hangingPunct="0">
              <a:lnSpc>
                <a:spcPct val="100000"/>
              </a:lnSpc>
              <a:spcBef>
                <a:spcPts val="0"/>
              </a:spcBef>
              <a:spcAft>
                <a:spcPts val="0"/>
              </a:spcAft>
              <a:buClrTx/>
              <a:buSzTx/>
              <a:buFont typeface="Wingdings" panose="05000000000000000000" pitchFamily="2" charset="2"/>
              <a:buChar char="Ø"/>
            </a:pPr>
            <a:r>
              <a:rPr lang="en-IN" sz="2600" dirty="0">
                <a:solidFill>
                  <a:schemeClr val="accent1"/>
                </a:solidFill>
              </a:rPr>
              <a:t> </a:t>
            </a:r>
            <a:r>
              <a:rPr lang="en-IN" sz="2600" dirty="0"/>
              <a:t>Reference Link: </a:t>
            </a:r>
            <a:r>
              <a:rPr lang="en-IN" sz="2600" u="sng" dirty="0">
                <a:hlinkClick r:id="rId2"/>
              </a:rPr>
              <a:t>https://www.Kaggle.com/code/sandragracenelson/lung-cancer-prediction/input</a:t>
            </a:r>
            <a:endParaRPr lang="en-IN" sz="2600" u="sng" dirty="0"/>
          </a:p>
          <a:p>
            <a:pPr fontAlgn="base">
              <a:buFont typeface="Wingdings" panose="05000000000000000000" pitchFamily="2" charset="2"/>
              <a:buChar char="Ø"/>
            </a:pPr>
            <a:r>
              <a:rPr lang="en-US" sz="2600" dirty="0">
                <a:solidFill>
                  <a:srgbClr val="3C4043"/>
                </a:solidFill>
              </a:rPr>
              <a:t>The effectiveness of a cancer prediction system helps people to know their cancer risk at a low cost and it also helps people to make the appropriate decision based on their cancer risk status. </a:t>
            </a:r>
          </a:p>
          <a:p>
            <a:pPr fontAlgn="base">
              <a:buFont typeface="Wingdings" panose="05000000000000000000" pitchFamily="2" charset="2"/>
              <a:buChar char="Ø"/>
            </a:pPr>
            <a:r>
              <a:rPr lang="en-US" sz="2600" dirty="0">
                <a:solidFill>
                  <a:srgbClr val="3C4043"/>
                </a:solidFill>
              </a:rPr>
              <a:t>Total no. of attributes:16 No .of instances:284 Attribute information:</a:t>
            </a:r>
          </a:p>
          <a:p>
            <a:pPr marL="0" indent="0" fontAlgn="base">
              <a:buNone/>
            </a:pPr>
            <a:endParaRPr lang="en-US" sz="3100" dirty="0">
              <a:solidFill>
                <a:srgbClr val="3C4043"/>
              </a:solidFill>
            </a:endParaRPr>
          </a:p>
          <a:p>
            <a:pPr fontAlgn="base">
              <a:buFont typeface="Wingdings" panose="05000000000000000000" pitchFamily="2" charset="2"/>
              <a:buChar char="Ø"/>
            </a:pPr>
            <a:endParaRPr lang="en-US" sz="8000" dirty="0">
              <a:solidFill>
                <a:srgbClr val="3C4043"/>
              </a:solidFill>
            </a:endParaRPr>
          </a:p>
          <a:p>
            <a:endParaRPr lang="en-IN" sz="5600" dirty="0"/>
          </a:p>
        </p:txBody>
      </p:sp>
      <p:sp>
        <p:nvSpPr>
          <p:cNvPr id="4" name="Footer Placeholder 3">
            <a:extLst>
              <a:ext uri="{FF2B5EF4-FFF2-40B4-BE49-F238E27FC236}">
                <a16:creationId xmlns:a16="http://schemas.microsoft.com/office/drawing/2014/main" id="{CDF563A1-3B7E-E49F-F226-8032C2E851C9}"/>
              </a:ext>
            </a:extLst>
          </p:cNvPr>
          <p:cNvSpPr>
            <a:spLocks noGrp="1"/>
          </p:cNvSpPr>
          <p:nvPr>
            <p:ph type="ftr" sz="quarter" idx="11"/>
          </p:nvPr>
        </p:nvSpPr>
        <p:spPr/>
        <p:txBody>
          <a:bodyPr/>
          <a:lstStyle/>
          <a:p>
            <a:r>
              <a:rPr lang="en-IN" b="1" dirty="0"/>
              <a:t>SYMPTOM-BASED LUNG CANCER PREDICTION</a:t>
            </a:r>
            <a:endParaRPr lang="en-IN" dirty="0"/>
          </a:p>
        </p:txBody>
      </p:sp>
      <p:sp>
        <p:nvSpPr>
          <p:cNvPr id="5" name="Slide Number Placeholder 4">
            <a:extLst>
              <a:ext uri="{FF2B5EF4-FFF2-40B4-BE49-F238E27FC236}">
                <a16:creationId xmlns:a16="http://schemas.microsoft.com/office/drawing/2014/main" id="{C4F41867-B5B0-8A82-970B-56F4C580237E}"/>
              </a:ext>
            </a:extLst>
          </p:cNvPr>
          <p:cNvSpPr>
            <a:spLocks noGrp="1"/>
          </p:cNvSpPr>
          <p:nvPr>
            <p:ph type="sldNum" sz="quarter" idx="12"/>
          </p:nvPr>
        </p:nvSpPr>
        <p:spPr/>
        <p:txBody>
          <a:bodyPr/>
          <a:lstStyle/>
          <a:p>
            <a:fld id="{DE92F7A9-2FFD-42DC-A3E3-57A511687FBE}" type="slidenum">
              <a:rPr lang="en-IN" smtClean="0"/>
              <a:t>13</a:t>
            </a:fld>
            <a:endParaRPr lang="en-IN"/>
          </a:p>
        </p:txBody>
      </p:sp>
      <p:sp>
        <p:nvSpPr>
          <p:cNvPr id="8" name="TextBox 7">
            <a:extLst>
              <a:ext uri="{FF2B5EF4-FFF2-40B4-BE49-F238E27FC236}">
                <a16:creationId xmlns:a16="http://schemas.microsoft.com/office/drawing/2014/main" id="{21CD6035-D46D-3995-902E-0FB0BFA50551}"/>
              </a:ext>
            </a:extLst>
          </p:cNvPr>
          <p:cNvSpPr txBox="1"/>
          <p:nvPr/>
        </p:nvSpPr>
        <p:spPr>
          <a:xfrm>
            <a:off x="2946400" y="4013200"/>
            <a:ext cx="6882938" cy="2375465"/>
          </a:xfrm>
          <a:prstGeom prst="rect">
            <a:avLst/>
          </a:prstGeom>
          <a:noFill/>
        </p:spPr>
        <p:txBody>
          <a:bodyPr wrap="square" numCol="2" rtlCol="0">
            <a:spAutoFit/>
          </a:bodyPr>
          <a:lstStyle/>
          <a:p>
            <a:pPr fontAlgn="base">
              <a:buFont typeface="Wingdings" panose="05000000000000000000" pitchFamily="2" charset="2"/>
              <a:buChar char="Ø"/>
            </a:pPr>
            <a:r>
              <a:rPr lang="en-US" sz="1400" dirty="0">
                <a:solidFill>
                  <a:srgbClr val="3C4043"/>
                </a:solidFill>
              </a:rPr>
              <a:t> </a:t>
            </a:r>
            <a:r>
              <a:rPr lang="en-US" sz="1600" dirty="0">
                <a:solidFill>
                  <a:srgbClr val="3C4043"/>
                </a:solidFill>
              </a:rPr>
              <a:t>1. Gender: M(male), F(female)	</a:t>
            </a:r>
          </a:p>
          <a:p>
            <a:pPr fontAlgn="base">
              <a:spcAft>
                <a:spcPts val="100"/>
              </a:spcAft>
              <a:buFont typeface="Wingdings" panose="05000000000000000000" pitchFamily="2" charset="2"/>
              <a:buChar char="Ø"/>
            </a:pPr>
            <a:r>
              <a:rPr lang="en-US" sz="1600" dirty="0">
                <a:solidFill>
                  <a:srgbClr val="3C4043"/>
                </a:solidFill>
              </a:rPr>
              <a:t> 2. Age: Age of the patient </a:t>
            </a:r>
          </a:p>
          <a:p>
            <a:pPr fontAlgn="base">
              <a:buFont typeface="Wingdings" panose="05000000000000000000" pitchFamily="2" charset="2"/>
              <a:buChar char="Ø"/>
            </a:pPr>
            <a:r>
              <a:rPr lang="en-US" sz="1600" dirty="0">
                <a:solidFill>
                  <a:srgbClr val="3C4043"/>
                </a:solidFill>
              </a:rPr>
              <a:t>3. Smoking: YES=2, NO=1.</a:t>
            </a:r>
          </a:p>
          <a:p>
            <a:pPr fontAlgn="base">
              <a:buFont typeface="Wingdings" panose="05000000000000000000" pitchFamily="2" charset="2"/>
              <a:buChar char="Ø"/>
            </a:pPr>
            <a:r>
              <a:rPr lang="en-US" sz="1600" dirty="0">
                <a:solidFill>
                  <a:srgbClr val="3C4043"/>
                </a:solidFill>
              </a:rPr>
              <a:t> 4. Yellow fingers: YES=2, NO=1.</a:t>
            </a:r>
          </a:p>
          <a:p>
            <a:pPr fontAlgn="base">
              <a:buFont typeface="Wingdings" panose="05000000000000000000" pitchFamily="2" charset="2"/>
              <a:buChar char="Ø"/>
            </a:pPr>
            <a:r>
              <a:rPr lang="en-US" sz="1600" dirty="0">
                <a:solidFill>
                  <a:srgbClr val="3C4043"/>
                </a:solidFill>
              </a:rPr>
              <a:t> 5. Anxiety: YES=2, NO=1. </a:t>
            </a:r>
          </a:p>
          <a:p>
            <a:pPr fontAlgn="base">
              <a:buFont typeface="Wingdings" panose="05000000000000000000" pitchFamily="2" charset="2"/>
              <a:buChar char="Ø"/>
            </a:pPr>
            <a:r>
              <a:rPr lang="en-US" sz="1600" dirty="0">
                <a:solidFill>
                  <a:srgbClr val="3C4043"/>
                </a:solidFill>
              </a:rPr>
              <a:t>6. Peer pressure: YES=2 , NO=1. </a:t>
            </a:r>
          </a:p>
          <a:p>
            <a:pPr fontAlgn="base">
              <a:buFont typeface="Wingdings" panose="05000000000000000000" pitchFamily="2" charset="2"/>
              <a:buChar char="Ø"/>
            </a:pPr>
            <a:r>
              <a:rPr lang="en-US" sz="1600" dirty="0">
                <a:solidFill>
                  <a:srgbClr val="3C4043"/>
                </a:solidFill>
              </a:rPr>
              <a:t>7. Chronic Disease: YES=2, NO=1. </a:t>
            </a:r>
          </a:p>
          <a:p>
            <a:pPr fontAlgn="base">
              <a:buFont typeface="Wingdings" panose="05000000000000000000" pitchFamily="2" charset="2"/>
              <a:buChar char="Ø"/>
            </a:pPr>
            <a:r>
              <a:rPr lang="en-US" sz="1600" dirty="0">
                <a:solidFill>
                  <a:srgbClr val="3C4043"/>
                </a:solidFill>
              </a:rPr>
              <a:t>8. Fatigue: YES=2 , NO=1.</a:t>
            </a:r>
          </a:p>
          <a:p>
            <a:pPr fontAlgn="base">
              <a:buFont typeface="Wingdings" panose="05000000000000000000" pitchFamily="2" charset="2"/>
              <a:buChar char="Ø"/>
            </a:pPr>
            <a:r>
              <a:rPr lang="en-US" sz="1600" dirty="0">
                <a:solidFill>
                  <a:srgbClr val="3C4043"/>
                </a:solidFill>
              </a:rPr>
              <a:t> 9. Allergy: YES=2, NO=1.</a:t>
            </a:r>
          </a:p>
          <a:p>
            <a:pPr fontAlgn="base">
              <a:buFont typeface="Wingdings" panose="05000000000000000000" pitchFamily="2" charset="2"/>
              <a:buChar char="Ø"/>
            </a:pPr>
            <a:r>
              <a:rPr lang="en-US" sz="1600" dirty="0">
                <a:solidFill>
                  <a:srgbClr val="3C4043"/>
                </a:solidFill>
              </a:rPr>
              <a:t> 10. Wheezing: YES=2, NO=1.</a:t>
            </a:r>
          </a:p>
          <a:p>
            <a:pPr fontAlgn="base">
              <a:buFont typeface="Wingdings" panose="05000000000000000000" pitchFamily="2" charset="2"/>
              <a:buChar char="Ø"/>
            </a:pPr>
            <a:r>
              <a:rPr lang="en-US" sz="1600" dirty="0">
                <a:solidFill>
                  <a:srgbClr val="3C4043"/>
                </a:solidFill>
              </a:rPr>
              <a:t> 11. Alcohol: YES=2, NO=1.</a:t>
            </a:r>
          </a:p>
          <a:p>
            <a:pPr fontAlgn="base">
              <a:buFont typeface="Wingdings" panose="05000000000000000000" pitchFamily="2" charset="2"/>
              <a:buChar char="Ø"/>
            </a:pPr>
            <a:r>
              <a:rPr lang="en-US" sz="1600" dirty="0">
                <a:solidFill>
                  <a:srgbClr val="3C4043"/>
                </a:solidFill>
              </a:rPr>
              <a:t> 12. Coughing: YES=2 , NO=1. </a:t>
            </a:r>
          </a:p>
          <a:p>
            <a:pPr fontAlgn="base">
              <a:buFont typeface="Wingdings" panose="05000000000000000000" pitchFamily="2" charset="2"/>
              <a:buChar char="Ø"/>
            </a:pPr>
            <a:r>
              <a:rPr lang="en-US" sz="1600" dirty="0">
                <a:solidFill>
                  <a:srgbClr val="3C4043"/>
                </a:solidFill>
              </a:rPr>
              <a:t>13. Shortness of Breath: YES=2 ,NO=1. </a:t>
            </a:r>
          </a:p>
          <a:p>
            <a:pPr fontAlgn="base">
              <a:buFont typeface="Wingdings" panose="05000000000000000000" pitchFamily="2" charset="2"/>
              <a:buChar char="Ø"/>
            </a:pPr>
            <a:r>
              <a:rPr lang="en-US" sz="1600" dirty="0">
                <a:solidFill>
                  <a:srgbClr val="3C4043"/>
                </a:solidFill>
              </a:rPr>
              <a:t>14. Swallowing Difficulty: YES=2, NO=1.</a:t>
            </a:r>
          </a:p>
          <a:p>
            <a:pPr fontAlgn="base">
              <a:buFont typeface="Wingdings" panose="05000000000000000000" pitchFamily="2" charset="2"/>
              <a:buChar char="Ø"/>
            </a:pPr>
            <a:r>
              <a:rPr lang="en-US" sz="1600" dirty="0">
                <a:solidFill>
                  <a:srgbClr val="3C4043"/>
                </a:solidFill>
              </a:rPr>
              <a:t> 15. Chest pain: YES=2, NO=1. </a:t>
            </a:r>
          </a:p>
          <a:p>
            <a:pPr fontAlgn="base">
              <a:buFont typeface="Wingdings" panose="05000000000000000000" pitchFamily="2" charset="2"/>
              <a:buChar char="Ø"/>
            </a:pPr>
            <a:r>
              <a:rPr lang="en-US" sz="1600" dirty="0">
                <a:solidFill>
                  <a:srgbClr val="3C4043"/>
                </a:solidFill>
              </a:rPr>
              <a:t>16. Lung Cancer: YES, NO.</a:t>
            </a:r>
          </a:p>
        </p:txBody>
      </p:sp>
    </p:spTree>
    <p:extLst>
      <p:ext uri="{BB962C8B-B14F-4D97-AF65-F5344CB8AC3E}">
        <p14:creationId xmlns:p14="http://schemas.microsoft.com/office/powerpoint/2010/main" val="22234040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0C71E0-F92B-B436-D855-7448C2F72201}"/>
              </a:ext>
            </a:extLst>
          </p:cNvPr>
          <p:cNvSpPr>
            <a:spLocks noGrp="1"/>
          </p:cNvSpPr>
          <p:nvPr>
            <p:ph type="title"/>
          </p:nvPr>
        </p:nvSpPr>
        <p:spPr/>
        <p:txBody>
          <a:bodyPr/>
          <a:lstStyle/>
          <a:p>
            <a:pPr algn="ctr"/>
            <a:r>
              <a:rPr lang="en-IN" dirty="0"/>
              <a:t>Experimental Setup</a:t>
            </a:r>
          </a:p>
        </p:txBody>
      </p:sp>
      <p:sp>
        <p:nvSpPr>
          <p:cNvPr id="3" name="Content Placeholder 2">
            <a:extLst>
              <a:ext uri="{FF2B5EF4-FFF2-40B4-BE49-F238E27FC236}">
                <a16:creationId xmlns:a16="http://schemas.microsoft.com/office/drawing/2014/main" id="{BE6C8012-42CA-04E1-FD9E-04792691BD02}"/>
              </a:ext>
            </a:extLst>
          </p:cNvPr>
          <p:cNvSpPr>
            <a:spLocks noGrp="1"/>
          </p:cNvSpPr>
          <p:nvPr>
            <p:ph idx="1"/>
          </p:nvPr>
        </p:nvSpPr>
        <p:spPr/>
        <p:txBody>
          <a:bodyPr>
            <a:normAutofit lnSpcReduction="10000"/>
          </a:bodyPr>
          <a:lstStyle/>
          <a:p>
            <a:pPr algn="l">
              <a:buFont typeface="+mj-lt"/>
              <a:buAutoNum type="arabicPeriod"/>
            </a:pPr>
            <a:r>
              <a:rPr lang="en-US" b="1" i="0" dirty="0">
                <a:solidFill>
                  <a:srgbClr val="374151"/>
                </a:solidFill>
                <a:effectLst/>
              </a:rPr>
              <a:t>Data Collection and Preprocessing: </a:t>
            </a:r>
            <a:r>
              <a:rPr lang="en-US" i="0" dirty="0">
                <a:solidFill>
                  <a:srgbClr val="374151"/>
                </a:solidFill>
                <a:effectLst/>
              </a:rPr>
              <a:t>Data set has been collected from a web source. Preprocessing steps like excluding ineffective columns, handling outliers, null values, </a:t>
            </a:r>
            <a:r>
              <a:rPr lang="en-US" i="0" dirty="0" err="1">
                <a:solidFill>
                  <a:srgbClr val="374151"/>
                </a:solidFill>
                <a:effectLst/>
              </a:rPr>
              <a:t>etc</a:t>
            </a:r>
            <a:r>
              <a:rPr lang="en-US" i="0" dirty="0">
                <a:solidFill>
                  <a:srgbClr val="374151"/>
                </a:solidFill>
                <a:effectLst/>
              </a:rPr>
              <a:t> have been performed.</a:t>
            </a:r>
            <a:endParaRPr lang="en-US" b="0" i="0" dirty="0">
              <a:solidFill>
                <a:srgbClr val="374151"/>
              </a:solidFill>
              <a:effectLst/>
            </a:endParaRPr>
          </a:p>
          <a:p>
            <a:pPr algn="l">
              <a:buFont typeface="+mj-lt"/>
              <a:buAutoNum type="arabicPeriod"/>
            </a:pPr>
            <a:r>
              <a:rPr lang="en-US" b="1" i="0" dirty="0">
                <a:solidFill>
                  <a:srgbClr val="374151"/>
                </a:solidFill>
                <a:effectLst/>
              </a:rPr>
              <a:t>Feature Selection and Engineering:</a:t>
            </a:r>
            <a:r>
              <a:rPr lang="en-US" b="0" i="0" dirty="0">
                <a:solidFill>
                  <a:srgbClr val="374151"/>
                </a:solidFill>
                <a:effectLst/>
              </a:rPr>
              <a:t> Identifying the most relevant features for the model and creating new features that might enhance predictive performance.</a:t>
            </a:r>
          </a:p>
          <a:p>
            <a:pPr algn="l">
              <a:buFont typeface="+mj-lt"/>
              <a:buAutoNum type="arabicPeriod"/>
            </a:pPr>
            <a:r>
              <a:rPr lang="en-US" b="1" i="0" dirty="0">
                <a:solidFill>
                  <a:srgbClr val="374151"/>
                </a:solidFill>
                <a:effectLst/>
              </a:rPr>
              <a:t>Model Selection:</a:t>
            </a:r>
            <a:r>
              <a:rPr lang="en-US" b="0" i="0" dirty="0">
                <a:solidFill>
                  <a:srgbClr val="374151"/>
                </a:solidFill>
                <a:effectLst/>
              </a:rPr>
              <a:t> Choosing suitable algorithms or models based on the problem domain and dataset characteristics. This involves selecting the right models to experiment with, such as Logistic regression, Random forest, Multinomial naïve Bayes, Gaussian naïve Bayes, etc.</a:t>
            </a:r>
          </a:p>
          <a:p>
            <a:pPr algn="l">
              <a:buFont typeface="+mj-lt"/>
              <a:buAutoNum type="arabicPeriod"/>
            </a:pPr>
            <a:r>
              <a:rPr lang="en-US" b="1" i="0" dirty="0">
                <a:solidFill>
                  <a:srgbClr val="374151"/>
                </a:solidFill>
                <a:effectLst/>
              </a:rPr>
              <a:t>Training and Validation:</a:t>
            </a:r>
            <a:r>
              <a:rPr lang="en-US" b="0" i="0" dirty="0">
                <a:solidFill>
                  <a:srgbClr val="374151"/>
                </a:solidFill>
                <a:effectLst/>
              </a:rPr>
              <a:t> Splitting the data into training, validation, and test sets. Training models on the training set, and evaluating performance on the test set to assess generalization.</a:t>
            </a:r>
          </a:p>
          <a:p>
            <a:pPr algn="l">
              <a:buFont typeface="+mj-lt"/>
              <a:buAutoNum type="arabicPeriod"/>
            </a:pPr>
            <a:r>
              <a:rPr lang="en-US" b="1" i="0" dirty="0">
                <a:solidFill>
                  <a:srgbClr val="374151"/>
                </a:solidFill>
                <a:effectLst/>
              </a:rPr>
              <a:t>Performance Metrics:</a:t>
            </a:r>
            <a:r>
              <a:rPr lang="en-US" b="0" i="0" dirty="0">
                <a:solidFill>
                  <a:srgbClr val="374151"/>
                </a:solidFill>
                <a:effectLst/>
              </a:rPr>
              <a:t> Select appropriate evaluation metrics (e.g., accuracy, precision, recall, F1-score) to measure the model's performance and compare different models.</a:t>
            </a:r>
          </a:p>
          <a:p>
            <a:endParaRPr lang="en-IN" dirty="0"/>
          </a:p>
        </p:txBody>
      </p:sp>
      <p:sp>
        <p:nvSpPr>
          <p:cNvPr id="4" name="Footer Placeholder 3">
            <a:extLst>
              <a:ext uri="{FF2B5EF4-FFF2-40B4-BE49-F238E27FC236}">
                <a16:creationId xmlns:a16="http://schemas.microsoft.com/office/drawing/2014/main" id="{CB7F8E6C-7A74-DAED-4EF7-1C24B69C45BB}"/>
              </a:ext>
            </a:extLst>
          </p:cNvPr>
          <p:cNvSpPr>
            <a:spLocks noGrp="1"/>
          </p:cNvSpPr>
          <p:nvPr>
            <p:ph type="ftr" sz="quarter" idx="11"/>
          </p:nvPr>
        </p:nvSpPr>
        <p:spPr/>
        <p:txBody>
          <a:bodyPr/>
          <a:lstStyle/>
          <a:p>
            <a:r>
              <a:rPr lang="en-IN" b="1" dirty="0"/>
              <a:t>SYMPTOM-BASED LUNG CANCER PREDICTION</a:t>
            </a:r>
            <a:endParaRPr lang="en-IN" dirty="0"/>
          </a:p>
        </p:txBody>
      </p:sp>
      <p:sp>
        <p:nvSpPr>
          <p:cNvPr id="5" name="Slide Number Placeholder 4">
            <a:extLst>
              <a:ext uri="{FF2B5EF4-FFF2-40B4-BE49-F238E27FC236}">
                <a16:creationId xmlns:a16="http://schemas.microsoft.com/office/drawing/2014/main" id="{CBB0B386-5C59-5686-EB46-6E37236E1AE2}"/>
              </a:ext>
            </a:extLst>
          </p:cNvPr>
          <p:cNvSpPr>
            <a:spLocks noGrp="1"/>
          </p:cNvSpPr>
          <p:nvPr>
            <p:ph type="sldNum" sz="quarter" idx="12"/>
          </p:nvPr>
        </p:nvSpPr>
        <p:spPr/>
        <p:txBody>
          <a:bodyPr/>
          <a:lstStyle/>
          <a:p>
            <a:fld id="{DE92F7A9-2FFD-42DC-A3E3-57A511687FBE}" type="slidenum">
              <a:rPr lang="en-IN" smtClean="0"/>
              <a:t>14</a:t>
            </a:fld>
            <a:endParaRPr lang="en-IN"/>
          </a:p>
        </p:txBody>
      </p:sp>
    </p:spTree>
    <p:extLst>
      <p:ext uri="{BB962C8B-B14F-4D97-AF65-F5344CB8AC3E}">
        <p14:creationId xmlns:p14="http://schemas.microsoft.com/office/powerpoint/2010/main" val="10196101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1F7F4-5D5F-36A9-C891-D1D9F6E24388}"/>
              </a:ext>
            </a:extLst>
          </p:cNvPr>
          <p:cNvSpPr>
            <a:spLocks noGrp="1"/>
          </p:cNvSpPr>
          <p:nvPr>
            <p:ph type="title"/>
          </p:nvPr>
        </p:nvSpPr>
        <p:spPr/>
        <p:txBody>
          <a:bodyPr/>
          <a:lstStyle/>
          <a:p>
            <a:pPr algn="ctr"/>
            <a:r>
              <a:rPr lang="en-IN" dirty="0"/>
              <a:t>Performance Metrics</a:t>
            </a:r>
          </a:p>
        </p:txBody>
      </p:sp>
      <p:sp>
        <p:nvSpPr>
          <p:cNvPr id="4" name="Footer Placeholder 3">
            <a:extLst>
              <a:ext uri="{FF2B5EF4-FFF2-40B4-BE49-F238E27FC236}">
                <a16:creationId xmlns:a16="http://schemas.microsoft.com/office/drawing/2014/main" id="{2B23A686-38DE-53ED-F9B9-9766463F5A9A}"/>
              </a:ext>
            </a:extLst>
          </p:cNvPr>
          <p:cNvSpPr>
            <a:spLocks noGrp="1"/>
          </p:cNvSpPr>
          <p:nvPr>
            <p:ph type="ftr" sz="quarter" idx="11"/>
          </p:nvPr>
        </p:nvSpPr>
        <p:spPr/>
        <p:txBody>
          <a:bodyPr/>
          <a:lstStyle/>
          <a:p>
            <a:r>
              <a:rPr lang="en-IN" b="1" dirty="0"/>
              <a:t>SYMPTOM-BASED LUNG CANCER PREDICTION</a:t>
            </a:r>
            <a:endParaRPr lang="en-IN" dirty="0"/>
          </a:p>
        </p:txBody>
      </p:sp>
      <p:sp>
        <p:nvSpPr>
          <p:cNvPr id="5" name="Slide Number Placeholder 4">
            <a:extLst>
              <a:ext uri="{FF2B5EF4-FFF2-40B4-BE49-F238E27FC236}">
                <a16:creationId xmlns:a16="http://schemas.microsoft.com/office/drawing/2014/main" id="{009EC60D-AB66-820D-59BD-F1041F5EA95B}"/>
              </a:ext>
            </a:extLst>
          </p:cNvPr>
          <p:cNvSpPr>
            <a:spLocks noGrp="1"/>
          </p:cNvSpPr>
          <p:nvPr>
            <p:ph type="sldNum" sz="quarter" idx="12"/>
          </p:nvPr>
        </p:nvSpPr>
        <p:spPr/>
        <p:txBody>
          <a:bodyPr/>
          <a:lstStyle/>
          <a:p>
            <a:fld id="{DE92F7A9-2FFD-42DC-A3E3-57A511687FBE}" type="slidenum">
              <a:rPr lang="en-IN" smtClean="0"/>
              <a:t>15</a:t>
            </a:fld>
            <a:endParaRPr lang="en-IN"/>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63287" y="1928553"/>
            <a:ext cx="2362741" cy="19368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00931" y="1978429"/>
            <a:ext cx="2341727" cy="17577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71740" y="1928552"/>
            <a:ext cx="2451373" cy="18575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938534" y="1928552"/>
            <a:ext cx="2478362" cy="18076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0"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18529" y="4074449"/>
            <a:ext cx="5820005" cy="19439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6" name="Table 5"/>
          <p:cNvGraphicFramePr>
            <a:graphicFrameLocks noGrp="1"/>
          </p:cNvGraphicFramePr>
          <p:nvPr>
            <p:extLst>
              <p:ext uri="{D42A27DB-BD31-4B8C-83A1-F6EECF244321}">
                <p14:modId xmlns:p14="http://schemas.microsoft.com/office/powerpoint/2010/main" val="1392187751"/>
              </p:ext>
            </p:extLst>
          </p:nvPr>
        </p:nvGraphicFramePr>
        <p:xfrm>
          <a:off x="2206461" y="3927416"/>
          <a:ext cx="7677270" cy="2284146"/>
        </p:xfrm>
        <a:graphic>
          <a:graphicData uri="http://schemas.openxmlformats.org/drawingml/2006/table">
            <a:tbl>
              <a:tblPr firstRow="1" bandRow="1">
                <a:tableStyleId>{5C22544A-7EE6-4342-B048-85BDC9FD1C3A}</a:tableStyleId>
              </a:tblPr>
              <a:tblGrid>
                <a:gridCol w="1279545">
                  <a:extLst>
                    <a:ext uri="{9D8B030D-6E8A-4147-A177-3AD203B41FA5}">
                      <a16:colId xmlns:a16="http://schemas.microsoft.com/office/drawing/2014/main" val="20000"/>
                    </a:ext>
                  </a:extLst>
                </a:gridCol>
                <a:gridCol w="1279545">
                  <a:extLst>
                    <a:ext uri="{9D8B030D-6E8A-4147-A177-3AD203B41FA5}">
                      <a16:colId xmlns:a16="http://schemas.microsoft.com/office/drawing/2014/main" val="20001"/>
                    </a:ext>
                  </a:extLst>
                </a:gridCol>
                <a:gridCol w="1279545">
                  <a:extLst>
                    <a:ext uri="{9D8B030D-6E8A-4147-A177-3AD203B41FA5}">
                      <a16:colId xmlns:a16="http://schemas.microsoft.com/office/drawing/2014/main" val="20002"/>
                    </a:ext>
                  </a:extLst>
                </a:gridCol>
                <a:gridCol w="1279545">
                  <a:extLst>
                    <a:ext uri="{9D8B030D-6E8A-4147-A177-3AD203B41FA5}">
                      <a16:colId xmlns:a16="http://schemas.microsoft.com/office/drawing/2014/main" val="20003"/>
                    </a:ext>
                  </a:extLst>
                </a:gridCol>
                <a:gridCol w="1279545">
                  <a:extLst>
                    <a:ext uri="{9D8B030D-6E8A-4147-A177-3AD203B41FA5}">
                      <a16:colId xmlns:a16="http://schemas.microsoft.com/office/drawing/2014/main" val="20004"/>
                    </a:ext>
                  </a:extLst>
                </a:gridCol>
                <a:gridCol w="1279545">
                  <a:extLst>
                    <a:ext uri="{9D8B030D-6E8A-4147-A177-3AD203B41FA5}">
                      <a16:colId xmlns:a16="http://schemas.microsoft.com/office/drawing/2014/main" val="20005"/>
                    </a:ext>
                  </a:extLst>
                </a:gridCol>
              </a:tblGrid>
              <a:tr h="364833">
                <a:tc>
                  <a:txBody>
                    <a:bodyPr/>
                    <a:lstStyle/>
                    <a:p>
                      <a:r>
                        <a:rPr lang="en-US" sz="1400" dirty="0"/>
                        <a:t>S.no</a:t>
                      </a:r>
                      <a:endParaRPr lang="en-IN" sz="1400" dirty="0"/>
                    </a:p>
                  </a:txBody>
                  <a:tcPr/>
                </a:tc>
                <a:tc>
                  <a:txBody>
                    <a:bodyPr/>
                    <a:lstStyle/>
                    <a:p>
                      <a:r>
                        <a:rPr lang="en-US" sz="1400" dirty="0"/>
                        <a:t>Algorithm</a:t>
                      </a:r>
                      <a:endParaRPr lang="en-IN" sz="1400" dirty="0"/>
                    </a:p>
                  </a:txBody>
                  <a:tcPr/>
                </a:tc>
                <a:tc>
                  <a:txBody>
                    <a:bodyPr/>
                    <a:lstStyle/>
                    <a:p>
                      <a:r>
                        <a:rPr lang="en-US" sz="1400" dirty="0"/>
                        <a:t>Precision(%)</a:t>
                      </a:r>
                      <a:endParaRPr lang="en-IN" sz="1400" dirty="0"/>
                    </a:p>
                  </a:txBody>
                  <a:tcPr/>
                </a:tc>
                <a:tc>
                  <a:txBody>
                    <a:bodyPr/>
                    <a:lstStyle/>
                    <a:p>
                      <a:r>
                        <a:rPr lang="en-US" sz="1400" dirty="0"/>
                        <a:t>Recall(%)</a:t>
                      </a:r>
                      <a:endParaRPr lang="en-IN" sz="1400" dirty="0"/>
                    </a:p>
                  </a:txBody>
                  <a:tcPr/>
                </a:tc>
                <a:tc>
                  <a:txBody>
                    <a:bodyPr/>
                    <a:lstStyle/>
                    <a:p>
                      <a:r>
                        <a:rPr lang="en-US" sz="1400" dirty="0"/>
                        <a:t>F1-Score(%)</a:t>
                      </a:r>
                      <a:endParaRPr lang="en-IN" sz="1400" dirty="0"/>
                    </a:p>
                  </a:txBody>
                  <a:tcPr/>
                </a:tc>
                <a:tc>
                  <a:txBody>
                    <a:bodyPr/>
                    <a:lstStyle/>
                    <a:p>
                      <a:r>
                        <a:rPr lang="en-US" sz="1400" dirty="0"/>
                        <a:t>Accuracy(%)</a:t>
                      </a:r>
                      <a:endParaRPr lang="en-IN" sz="1400" dirty="0"/>
                    </a:p>
                  </a:txBody>
                  <a:tcPr/>
                </a:tc>
                <a:extLst>
                  <a:ext uri="{0D108BD9-81ED-4DB2-BD59-A6C34878D82A}">
                    <a16:rowId xmlns:a16="http://schemas.microsoft.com/office/drawing/2014/main" val="10000"/>
                  </a:ext>
                </a:extLst>
              </a:tr>
              <a:tr h="480886">
                <a:tc>
                  <a:txBody>
                    <a:bodyPr/>
                    <a:lstStyle/>
                    <a:p>
                      <a:r>
                        <a:rPr lang="en-US" sz="1400" dirty="0"/>
                        <a:t>1</a:t>
                      </a:r>
                      <a:endParaRPr lang="en-IN" sz="1400" dirty="0"/>
                    </a:p>
                  </a:txBody>
                  <a:tcPr/>
                </a:tc>
                <a:tc>
                  <a:txBody>
                    <a:bodyPr/>
                    <a:lstStyle/>
                    <a:p>
                      <a:r>
                        <a:rPr lang="en-US" sz="1400" dirty="0"/>
                        <a:t>Multinomial</a:t>
                      </a:r>
                      <a:r>
                        <a:rPr lang="en-US" sz="1400" baseline="0" dirty="0"/>
                        <a:t> Naïve Bayes</a:t>
                      </a:r>
                      <a:endParaRPr lang="en-IN" sz="1400" dirty="0"/>
                    </a:p>
                  </a:txBody>
                  <a:tcPr/>
                </a:tc>
                <a:tc>
                  <a:txBody>
                    <a:bodyPr/>
                    <a:lstStyle/>
                    <a:p>
                      <a:r>
                        <a:rPr lang="en-US" sz="1400" dirty="0"/>
                        <a:t>75</a:t>
                      </a:r>
                      <a:endParaRPr lang="en-IN" sz="1400" dirty="0"/>
                    </a:p>
                  </a:txBody>
                  <a:tcPr/>
                </a:tc>
                <a:tc>
                  <a:txBody>
                    <a:bodyPr/>
                    <a:lstStyle/>
                    <a:p>
                      <a:r>
                        <a:rPr lang="en-US" sz="1400" dirty="0"/>
                        <a:t>89</a:t>
                      </a:r>
                      <a:endParaRPr lang="en-IN" sz="1400" dirty="0"/>
                    </a:p>
                  </a:txBody>
                  <a:tcPr/>
                </a:tc>
                <a:tc>
                  <a:txBody>
                    <a:bodyPr/>
                    <a:lstStyle/>
                    <a:p>
                      <a:r>
                        <a:rPr lang="en-US" sz="1400" dirty="0"/>
                        <a:t>80</a:t>
                      </a:r>
                      <a:endParaRPr lang="en-IN" sz="1400" dirty="0"/>
                    </a:p>
                  </a:txBody>
                  <a:tcPr/>
                </a:tc>
                <a:tc>
                  <a:txBody>
                    <a:bodyPr/>
                    <a:lstStyle/>
                    <a:p>
                      <a:r>
                        <a:rPr lang="en-US" sz="1400" dirty="0"/>
                        <a:t>81</a:t>
                      </a:r>
                      <a:endParaRPr lang="en-IN" sz="1400" dirty="0"/>
                    </a:p>
                  </a:txBody>
                  <a:tcPr/>
                </a:tc>
                <a:extLst>
                  <a:ext uri="{0D108BD9-81ED-4DB2-BD59-A6C34878D82A}">
                    <a16:rowId xmlns:a16="http://schemas.microsoft.com/office/drawing/2014/main" val="10001"/>
                  </a:ext>
                </a:extLst>
              </a:tr>
              <a:tr h="480886">
                <a:tc>
                  <a:txBody>
                    <a:bodyPr/>
                    <a:lstStyle/>
                    <a:p>
                      <a:r>
                        <a:rPr lang="en-US" sz="1400" dirty="0"/>
                        <a:t>2</a:t>
                      </a:r>
                      <a:endParaRPr lang="en-IN" sz="1400" dirty="0"/>
                    </a:p>
                  </a:txBody>
                  <a:tcPr/>
                </a:tc>
                <a:tc>
                  <a:txBody>
                    <a:bodyPr/>
                    <a:lstStyle/>
                    <a:p>
                      <a:r>
                        <a:rPr lang="en-US" sz="1400" dirty="0"/>
                        <a:t>Gaussian</a:t>
                      </a:r>
                      <a:r>
                        <a:rPr lang="en-US" sz="1400" baseline="0" dirty="0"/>
                        <a:t> Naïve Bayes</a:t>
                      </a:r>
                      <a:endParaRPr lang="en-IN" sz="1400" dirty="0"/>
                    </a:p>
                  </a:txBody>
                  <a:tcPr/>
                </a:tc>
                <a:tc>
                  <a:txBody>
                    <a:bodyPr/>
                    <a:lstStyle/>
                    <a:p>
                      <a:r>
                        <a:rPr lang="en-US" sz="1400" dirty="0"/>
                        <a:t>95</a:t>
                      </a:r>
                      <a:endParaRPr lang="en-IN" sz="1400" dirty="0"/>
                    </a:p>
                  </a:txBody>
                  <a:tcPr/>
                </a:tc>
                <a:tc>
                  <a:txBody>
                    <a:bodyPr/>
                    <a:lstStyle/>
                    <a:p>
                      <a:r>
                        <a:rPr lang="en-US" sz="1400" dirty="0"/>
                        <a:t>89</a:t>
                      </a:r>
                      <a:endParaRPr lang="en-IN" sz="1400" dirty="0"/>
                    </a:p>
                  </a:txBody>
                  <a:tcPr/>
                </a:tc>
                <a:tc>
                  <a:txBody>
                    <a:bodyPr/>
                    <a:lstStyle/>
                    <a:p>
                      <a:r>
                        <a:rPr lang="en-US" sz="1400" dirty="0"/>
                        <a:t>90</a:t>
                      </a:r>
                      <a:endParaRPr lang="en-IN" sz="1400" dirty="0"/>
                    </a:p>
                  </a:txBody>
                  <a:tcPr/>
                </a:tc>
                <a:tc>
                  <a:txBody>
                    <a:bodyPr/>
                    <a:lstStyle/>
                    <a:p>
                      <a:r>
                        <a:rPr lang="en-US" sz="1400" dirty="0"/>
                        <a:t>92</a:t>
                      </a:r>
                      <a:endParaRPr lang="en-IN" sz="1400" dirty="0"/>
                    </a:p>
                  </a:txBody>
                  <a:tcPr/>
                </a:tc>
                <a:extLst>
                  <a:ext uri="{0D108BD9-81ED-4DB2-BD59-A6C34878D82A}">
                    <a16:rowId xmlns:a16="http://schemas.microsoft.com/office/drawing/2014/main" val="10002"/>
                  </a:ext>
                </a:extLst>
              </a:tr>
              <a:tr h="480886">
                <a:tc>
                  <a:txBody>
                    <a:bodyPr/>
                    <a:lstStyle/>
                    <a:p>
                      <a:r>
                        <a:rPr lang="en-US" sz="1400" dirty="0"/>
                        <a:t>3</a:t>
                      </a:r>
                      <a:endParaRPr lang="en-IN" sz="1400" dirty="0"/>
                    </a:p>
                  </a:txBody>
                  <a:tcPr/>
                </a:tc>
                <a:tc>
                  <a:txBody>
                    <a:bodyPr/>
                    <a:lstStyle/>
                    <a:p>
                      <a:r>
                        <a:rPr lang="en-US" sz="1400" dirty="0"/>
                        <a:t>Logistic</a:t>
                      </a:r>
                      <a:r>
                        <a:rPr lang="en-US" sz="1400" baseline="0" dirty="0"/>
                        <a:t> Regression</a:t>
                      </a:r>
                      <a:endParaRPr lang="en-IN" sz="1400" dirty="0"/>
                    </a:p>
                  </a:txBody>
                  <a:tcPr/>
                </a:tc>
                <a:tc>
                  <a:txBody>
                    <a:bodyPr/>
                    <a:lstStyle/>
                    <a:p>
                      <a:r>
                        <a:rPr lang="en-US" sz="1400" dirty="0"/>
                        <a:t>96</a:t>
                      </a:r>
                      <a:endParaRPr lang="en-IN" sz="1400" dirty="0"/>
                    </a:p>
                  </a:txBody>
                  <a:tcPr/>
                </a:tc>
                <a:tc>
                  <a:txBody>
                    <a:bodyPr/>
                    <a:lstStyle/>
                    <a:p>
                      <a:r>
                        <a:rPr lang="en-US" sz="1400" dirty="0"/>
                        <a:t>100</a:t>
                      </a:r>
                      <a:endParaRPr lang="en-IN" sz="1400" dirty="0"/>
                    </a:p>
                  </a:txBody>
                  <a:tcPr/>
                </a:tc>
                <a:tc>
                  <a:txBody>
                    <a:bodyPr/>
                    <a:lstStyle/>
                    <a:p>
                      <a:r>
                        <a:rPr lang="en-US" sz="1400" dirty="0"/>
                        <a:t>90</a:t>
                      </a:r>
                      <a:endParaRPr lang="en-IN" sz="1400" dirty="0"/>
                    </a:p>
                  </a:txBody>
                  <a:tcPr/>
                </a:tc>
                <a:tc>
                  <a:txBody>
                    <a:bodyPr/>
                    <a:lstStyle/>
                    <a:p>
                      <a:r>
                        <a:rPr lang="en-US" sz="1400" dirty="0"/>
                        <a:t>97</a:t>
                      </a:r>
                      <a:endParaRPr lang="en-IN" sz="1400" dirty="0"/>
                    </a:p>
                  </a:txBody>
                  <a:tcPr/>
                </a:tc>
                <a:extLst>
                  <a:ext uri="{0D108BD9-81ED-4DB2-BD59-A6C34878D82A}">
                    <a16:rowId xmlns:a16="http://schemas.microsoft.com/office/drawing/2014/main" val="10003"/>
                  </a:ext>
                </a:extLst>
              </a:tr>
              <a:tr h="364833">
                <a:tc>
                  <a:txBody>
                    <a:bodyPr/>
                    <a:lstStyle/>
                    <a:p>
                      <a:r>
                        <a:rPr lang="en-US" sz="1400" dirty="0"/>
                        <a:t>4</a:t>
                      </a:r>
                      <a:endParaRPr lang="en-IN" sz="1400" dirty="0"/>
                    </a:p>
                  </a:txBody>
                  <a:tcPr/>
                </a:tc>
                <a:tc>
                  <a:txBody>
                    <a:bodyPr/>
                    <a:lstStyle/>
                    <a:p>
                      <a:r>
                        <a:rPr lang="en-US" sz="1400" dirty="0"/>
                        <a:t>Random</a:t>
                      </a:r>
                      <a:r>
                        <a:rPr lang="en-US" sz="1400" baseline="0" dirty="0"/>
                        <a:t> Forest</a:t>
                      </a:r>
                      <a:endParaRPr lang="en-IN" sz="1400" dirty="0"/>
                    </a:p>
                  </a:txBody>
                  <a:tcPr/>
                </a:tc>
                <a:tc>
                  <a:txBody>
                    <a:bodyPr/>
                    <a:lstStyle/>
                    <a:p>
                      <a:r>
                        <a:rPr lang="en-US" sz="1400" dirty="0"/>
                        <a:t>98</a:t>
                      </a:r>
                      <a:endParaRPr lang="en-IN" sz="1400" dirty="0"/>
                    </a:p>
                  </a:txBody>
                  <a:tcPr/>
                </a:tc>
                <a:tc>
                  <a:txBody>
                    <a:bodyPr/>
                    <a:lstStyle/>
                    <a:p>
                      <a:r>
                        <a:rPr lang="en-US" sz="1400" dirty="0"/>
                        <a:t>98</a:t>
                      </a:r>
                      <a:endParaRPr lang="en-IN" sz="1400" dirty="0"/>
                    </a:p>
                  </a:txBody>
                  <a:tcPr/>
                </a:tc>
                <a:tc>
                  <a:txBody>
                    <a:bodyPr/>
                    <a:lstStyle/>
                    <a:p>
                      <a:r>
                        <a:rPr lang="en-US" sz="1400" dirty="0"/>
                        <a:t>98</a:t>
                      </a:r>
                      <a:endParaRPr lang="en-IN" sz="1400" dirty="0"/>
                    </a:p>
                  </a:txBody>
                  <a:tcPr/>
                </a:tc>
                <a:tc>
                  <a:txBody>
                    <a:bodyPr/>
                    <a:lstStyle/>
                    <a:p>
                      <a:r>
                        <a:rPr lang="en-US" sz="1400" dirty="0"/>
                        <a:t>98</a:t>
                      </a:r>
                      <a:endParaRPr lang="en-IN" sz="1400" dirty="0"/>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5929549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9623F-1EF0-55A2-A374-56D58BDD8DF7}"/>
              </a:ext>
            </a:extLst>
          </p:cNvPr>
          <p:cNvSpPr>
            <a:spLocks noGrp="1"/>
          </p:cNvSpPr>
          <p:nvPr>
            <p:ph type="title"/>
          </p:nvPr>
        </p:nvSpPr>
        <p:spPr/>
        <p:txBody>
          <a:bodyPr/>
          <a:lstStyle/>
          <a:p>
            <a:pPr algn="ctr"/>
            <a:r>
              <a:rPr lang="en-IN" dirty="0"/>
              <a:t>Results</a:t>
            </a:r>
          </a:p>
        </p:txBody>
      </p:sp>
      <p:sp>
        <p:nvSpPr>
          <p:cNvPr id="3" name="Content Placeholder 2">
            <a:extLst>
              <a:ext uri="{FF2B5EF4-FFF2-40B4-BE49-F238E27FC236}">
                <a16:creationId xmlns:a16="http://schemas.microsoft.com/office/drawing/2014/main" id="{9A460B11-DB91-1AD0-613F-8EFB8556447D}"/>
              </a:ext>
            </a:extLst>
          </p:cNvPr>
          <p:cNvSpPr>
            <a:spLocks noGrp="1"/>
          </p:cNvSpPr>
          <p:nvPr>
            <p:ph idx="1"/>
          </p:nvPr>
        </p:nvSpPr>
        <p:spPr/>
        <p:txBody>
          <a:bodyPr/>
          <a:lstStyle/>
          <a:p>
            <a:pPr>
              <a:buFont typeface="Wingdings" panose="05000000000000000000" pitchFamily="2" charset="2"/>
              <a:buChar char="Ø"/>
            </a:pPr>
            <a:r>
              <a:rPr lang="en-US" b="0" i="0" dirty="0">
                <a:solidFill>
                  <a:schemeClr val="tx1"/>
                </a:solidFill>
                <a:effectLst/>
              </a:rPr>
              <a:t>We've gathered user-reported symptoms to ascertain their presence. </a:t>
            </a:r>
          </a:p>
          <a:p>
            <a:pPr>
              <a:buFont typeface="Wingdings" panose="05000000000000000000" pitchFamily="2" charset="2"/>
              <a:buChar char="Ø"/>
            </a:pPr>
            <a:r>
              <a:rPr lang="en-US" b="0" i="0" dirty="0">
                <a:solidFill>
                  <a:schemeClr val="tx1"/>
                </a:solidFill>
                <a:effectLst/>
              </a:rPr>
              <a:t>These symptoms were translated into integers and processed using the Random Forest machine learning model. </a:t>
            </a:r>
          </a:p>
          <a:p>
            <a:pPr>
              <a:buFont typeface="Wingdings" panose="05000000000000000000" pitchFamily="2" charset="2"/>
              <a:buChar char="Ø"/>
            </a:pPr>
            <a:r>
              <a:rPr lang="en-US" b="0" i="0" dirty="0">
                <a:solidFill>
                  <a:schemeClr val="tx1"/>
                </a:solidFill>
                <a:effectLst/>
              </a:rPr>
              <a:t>This analysis determines if an individual is likely to have lung cancer based on the symptoms provided.</a:t>
            </a:r>
            <a:endParaRPr lang="en-IN" dirty="0">
              <a:solidFill>
                <a:schemeClr val="tx1"/>
              </a:solidFill>
            </a:endParaRPr>
          </a:p>
        </p:txBody>
      </p:sp>
      <p:sp>
        <p:nvSpPr>
          <p:cNvPr id="4" name="Footer Placeholder 3">
            <a:extLst>
              <a:ext uri="{FF2B5EF4-FFF2-40B4-BE49-F238E27FC236}">
                <a16:creationId xmlns:a16="http://schemas.microsoft.com/office/drawing/2014/main" id="{D1342897-8139-F9BD-DF18-13B3F0E5716B}"/>
              </a:ext>
            </a:extLst>
          </p:cNvPr>
          <p:cNvSpPr>
            <a:spLocks noGrp="1"/>
          </p:cNvSpPr>
          <p:nvPr>
            <p:ph type="ftr" sz="quarter" idx="11"/>
          </p:nvPr>
        </p:nvSpPr>
        <p:spPr/>
        <p:txBody>
          <a:bodyPr/>
          <a:lstStyle/>
          <a:p>
            <a:r>
              <a:rPr lang="en-IN" b="1" dirty="0"/>
              <a:t>SYMPTOM-BASED LUNG CANCER PREDICTION</a:t>
            </a:r>
            <a:endParaRPr lang="en-IN" dirty="0"/>
          </a:p>
        </p:txBody>
      </p:sp>
      <p:sp>
        <p:nvSpPr>
          <p:cNvPr id="5" name="Slide Number Placeholder 4">
            <a:extLst>
              <a:ext uri="{FF2B5EF4-FFF2-40B4-BE49-F238E27FC236}">
                <a16:creationId xmlns:a16="http://schemas.microsoft.com/office/drawing/2014/main" id="{FEEE999B-3FB0-D3F1-C3D1-F411E8F22063}"/>
              </a:ext>
            </a:extLst>
          </p:cNvPr>
          <p:cNvSpPr>
            <a:spLocks noGrp="1"/>
          </p:cNvSpPr>
          <p:nvPr>
            <p:ph type="sldNum" sz="quarter" idx="12"/>
          </p:nvPr>
        </p:nvSpPr>
        <p:spPr/>
        <p:txBody>
          <a:bodyPr/>
          <a:lstStyle/>
          <a:p>
            <a:fld id="{DE92F7A9-2FFD-42DC-A3E3-57A511687FBE}" type="slidenum">
              <a:rPr lang="en-IN" smtClean="0"/>
              <a:t>16</a:t>
            </a:fld>
            <a:endParaRPr lang="en-IN"/>
          </a:p>
        </p:txBody>
      </p:sp>
    </p:spTree>
    <p:extLst>
      <p:ext uri="{BB962C8B-B14F-4D97-AF65-F5344CB8AC3E}">
        <p14:creationId xmlns:p14="http://schemas.microsoft.com/office/powerpoint/2010/main" val="32342203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9623F-1EF0-55A2-A374-56D58BDD8DF7}"/>
              </a:ext>
            </a:extLst>
          </p:cNvPr>
          <p:cNvSpPr>
            <a:spLocks noGrp="1"/>
          </p:cNvSpPr>
          <p:nvPr>
            <p:ph type="title"/>
          </p:nvPr>
        </p:nvSpPr>
        <p:spPr/>
        <p:txBody>
          <a:bodyPr/>
          <a:lstStyle/>
          <a:p>
            <a:pPr algn="ctr"/>
            <a:r>
              <a:rPr lang="en-IN" dirty="0"/>
              <a:t>Results</a:t>
            </a:r>
          </a:p>
        </p:txBody>
      </p:sp>
      <p:pic>
        <p:nvPicPr>
          <p:cNvPr id="8" name="Content Placeholder 7">
            <a:extLst>
              <a:ext uri="{FF2B5EF4-FFF2-40B4-BE49-F238E27FC236}">
                <a16:creationId xmlns:a16="http://schemas.microsoft.com/office/drawing/2014/main" id="{E38EAFBC-5280-1F51-0A1C-D379FEE7F91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14020" y="1818640"/>
            <a:ext cx="9024568" cy="4419600"/>
          </a:xfrm>
        </p:spPr>
      </p:pic>
      <p:sp>
        <p:nvSpPr>
          <p:cNvPr id="4" name="Footer Placeholder 3">
            <a:extLst>
              <a:ext uri="{FF2B5EF4-FFF2-40B4-BE49-F238E27FC236}">
                <a16:creationId xmlns:a16="http://schemas.microsoft.com/office/drawing/2014/main" id="{D1342897-8139-F9BD-DF18-13B3F0E5716B}"/>
              </a:ext>
            </a:extLst>
          </p:cNvPr>
          <p:cNvSpPr>
            <a:spLocks noGrp="1"/>
          </p:cNvSpPr>
          <p:nvPr>
            <p:ph type="ftr" sz="quarter" idx="11"/>
          </p:nvPr>
        </p:nvSpPr>
        <p:spPr/>
        <p:txBody>
          <a:bodyPr/>
          <a:lstStyle/>
          <a:p>
            <a:r>
              <a:rPr lang="en-IN" b="1" dirty="0"/>
              <a:t>SYMPTOM-BASED LUNG CANCER PREDICTION</a:t>
            </a:r>
            <a:endParaRPr lang="en-IN" dirty="0"/>
          </a:p>
        </p:txBody>
      </p:sp>
      <p:sp>
        <p:nvSpPr>
          <p:cNvPr id="5" name="Slide Number Placeholder 4">
            <a:extLst>
              <a:ext uri="{FF2B5EF4-FFF2-40B4-BE49-F238E27FC236}">
                <a16:creationId xmlns:a16="http://schemas.microsoft.com/office/drawing/2014/main" id="{FEEE999B-3FB0-D3F1-C3D1-F411E8F22063}"/>
              </a:ext>
            </a:extLst>
          </p:cNvPr>
          <p:cNvSpPr>
            <a:spLocks noGrp="1"/>
          </p:cNvSpPr>
          <p:nvPr>
            <p:ph type="sldNum" sz="quarter" idx="12"/>
          </p:nvPr>
        </p:nvSpPr>
        <p:spPr/>
        <p:txBody>
          <a:bodyPr/>
          <a:lstStyle/>
          <a:p>
            <a:fld id="{DE92F7A9-2FFD-42DC-A3E3-57A511687FBE}" type="slidenum">
              <a:rPr lang="en-IN" smtClean="0"/>
              <a:t>17</a:t>
            </a:fld>
            <a:endParaRPr lang="en-IN"/>
          </a:p>
        </p:txBody>
      </p:sp>
    </p:spTree>
    <p:extLst>
      <p:ext uri="{BB962C8B-B14F-4D97-AF65-F5344CB8AC3E}">
        <p14:creationId xmlns:p14="http://schemas.microsoft.com/office/powerpoint/2010/main" val="34075647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F118CF-87C3-4598-559F-2AF7E2FDB38E}"/>
              </a:ext>
            </a:extLst>
          </p:cNvPr>
          <p:cNvSpPr>
            <a:spLocks noGrp="1"/>
          </p:cNvSpPr>
          <p:nvPr>
            <p:ph type="title"/>
          </p:nvPr>
        </p:nvSpPr>
        <p:spPr/>
        <p:txBody>
          <a:bodyPr/>
          <a:lstStyle/>
          <a:p>
            <a:pPr algn="ctr"/>
            <a:r>
              <a:rPr lang="en-IN" dirty="0"/>
              <a:t>Conclusion</a:t>
            </a:r>
          </a:p>
        </p:txBody>
      </p:sp>
      <p:sp>
        <p:nvSpPr>
          <p:cNvPr id="3" name="Content Placeholder 2">
            <a:extLst>
              <a:ext uri="{FF2B5EF4-FFF2-40B4-BE49-F238E27FC236}">
                <a16:creationId xmlns:a16="http://schemas.microsoft.com/office/drawing/2014/main" id="{BD32BB5C-C3A6-7BA6-DA53-3F8D7B6B86CA}"/>
              </a:ext>
            </a:extLst>
          </p:cNvPr>
          <p:cNvSpPr>
            <a:spLocks noGrp="1"/>
          </p:cNvSpPr>
          <p:nvPr>
            <p:ph idx="1"/>
          </p:nvPr>
        </p:nvSpPr>
        <p:spPr/>
        <p:txBody>
          <a:bodyPr/>
          <a:lstStyle/>
          <a:p>
            <a:pPr>
              <a:buFont typeface="Wingdings" panose="05000000000000000000" pitchFamily="2" charset="2"/>
              <a:buChar char="Ø"/>
            </a:pPr>
            <a:r>
              <a:rPr lang="en-IN" dirty="0"/>
              <a:t>This model introduces an approach for detecting and forecasting the existence of lung cancer in individuals by employing machine learning techniques, specifically Random forest algorithms.</a:t>
            </a:r>
          </a:p>
          <a:p>
            <a:pPr>
              <a:buFont typeface="Wingdings" panose="05000000000000000000" pitchFamily="2" charset="2"/>
              <a:buChar char="Ø"/>
            </a:pPr>
            <a:r>
              <a:rPr lang="en-IN" dirty="0"/>
              <a:t>Within this model, the effectiveness of the suggested model is evaluated in comparison to alternative algorithms, including Multinomial Naïve Bayes, Gaussian Naïve Bayes, and logistic regression. The outcomes demonstrate that the proposed system attains an accuracy rate of 98%, surpassing the performance of the other three algorithms. </a:t>
            </a:r>
          </a:p>
          <a:p>
            <a:pPr>
              <a:buFont typeface="Wingdings" panose="05000000000000000000" pitchFamily="2" charset="2"/>
              <a:buChar char="Ø"/>
            </a:pPr>
            <a:r>
              <a:rPr lang="en-IN" dirty="0"/>
              <a:t>It is strongly anticipated that the introduction of this system can contribute to the early diagnosis of Lung cancers, thereby mitigating associated risks, while also potentially lowering the overall costs related to diagnosis, treatment, and medical consultations</a:t>
            </a:r>
          </a:p>
        </p:txBody>
      </p:sp>
      <p:sp>
        <p:nvSpPr>
          <p:cNvPr id="4" name="Footer Placeholder 3">
            <a:extLst>
              <a:ext uri="{FF2B5EF4-FFF2-40B4-BE49-F238E27FC236}">
                <a16:creationId xmlns:a16="http://schemas.microsoft.com/office/drawing/2014/main" id="{66D36946-E0D0-9BB7-B8F2-9949FFB05A78}"/>
              </a:ext>
            </a:extLst>
          </p:cNvPr>
          <p:cNvSpPr>
            <a:spLocks noGrp="1"/>
          </p:cNvSpPr>
          <p:nvPr>
            <p:ph type="ftr" sz="quarter" idx="11"/>
          </p:nvPr>
        </p:nvSpPr>
        <p:spPr/>
        <p:txBody>
          <a:bodyPr/>
          <a:lstStyle/>
          <a:p>
            <a:r>
              <a:rPr lang="en-IN" b="1" dirty="0"/>
              <a:t>SYMPTOM-BASED LUNG CANCER PREDICTION</a:t>
            </a:r>
            <a:endParaRPr lang="en-IN" dirty="0"/>
          </a:p>
        </p:txBody>
      </p:sp>
      <p:sp>
        <p:nvSpPr>
          <p:cNvPr id="5" name="Slide Number Placeholder 4">
            <a:extLst>
              <a:ext uri="{FF2B5EF4-FFF2-40B4-BE49-F238E27FC236}">
                <a16:creationId xmlns:a16="http://schemas.microsoft.com/office/drawing/2014/main" id="{235813EC-3434-64C2-385D-24361B51B4AC}"/>
              </a:ext>
            </a:extLst>
          </p:cNvPr>
          <p:cNvSpPr>
            <a:spLocks noGrp="1"/>
          </p:cNvSpPr>
          <p:nvPr>
            <p:ph type="sldNum" sz="quarter" idx="12"/>
          </p:nvPr>
        </p:nvSpPr>
        <p:spPr/>
        <p:txBody>
          <a:bodyPr/>
          <a:lstStyle/>
          <a:p>
            <a:fld id="{DE92F7A9-2FFD-42DC-A3E3-57A511687FBE}" type="slidenum">
              <a:rPr lang="en-IN" smtClean="0"/>
              <a:t>18</a:t>
            </a:fld>
            <a:endParaRPr lang="en-IN"/>
          </a:p>
        </p:txBody>
      </p:sp>
    </p:spTree>
    <p:extLst>
      <p:ext uri="{BB962C8B-B14F-4D97-AF65-F5344CB8AC3E}">
        <p14:creationId xmlns:p14="http://schemas.microsoft.com/office/powerpoint/2010/main" val="17156078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E1E43F-0892-595A-1D28-2BE7A528FFB7}"/>
              </a:ext>
            </a:extLst>
          </p:cNvPr>
          <p:cNvSpPr>
            <a:spLocks noGrp="1"/>
          </p:cNvSpPr>
          <p:nvPr>
            <p:ph type="title"/>
          </p:nvPr>
        </p:nvSpPr>
        <p:spPr/>
        <p:txBody>
          <a:bodyPr/>
          <a:lstStyle/>
          <a:p>
            <a:pPr algn="ctr"/>
            <a:r>
              <a:rPr lang="en-IN" dirty="0"/>
              <a:t>Future Work</a:t>
            </a:r>
          </a:p>
        </p:txBody>
      </p:sp>
      <p:sp>
        <p:nvSpPr>
          <p:cNvPr id="3" name="Content Placeholder 2">
            <a:extLst>
              <a:ext uri="{FF2B5EF4-FFF2-40B4-BE49-F238E27FC236}">
                <a16:creationId xmlns:a16="http://schemas.microsoft.com/office/drawing/2014/main" id="{D63E9BE2-80DD-07E9-9DC4-9E6C918C0092}"/>
              </a:ext>
            </a:extLst>
          </p:cNvPr>
          <p:cNvSpPr>
            <a:spLocks noGrp="1"/>
          </p:cNvSpPr>
          <p:nvPr>
            <p:ph idx="1"/>
          </p:nvPr>
        </p:nvSpPr>
        <p:spPr/>
        <p:txBody>
          <a:bodyPr/>
          <a:lstStyle/>
          <a:p>
            <a:pPr>
              <a:buFont typeface="Wingdings" panose="05000000000000000000" pitchFamily="2" charset="2"/>
              <a:buChar char="Ø"/>
            </a:pPr>
            <a:r>
              <a:rPr lang="en-IN" dirty="0"/>
              <a:t> </a:t>
            </a:r>
            <a:r>
              <a:rPr lang="en-US" b="0" i="0" dirty="0">
                <a:solidFill>
                  <a:srgbClr val="374151"/>
                </a:solidFill>
                <a:effectLst/>
              </a:rPr>
              <a:t>Enhancing this approach involves integrating image processing algorithms like CNN for in-depth analysis, especially with X-rays. </a:t>
            </a:r>
          </a:p>
          <a:p>
            <a:pPr>
              <a:buFont typeface="Wingdings" panose="05000000000000000000" pitchFamily="2" charset="2"/>
              <a:buChar char="Ø"/>
            </a:pPr>
            <a:r>
              <a:rPr lang="en-US" b="0" i="0" dirty="0">
                <a:solidFill>
                  <a:srgbClr val="374151"/>
                </a:solidFill>
                <a:effectLst/>
              </a:rPr>
              <a:t>While the current model focuses on predicting lung cancer, expanding it to predict various diseases simultaneously could be beneficial.</a:t>
            </a:r>
          </a:p>
          <a:p>
            <a:pPr>
              <a:buFont typeface="Wingdings" panose="05000000000000000000" pitchFamily="2" charset="2"/>
              <a:buChar char="Ø"/>
            </a:pPr>
            <a:r>
              <a:rPr lang="en-US" b="0" i="0" dirty="0">
                <a:solidFill>
                  <a:srgbClr val="374151"/>
                </a:solidFill>
                <a:effectLst/>
              </a:rPr>
              <a:t> Incorporating deep learning algorithms offers a more detailed and accurate analysis, especially in handling medical imaging data, allowing for precise diagnostic results.</a:t>
            </a:r>
            <a:endParaRPr lang="en-IN" dirty="0"/>
          </a:p>
        </p:txBody>
      </p:sp>
      <p:sp>
        <p:nvSpPr>
          <p:cNvPr id="4" name="Footer Placeholder 3">
            <a:extLst>
              <a:ext uri="{FF2B5EF4-FFF2-40B4-BE49-F238E27FC236}">
                <a16:creationId xmlns:a16="http://schemas.microsoft.com/office/drawing/2014/main" id="{9FB1C442-3BAD-CF84-C602-71C854A3C970}"/>
              </a:ext>
            </a:extLst>
          </p:cNvPr>
          <p:cNvSpPr>
            <a:spLocks noGrp="1"/>
          </p:cNvSpPr>
          <p:nvPr>
            <p:ph type="ftr" sz="quarter" idx="11"/>
          </p:nvPr>
        </p:nvSpPr>
        <p:spPr/>
        <p:txBody>
          <a:bodyPr/>
          <a:lstStyle/>
          <a:p>
            <a:r>
              <a:rPr lang="en-IN" b="1" dirty="0"/>
              <a:t>SYMPTOM-BASED LUNG CANCER PREDICTION</a:t>
            </a:r>
            <a:endParaRPr lang="en-IN" dirty="0"/>
          </a:p>
        </p:txBody>
      </p:sp>
      <p:sp>
        <p:nvSpPr>
          <p:cNvPr id="5" name="Slide Number Placeholder 4">
            <a:extLst>
              <a:ext uri="{FF2B5EF4-FFF2-40B4-BE49-F238E27FC236}">
                <a16:creationId xmlns:a16="http://schemas.microsoft.com/office/drawing/2014/main" id="{40FB49D1-16A4-FE74-8502-5E8F6729319F}"/>
              </a:ext>
            </a:extLst>
          </p:cNvPr>
          <p:cNvSpPr>
            <a:spLocks noGrp="1"/>
          </p:cNvSpPr>
          <p:nvPr>
            <p:ph type="sldNum" sz="quarter" idx="12"/>
          </p:nvPr>
        </p:nvSpPr>
        <p:spPr/>
        <p:txBody>
          <a:bodyPr/>
          <a:lstStyle/>
          <a:p>
            <a:fld id="{DE92F7A9-2FFD-42DC-A3E3-57A511687FBE}" type="slidenum">
              <a:rPr lang="en-IN" smtClean="0"/>
              <a:t>19</a:t>
            </a:fld>
            <a:endParaRPr lang="en-IN"/>
          </a:p>
        </p:txBody>
      </p:sp>
    </p:spTree>
    <p:extLst>
      <p:ext uri="{BB962C8B-B14F-4D97-AF65-F5344CB8AC3E}">
        <p14:creationId xmlns:p14="http://schemas.microsoft.com/office/powerpoint/2010/main" val="42486080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501D2B-C6C1-164C-D329-F0E6EF9CA939}"/>
              </a:ext>
            </a:extLst>
          </p:cNvPr>
          <p:cNvSpPr>
            <a:spLocks noGrp="1"/>
          </p:cNvSpPr>
          <p:nvPr>
            <p:ph type="title"/>
          </p:nvPr>
        </p:nvSpPr>
        <p:spPr/>
        <p:txBody>
          <a:bodyPr/>
          <a:lstStyle/>
          <a:p>
            <a:pPr algn="ctr"/>
            <a:r>
              <a:rPr lang="en-IN" dirty="0"/>
              <a:t>Outline/Agenda</a:t>
            </a:r>
          </a:p>
        </p:txBody>
      </p:sp>
      <p:sp>
        <p:nvSpPr>
          <p:cNvPr id="3" name="Content Placeholder 2">
            <a:extLst>
              <a:ext uri="{FF2B5EF4-FFF2-40B4-BE49-F238E27FC236}">
                <a16:creationId xmlns:a16="http://schemas.microsoft.com/office/drawing/2014/main" id="{43BF6158-2C3A-D697-FB70-DAB083BBB8D1}"/>
              </a:ext>
            </a:extLst>
          </p:cNvPr>
          <p:cNvSpPr>
            <a:spLocks noGrp="1"/>
          </p:cNvSpPr>
          <p:nvPr>
            <p:ph idx="1"/>
          </p:nvPr>
        </p:nvSpPr>
        <p:spPr/>
        <p:txBody>
          <a:bodyPr numCol="2">
            <a:normAutofit lnSpcReduction="10000"/>
          </a:bodyPr>
          <a:lstStyle/>
          <a:p>
            <a:pPr>
              <a:buFont typeface="Wingdings" panose="05000000000000000000" pitchFamily="2" charset="2"/>
              <a:buChar char="Ø"/>
            </a:pPr>
            <a:r>
              <a:rPr lang="en-IN" dirty="0"/>
              <a:t>Introduction</a:t>
            </a:r>
          </a:p>
          <a:p>
            <a:pPr>
              <a:buFont typeface="Wingdings" panose="05000000000000000000" pitchFamily="2" charset="2"/>
              <a:buChar char="Ø"/>
            </a:pPr>
            <a:r>
              <a:rPr lang="en-IN" dirty="0"/>
              <a:t>Motivation</a:t>
            </a:r>
          </a:p>
          <a:p>
            <a:pPr>
              <a:buFont typeface="Wingdings" panose="05000000000000000000" pitchFamily="2" charset="2"/>
              <a:buChar char="Ø"/>
            </a:pPr>
            <a:r>
              <a:rPr lang="en-IN" dirty="0"/>
              <a:t>Literature Survey</a:t>
            </a:r>
          </a:p>
          <a:p>
            <a:pPr>
              <a:buFont typeface="Wingdings" panose="05000000000000000000" pitchFamily="2" charset="2"/>
              <a:buChar char="Ø"/>
            </a:pPr>
            <a:r>
              <a:rPr lang="en-IN" dirty="0"/>
              <a:t>Outcome of the Literature Survey</a:t>
            </a:r>
          </a:p>
          <a:p>
            <a:pPr>
              <a:buFont typeface="Wingdings" panose="05000000000000000000" pitchFamily="2" charset="2"/>
              <a:buChar char="Ø"/>
            </a:pPr>
            <a:r>
              <a:rPr lang="en-IN" dirty="0"/>
              <a:t>Objectives</a:t>
            </a:r>
          </a:p>
          <a:p>
            <a:pPr>
              <a:buFont typeface="Wingdings" panose="05000000000000000000" pitchFamily="2" charset="2"/>
              <a:buChar char="Ø"/>
            </a:pPr>
            <a:r>
              <a:rPr lang="en-IN" dirty="0"/>
              <a:t>Proposed Method</a:t>
            </a:r>
          </a:p>
          <a:p>
            <a:pPr>
              <a:buFont typeface="Wingdings" panose="05000000000000000000" pitchFamily="2" charset="2"/>
              <a:buChar char="Ø"/>
            </a:pPr>
            <a:r>
              <a:rPr lang="en-IN" dirty="0"/>
              <a:t>Architecture/Block Diagram</a:t>
            </a:r>
          </a:p>
          <a:p>
            <a:pPr>
              <a:buFont typeface="Wingdings" panose="05000000000000000000" pitchFamily="2" charset="2"/>
              <a:buChar char="Ø"/>
            </a:pPr>
            <a:r>
              <a:rPr lang="en-IN" dirty="0"/>
              <a:t>Algorithms/Flowchart</a:t>
            </a:r>
          </a:p>
          <a:p>
            <a:pPr>
              <a:buFont typeface="Wingdings" panose="05000000000000000000" pitchFamily="2" charset="2"/>
              <a:buChar char="Ø"/>
            </a:pPr>
            <a:endParaRPr lang="en-IN" dirty="0"/>
          </a:p>
          <a:p>
            <a:pPr>
              <a:buFont typeface="Wingdings" panose="05000000000000000000" pitchFamily="2" charset="2"/>
              <a:buChar char="Ø"/>
            </a:pPr>
            <a:r>
              <a:rPr lang="en-IN" dirty="0"/>
              <a:t>Dataset</a:t>
            </a:r>
          </a:p>
          <a:p>
            <a:pPr>
              <a:buFont typeface="Wingdings" panose="05000000000000000000" pitchFamily="2" charset="2"/>
              <a:buChar char="Ø"/>
            </a:pPr>
            <a:r>
              <a:rPr lang="en-IN" dirty="0"/>
              <a:t>Experimental Setup</a:t>
            </a:r>
          </a:p>
          <a:p>
            <a:pPr algn="just">
              <a:buFont typeface="Wingdings" panose="05000000000000000000" pitchFamily="2" charset="2"/>
              <a:buChar char="Ø"/>
            </a:pPr>
            <a:r>
              <a:rPr lang="en-IN" dirty="0"/>
              <a:t>Performance Metrics</a:t>
            </a:r>
          </a:p>
          <a:p>
            <a:pPr>
              <a:buFont typeface="Wingdings" panose="05000000000000000000" pitchFamily="2" charset="2"/>
              <a:buChar char="Ø"/>
            </a:pPr>
            <a:r>
              <a:rPr lang="en-IN" dirty="0"/>
              <a:t>Results</a:t>
            </a:r>
          </a:p>
          <a:p>
            <a:pPr>
              <a:buFont typeface="Wingdings" panose="05000000000000000000" pitchFamily="2" charset="2"/>
              <a:buChar char="Ø"/>
            </a:pPr>
            <a:r>
              <a:rPr lang="en-IN" dirty="0"/>
              <a:t>Conclusion</a:t>
            </a:r>
          </a:p>
          <a:p>
            <a:pPr>
              <a:buFont typeface="Wingdings" panose="05000000000000000000" pitchFamily="2" charset="2"/>
              <a:buChar char="Ø"/>
            </a:pPr>
            <a:r>
              <a:rPr lang="en-IN" dirty="0"/>
              <a:t>Future Work</a:t>
            </a:r>
          </a:p>
          <a:p>
            <a:pPr>
              <a:buFont typeface="Wingdings" panose="05000000000000000000" pitchFamily="2" charset="2"/>
              <a:buChar char="Ø"/>
            </a:pPr>
            <a:r>
              <a:rPr lang="en-IN" dirty="0"/>
              <a:t>References</a:t>
            </a:r>
          </a:p>
          <a:p>
            <a:pPr>
              <a:buFont typeface="Arial" pitchFamily="34" charset="0"/>
              <a:buChar char="•"/>
            </a:pPr>
            <a:endParaRPr lang="en-IN" dirty="0"/>
          </a:p>
          <a:p>
            <a:pPr>
              <a:buFont typeface="Arial" pitchFamily="34" charset="0"/>
              <a:buChar char="•"/>
            </a:pPr>
            <a:endParaRPr lang="en-IN" dirty="0"/>
          </a:p>
          <a:p>
            <a:pPr>
              <a:buFont typeface="Arial" pitchFamily="34" charset="0"/>
              <a:buChar char="•"/>
            </a:pPr>
            <a:endParaRPr lang="en-IN" dirty="0"/>
          </a:p>
        </p:txBody>
      </p:sp>
      <p:sp>
        <p:nvSpPr>
          <p:cNvPr id="4" name="Footer Placeholder 3">
            <a:extLst>
              <a:ext uri="{FF2B5EF4-FFF2-40B4-BE49-F238E27FC236}">
                <a16:creationId xmlns:a16="http://schemas.microsoft.com/office/drawing/2014/main" id="{870B7BE6-60F9-115A-34F5-2BCFCF7C0059}"/>
              </a:ext>
            </a:extLst>
          </p:cNvPr>
          <p:cNvSpPr>
            <a:spLocks noGrp="1"/>
          </p:cNvSpPr>
          <p:nvPr>
            <p:ph type="ftr" sz="quarter" idx="11"/>
          </p:nvPr>
        </p:nvSpPr>
        <p:spPr/>
        <p:txBody>
          <a:bodyPr/>
          <a:lstStyle/>
          <a:p>
            <a:r>
              <a:rPr lang="en-IN" b="1" dirty="0"/>
              <a:t>SYMPTOM-BASED LUNG CANCER PREDICTION</a:t>
            </a:r>
            <a:endParaRPr lang="en-IN" dirty="0"/>
          </a:p>
        </p:txBody>
      </p:sp>
      <p:sp>
        <p:nvSpPr>
          <p:cNvPr id="5" name="Slide Number Placeholder 4">
            <a:extLst>
              <a:ext uri="{FF2B5EF4-FFF2-40B4-BE49-F238E27FC236}">
                <a16:creationId xmlns:a16="http://schemas.microsoft.com/office/drawing/2014/main" id="{87579FC5-4F02-2967-3336-6B0E9124D537}"/>
              </a:ext>
            </a:extLst>
          </p:cNvPr>
          <p:cNvSpPr>
            <a:spLocks noGrp="1"/>
          </p:cNvSpPr>
          <p:nvPr>
            <p:ph type="sldNum" sz="quarter" idx="12"/>
          </p:nvPr>
        </p:nvSpPr>
        <p:spPr/>
        <p:txBody>
          <a:bodyPr/>
          <a:lstStyle/>
          <a:p>
            <a:fld id="{DE92F7A9-2FFD-42DC-A3E3-57A511687FBE}" type="slidenum">
              <a:rPr lang="en-IN" smtClean="0"/>
              <a:t>2</a:t>
            </a:fld>
            <a:endParaRPr lang="en-IN" dirty="0"/>
          </a:p>
        </p:txBody>
      </p:sp>
    </p:spTree>
    <p:extLst>
      <p:ext uri="{BB962C8B-B14F-4D97-AF65-F5344CB8AC3E}">
        <p14:creationId xmlns:p14="http://schemas.microsoft.com/office/powerpoint/2010/main" val="28810535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D5C133-D44C-35C3-B3EF-83008AB8411E}"/>
              </a:ext>
            </a:extLst>
          </p:cNvPr>
          <p:cNvSpPr>
            <a:spLocks noGrp="1"/>
          </p:cNvSpPr>
          <p:nvPr>
            <p:ph type="title"/>
          </p:nvPr>
        </p:nvSpPr>
        <p:spPr/>
        <p:txBody>
          <a:bodyPr/>
          <a:lstStyle/>
          <a:p>
            <a:pPr algn="ctr"/>
            <a:r>
              <a:rPr lang="en-IN" dirty="0"/>
              <a:t>References</a:t>
            </a:r>
          </a:p>
        </p:txBody>
      </p:sp>
      <p:sp>
        <p:nvSpPr>
          <p:cNvPr id="3" name="Content Placeholder 2">
            <a:extLst>
              <a:ext uri="{FF2B5EF4-FFF2-40B4-BE49-F238E27FC236}">
                <a16:creationId xmlns:a16="http://schemas.microsoft.com/office/drawing/2014/main" id="{B315627C-3341-D94E-FD73-CED518F666BF}"/>
              </a:ext>
            </a:extLst>
          </p:cNvPr>
          <p:cNvSpPr>
            <a:spLocks noGrp="1"/>
          </p:cNvSpPr>
          <p:nvPr>
            <p:ph idx="1"/>
          </p:nvPr>
        </p:nvSpPr>
        <p:spPr/>
        <p:txBody>
          <a:bodyPr>
            <a:normAutofit fontScale="40000" lnSpcReduction="20000"/>
          </a:bodyPr>
          <a:lstStyle/>
          <a:p>
            <a:r>
              <a:rPr lang="en-IN" sz="3500" dirty="0"/>
              <a:t>[1] J. Bras. </a:t>
            </a:r>
            <a:r>
              <a:rPr lang="en-IN" sz="3500" dirty="0" err="1"/>
              <a:t>Patol</a:t>
            </a:r>
            <a:r>
              <a:rPr lang="en-IN" sz="3500" dirty="0"/>
              <a:t>,” </a:t>
            </a:r>
            <a:r>
              <a:rPr lang="en-IN" sz="3500" i="1" dirty="0"/>
              <a:t>Lung cancer biomarkers, A literature review</a:t>
            </a:r>
            <a:r>
              <a:rPr lang="en-IN" sz="3500" dirty="0"/>
              <a:t>”.</a:t>
            </a:r>
          </a:p>
          <a:p>
            <a:r>
              <a:rPr lang="en-IN" sz="3500" dirty="0"/>
              <a:t>[2] </a:t>
            </a:r>
            <a:r>
              <a:rPr lang="en-IN" sz="3500" dirty="0" err="1"/>
              <a:t>Jehad</a:t>
            </a:r>
            <a:r>
              <a:rPr lang="en-IN" sz="3500" dirty="0"/>
              <a:t> Ali, </a:t>
            </a:r>
            <a:r>
              <a:rPr lang="en-IN" sz="3500" dirty="0" err="1"/>
              <a:t>Rehanullah</a:t>
            </a:r>
            <a:r>
              <a:rPr lang="en-IN" sz="3500" dirty="0"/>
              <a:t> Khan, </a:t>
            </a:r>
            <a:r>
              <a:rPr lang="en-IN" sz="3500" dirty="0" err="1"/>
              <a:t>Nasir</a:t>
            </a:r>
            <a:r>
              <a:rPr lang="en-IN" sz="3500" dirty="0"/>
              <a:t> Ahmad, Imran </a:t>
            </a:r>
            <a:r>
              <a:rPr lang="en-IN" sz="3500" dirty="0" err="1"/>
              <a:t>Maqsood</a:t>
            </a:r>
            <a:r>
              <a:rPr lang="en-IN" sz="3500" dirty="0"/>
              <a:t>, ” </a:t>
            </a:r>
            <a:r>
              <a:rPr lang="en-IN" sz="3500" i="1" dirty="0"/>
              <a:t>Random Forests and Decision Trees</a:t>
            </a:r>
            <a:r>
              <a:rPr lang="en-IN" sz="3500" dirty="0"/>
              <a:t>”.</a:t>
            </a:r>
          </a:p>
          <a:p>
            <a:r>
              <a:rPr lang="en-IN" sz="3500" dirty="0"/>
              <a:t>[3] Maher </a:t>
            </a:r>
            <a:r>
              <a:rPr lang="en-IN" sz="3500" dirty="0" err="1"/>
              <a:t>Maalouf</a:t>
            </a:r>
            <a:r>
              <a:rPr lang="en-IN" sz="3500" dirty="0"/>
              <a:t>,”</a:t>
            </a:r>
            <a:r>
              <a:rPr lang="en-IN" sz="3500" i="1" dirty="0"/>
              <a:t>Logistic Regression in Data Analysis: An Overview</a:t>
            </a:r>
            <a:r>
              <a:rPr lang="en-IN" sz="3500" dirty="0"/>
              <a:t>”</a:t>
            </a:r>
          </a:p>
          <a:p>
            <a:r>
              <a:rPr lang="en-IN" sz="3500" dirty="0"/>
              <a:t>[4] M. Vijay </a:t>
            </a:r>
            <a:r>
              <a:rPr lang="en-IN" sz="3500" dirty="0" err="1"/>
              <a:t>Anand</a:t>
            </a:r>
            <a:r>
              <a:rPr lang="en-IN" sz="3500" dirty="0"/>
              <a:t>, B. </a:t>
            </a:r>
            <a:r>
              <a:rPr lang="en-IN" sz="3500" dirty="0" err="1"/>
              <a:t>KiranBala</a:t>
            </a:r>
            <a:r>
              <a:rPr lang="en-IN" sz="3500" dirty="0"/>
              <a:t>, S. R. </a:t>
            </a:r>
            <a:r>
              <a:rPr lang="en-IN" sz="3500" dirty="0" err="1"/>
              <a:t>Srividhya</a:t>
            </a:r>
            <a:r>
              <a:rPr lang="en-IN" sz="3500" dirty="0"/>
              <a:t>, </a:t>
            </a:r>
            <a:r>
              <a:rPr lang="en-IN" sz="3500" dirty="0" err="1"/>
              <a:t>Kavitha</a:t>
            </a:r>
            <a:r>
              <a:rPr lang="en-IN" sz="3500" dirty="0"/>
              <a:t> C, Mohammed </a:t>
            </a:r>
            <a:r>
              <a:rPr lang="en-IN" sz="3500" dirty="0" err="1"/>
              <a:t>Younu</a:t>
            </a:r>
            <a:r>
              <a:rPr lang="en-IN" sz="3500" dirty="0"/>
              <a:t>, </a:t>
            </a:r>
            <a:r>
              <a:rPr lang="en-IN" sz="3500" dirty="0" err="1"/>
              <a:t>Md</a:t>
            </a:r>
            <a:r>
              <a:rPr lang="en-IN" sz="3500" dirty="0"/>
              <a:t> </a:t>
            </a:r>
            <a:r>
              <a:rPr lang="en-IN" sz="3500" dirty="0" err="1"/>
              <a:t>Habibur</a:t>
            </a:r>
            <a:r>
              <a:rPr lang="en-IN" sz="3500" dirty="0"/>
              <a:t> </a:t>
            </a:r>
            <a:r>
              <a:rPr lang="en-IN" sz="3500" dirty="0" err="1"/>
              <a:t>Rahman</a:t>
            </a:r>
            <a:r>
              <a:rPr lang="en-IN" sz="3500" dirty="0"/>
              <a:t>, “Gaussian </a:t>
            </a:r>
            <a:r>
              <a:rPr lang="en-IN" sz="3500" dirty="0" err="1"/>
              <a:t>Na¨ıve</a:t>
            </a:r>
            <a:r>
              <a:rPr lang="en-IN" sz="3500" dirty="0"/>
              <a:t> Bayes Algorithm: A    Reliable </a:t>
            </a:r>
            <a:r>
              <a:rPr lang="en-IN" sz="3500" dirty="0" err="1"/>
              <a:t>TechniqueInvolved</a:t>
            </a:r>
            <a:r>
              <a:rPr lang="en-IN" sz="3500" dirty="0"/>
              <a:t> in the Assortment of the Segregation in Cancer”</a:t>
            </a:r>
          </a:p>
          <a:p>
            <a:r>
              <a:rPr lang="en-IN" sz="3500" dirty="0"/>
              <a:t>[5] </a:t>
            </a:r>
            <a:r>
              <a:rPr lang="en-IN" sz="3500" dirty="0" err="1"/>
              <a:t>Shuo</a:t>
            </a:r>
            <a:r>
              <a:rPr lang="en-IN" sz="3500" dirty="0"/>
              <a:t> </a:t>
            </a:r>
            <a:r>
              <a:rPr lang="en-IN" sz="3500" dirty="0" err="1"/>
              <a:t>Xu</a:t>
            </a:r>
            <a:r>
              <a:rPr lang="en-IN" sz="3500" dirty="0"/>
              <a:t> , Yan Li , Wang </a:t>
            </a:r>
            <a:r>
              <a:rPr lang="en-IN" sz="3500" dirty="0" err="1"/>
              <a:t>Zheng</a:t>
            </a:r>
            <a:r>
              <a:rPr lang="en-IN" sz="3500" dirty="0"/>
              <a:t> ,“Bayesian Multinomial Naïve Bayes Classifier to Text Classification”</a:t>
            </a:r>
          </a:p>
          <a:p>
            <a:r>
              <a:rPr lang="en-IN" sz="3500" dirty="0"/>
              <a:t>[6] R. </a:t>
            </a:r>
            <a:r>
              <a:rPr lang="en-IN" sz="3500" dirty="0" err="1"/>
              <a:t>Ge</a:t>
            </a:r>
            <a:r>
              <a:rPr lang="en-IN" sz="3500" dirty="0"/>
              <a:t>, R. Zhang, and P Wang, “Prediction of chronic diseases with multi-label neural network,” IEEE Access, vol. 8, pp. 138210–138216, 2020. </a:t>
            </a:r>
          </a:p>
          <a:p>
            <a:r>
              <a:rPr lang="en-IN" sz="3500" dirty="0"/>
              <a:t>[7] H. MacLeod, S. Yang, O. Kim, C. Kay, and S. </a:t>
            </a:r>
            <a:r>
              <a:rPr lang="en-IN" sz="3500" dirty="0" err="1"/>
              <a:t>Natarajan</a:t>
            </a:r>
            <a:r>
              <a:rPr lang="en-IN" sz="3500" dirty="0"/>
              <a:t>, “Identifying rare diseases from behavioural data: a machine learning approach,” in Proceedings of the 2016 IEEE First International Conference on Connected Health: Applications, Systems and Engineering Technologies (CHASE), pp. 130–139, </a:t>
            </a:r>
            <a:r>
              <a:rPr lang="en-IN" sz="3500" dirty="0" err="1"/>
              <a:t>IEEE,Washington</a:t>
            </a:r>
            <a:r>
              <a:rPr lang="en-IN" sz="3500" dirty="0"/>
              <a:t>, DC, USA, June 2016. </a:t>
            </a:r>
          </a:p>
          <a:p>
            <a:r>
              <a:rPr lang="en-IN" sz="3500" dirty="0"/>
              <a:t>[8] M. A. </a:t>
            </a:r>
            <a:r>
              <a:rPr lang="en-IN" sz="3500" dirty="0" err="1"/>
              <a:t>Myszczynska</a:t>
            </a:r>
            <a:r>
              <a:rPr lang="en-IN" sz="3500" dirty="0"/>
              <a:t>, P. N. </a:t>
            </a:r>
            <a:r>
              <a:rPr lang="en-IN" sz="3500" dirty="0" err="1"/>
              <a:t>Ojamies</a:t>
            </a:r>
            <a:r>
              <a:rPr lang="en-IN" sz="3500" dirty="0"/>
              <a:t>, A. M. B. Lacoste et al., “Applications of machine learning to diagnosis and treatment of neurodegenerative diseases,” Nature Reviews Neurology, vol. 16, no. 8, pp. 440–456, 2020.</a:t>
            </a:r>
          </a:p>
          <a:p>
            <a:endParaRPr lang="en-IN" sz="3500" dirty="0"/>
          </a:p>
          <a:p>
            <a:r>
              <a:rPr lang="en-IN" sz="2800" dirty="0"/>
              <a:t> </a:t>
            </a:r>
          </a:p>
          <a:p>
            <a:endParaRPr lang="en-IN" dirty="0"/>
          </a:p>
        </p:txBody>
      </p:sp>
      <p:sp>
        <p:nvSpPr>
          <p:cNvPr id="4" name="Footer Placeholder 3">
            <a:extLst>
              <a:ext uri="{FF2B5EF4-FFF2-40B4-BE49-F238E27FC236}">
                <a16:creationId xmlns:a16="http://schemas.microsoft.com/office/drawing/2014/main" id="{85EFFD5C-C1A1-C24E-AE35-906A5785846B}"/>
              </a:ext>
            </a:extLst>
          </p:cNvPr>
          <p:cNvSpPr>
            <a:spLocks noGrp="1"/>
          </p:cNvSpPr>
          <p:nvPr>
            <p:ph type="ftr" sz="quarter" idx="11"/>
          </p:nvPr>
        </p:nvSpPr>
        <p:spPr/>
        <p:txBody>
          <a:bodyPr/>
          <a:lstStyle/>
          <a:p>
            <a:r>
              <a:rPr lang="en-IN" b="1" dirty="0"/>
              <a:t>SYMPTOM-BASED LUNG CANCER PREDICTION</a:t>
            </a:r>
            <a:endParaRPr lang="en-IN" dirty="0"/>
          </a:p>
        </p:txBody>
      </p:sp>
      <p:sp>
        <p:nvSpPr>
          <p:cNvPr id="5" name="Slide Number Placeholder 4">
            <a:extLst>
              <a:ext uri="{FF2B5EF4-FFF2-40B4-BE49-F238E27FC236}">
                <a16:creationId xmlns:a16="http://schemas.microsoft.com/office/drawing/2014/main" id="{6E75F59F-FC0D-19AC-DEC1-A2ADF9DC0A57}"/>
              </a:ext>
            </a:extLst>
          </p:cNvPr>
          <p:cNvSpPr>
            <a:spLocks noGrp="1"/>
          </p:cNvSpPr>
          <p:nvPr>
            <p:ph type="sldNum" sz="quarter" idx="12"/>
          </p:nvPr>
        </p:nvSpPr>
        <p:spPr/>
        <p:txBody>
          <a:bodyPr/>
          <a:lstStyle/>
          <a:p>
            <a:fld id="{DE92F7A9-2FFD-42DC-A3E3-57A511687FBE}" type="slidenum">
              <a:rPr lang="en-IN" smtClean="0"/>
              <a:t>20</a:t>
            </a:fld>
            <a:endParaRPr lang="en-IN"/>
          </a:p>
        </p:txBody>
      </p:sp>
    </p:spTree>
    <p:extLst>
      <p:ext uri="{BB962C8B-B14F-4D97-AF65-F5344CB8AC3E}">
        <p14:creationId xmlns:p14="http://schemas.microsoft.com/office/powerpoint/2010/main" val="25486326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D5C133-D44C-35C3-B3EF-83008AB8411E}"/>
              </a:ext>
            </a:extLst>
          </p:cNvPr>
          <p:cNvSpPr>
            <a:spLocks noGrp="1"/>
          </p:cNvSpPr>
          <p:nvPr>
            <p:ph type="title"/>
          </p:nvPr>
        </p:nvSpPr>
        <p:spPr/>
        <p:txBody>
          <a:bodyPr/>
          <a:lstStyle/>
          <a:p>
            <a:pPr algn="ctr"/>
            <a:r>
              <a:rPr lang="en-IN" dirty="0"/>
              <a:t>References</a:t>
            </a:r>
          </a:p>
        </p:txBody>
      </p:sp>
      <p:sp>
        <p:nvSpPr>
          <p:cNvPr id="3" name="Content Placeholder 2">
            <a:extLst>
              <a:ext uri="{FF2B5EF4-FFF2-40B4-BE49-F238E27FC236}">
                <a16:creationId xmlns:a16="http://schemas.microsoft.com/office/drawing/2014/main" id="{B315627C-3341-D94E-FD73-CED518F666BF}"/>
              </a:ext>
            </a:extLst>
          </p:cNvPr>
          <p:cNvSpPr>
            <a:spLocks noGrp="1"/>
          </p:cNvSpPr>
          <p:nvPr>
            <p:ph idx="1"/>
          </p:nvPr>
        </p:nvSpPr>
        <p:spPr/>
        <p:txBody>
          <a:bodyPr>
            <a:noAutofit/>
          </a:bodyPr>
          <a:lstStyle/>
          <a:p>
            <a:r>
              <a:rPr lang="en-IN" sz="1400" dirty="0"/>
              <a:t>[9] I. </a:t>
            </a:r>
            <a:r>
              <a:rPr lang="en-IN" sz="1400" dirty="0" err="1"/>
              <a:t>Preethi</a:t>
            </a:r>
            <a:r>
              <a:rPr lang="en-IN" sz="1400" dirty="0"/>
              <a:t> and K. </a:t>
            </a:r>
            <a:r>
              <a:rPr lang="en-IN" sz="1400" dirty="0" err="1"/>
              <a:t>Dharmarajan</a:t>
            </a:r>
            <a:r>
              <a:rPr lang="en-IN" sz="1400" dirty="0"/>
              <a:t>, “Diagnosis of chronic disease in a predictive model using machine learning algorithm,” in Proceedings of the 2020 International Conference on Smart Technologies in </a:t>
            </a:r>
            <a:r>
              <a:rPr lang="en-IN" sz="1400" dirty="0" err="1"/>
              <a:t>Computing,Electrical</a:t>
            </a:r>
            <a:r>
              <a:rPr lang="en-IN" sz="1400" dirty="0"/>
              <a:t> and Electronics (ICSTCEE), pp. 191–96, IEEE, Bengaluru, India, October 2020.</a:t>
            </a:r>
          </a:p>
          <a:p>
            <a:r>
              <a:rPr lang="en-IN" sz="1400" dirty="0"/>
              <a:t> [10] J. </a:t>
            </a:r>
            <a:r>
              <a:rPr lang="en-IN" sz="1400" dirty="0" err="1"/>
              <a:t>Wiens</a:t>
            </a:r>
            <a:r>
              <a:rPr lang="en-IN" sz="1400" dirty="0"/>
              <a:t> and E. S </a:t>
            </a:r>
            <a:r>
              <a:rPr lang="en-IN" sz="1400" dirty="0" err="1"/>
              <a:t>Shenoy</a:t>
            </a:r>
            <a:r>
              <a:rPr lang="en-IN" sz="1400" dirty="0"/>
              <a:t>, “Machine learning for healthcare: on the verge of a major shift in healthcare epidemiology,” Clinical Infectious Diseases, vol. 66, no. 1, pp. 149–153, 2018. </a:t>
            </a:r>
          </a:p>
          <a:p>
            <a:r>
              <a:rPr lang="en-IN" sz="1400" dirty="0"/>
              <a:t>[11] S. </a:t>
            </a:r>
            <a:r>
              <a:rPr lang="en-IN" sz="1400" dirty="0" err="1"/>
              <a:t>Swaminathan</a:t>
            </a:r>
            <a:r>
              <a:rPr lang="en-IN" sz="1400" dirty="0"/>
              <a:t>, K. </a:t>
            </a:r>
            <a:r>
              <a:rPr lang="en-IN" sz="1400" dirty="0" err="1"/>
              <a:t>Qirko</a:t>
            </a:r>
            <a:r>
              <a:rPr lang="en-IN" sz="1400" dirty="0"/>
              <a:t>, T. Smith et al., “A machine learning approach to triaging patients with chronic obstructive pulmonary disease,” </a:t>
            </a:r>
            <a:r>
              <a:rPr lang="en-IN" sz="1400" dirty="0" err="1"/>
              <a:t>PLoS</a:t>
            </a:r>
            <a:r>
              <a:rPr lang="en-IN" sz="1400" dirty="0"/>
              <a:t> One, vol. 12, no. 11, Article ID e0188532, 2017.</a:t>
            </a:r>
          </a:p>
          <a:p>
            <a:r>
              <a:rPr lang="en-IN" sz="1400" dirty="0"/>
              <a:t> [12] Z. Wang, J. W. Chung, X. Jiang, Y. Cui, M. Wang, and A. </a:t>
            </a:r>
            <a:r>
              <a:rPr lang="en-IN" sz="1400" dirty="0" err="1"/>
              <a:t>Zheng</a:t>
            </a:r>
            <a:r>
              <a:rPr lang="en-IN" sz="1400" dirty="0"/>
              <a:t>, “Machine learning-based prediction system for chronic kidney disease using associative classification technique,” International Journal of Engineering &amp; Technology, vol. 7, pp. 1161–1167, 2018. </a:t>
            </a:r>
          </a:p>
          <a:p>
            <a:r>
              <a:rPr lang="en-IN" sz="1400" dirty="0"/>
              <a:t>[13] A. Kumar and A. </a:t>
            </a:r>
            <a:r>
              <a:rPr lang="en-IN" sz="1400" dirty="0" err="1"/>
              <a:t>Pathak</a:t>
            </a:r>
            <a:r>
              <a:rPr lang="en-IN" sz="1400" dirty="0"/>
              <a:t>, “A machine learning model for early prediction of multiple diseases to cure lives,” Turkish Journal of Computer and Mathematics Education (TURCOMAT), vol. 12, no. 6, pp. 4013–4023, 2021.</a:t>
            </a:r>
          </a:p>
          <a:p>
            <a:r>
              <a:rPr lang="en-IN" sz="1400" dirty="0"/>
              <a:t> [14] C. </a:t>
            </a:r>
            <a:r>
              <a:rPr lang="en-IN" sz="1400" dirty="0" err="1"/>
              <a:t>Kalaiselvi</a:t>
            </a:r>
            <a:r>
              <a:rPr lang="en-IN" sz="1400" dirty="0"/>
              <a:t>, “Diagnosing of heart diseases using average K-nearest </a:t>
            </a:r>
            <a:r>
              <a:rPr lang="en-IN" sz="1400" dirty="0" err="1"/>
              <a:t>neighbor</a:t>
            </a:r>
            <a:r>
              <a:rPr lang="en-IN" sz="1400" dirty="0"/>
              <a:t> algorithm of data </a:t>
            </a:r>
            <a:r>
              <a:rPr lang="en-IN" sz="1400" dirty="0" err="1"/>
              <a:t>mining,”in</a:t>
            </a:r>
            <a:r>
              <a:rPr lang="en-IN" sz="1400" dirty="0"/>
              <a:t> Proceedings of the 2016 3rd International Conference on Computing for Sustainable Global Development (</a:t>
            </a:r>
            <a:r>
              <a:rPr lang="en-IN" sz="1400" dirty="0" err="1"/>
              <a:t>INDIACom</a:t>
            </a:r>
            <a:r>
              <a:rPr lang="en-IN" sz="1400" dirty="0"/>
              <a:t>), pp. 3099–3103, IEEE, New Delhi, India, March 2016. </a:t>
            </a:r>
          </a:p>
        </p:txBody>
      </p:sp>
      <p:sp>
        <p:nvSpPr>
          <p:cNvPr id="4" name="Footer Placeholder 3">
            <a:extLst>
              <a:ext uri="{FF2B5EF4-FFF2-40B4-BE49-F238E27FC236}">
                <a16:creationId xmlns:a16="http://schemas.microsoft.com/office/drawing/2014/main" id="{85EFFD5C-C1A1-C24E-AE35-906A5785846B}"/>
              </a:ext>
            </a:extLst>
          </p:cNvPr>
          <p:cNvSpPr>
            <a:spLocks noGrp="1"/>
          </p:cNvSpPr>
          <p:nvPr>
            <p:ph type="ftr" sz="quarter" idx="11"/>
          </p:nvPr>
        </p:nvSpPr>
        <p:spPr/>
        <p:txBody>
          <a:bodyPr/>
          <a:lstStyle/>
          <a:p>
            <a:r>
              <a:rPr lang="en-IN" b="1" dirty="0"/>
              <a:t>SYMPTOM-BASED LUNG CANCER PREDICTION</a:t>
            </a:r>
            <a:endParaRPr lang="en-IN" dirty="0"/>
          </a:p>
        </p:txBody>
      </p:sp>
      <p:sp>
        <p:nvSpPr>
          <p:cNvPr id="5" name="Slide Number Placeholder 4">
            <a:extLst>
              <a:ext uri="{FF2B5EF4-FFF2-40B4-BE49-F238E27FC236}">
                <a16:creationId xmlns:a16="http://schemas.microsoft.com/office/drawing/2014/main" id="{6E75F59F-FC0D-19AC-DEC1-A2ADF9DC0A57}"/>
              </a:ext>
            </a:extLst>
          </p:cNvPr>
          <p:cNvSpPr>
            <a:spLocks noGrp="1"/>
          </p:cNvSpPr>
          <p:nvPr>
            <p:ph type="sldNum" sz="quarter" idx="12"/>
          </p:nvPr>
        </p:nvSpPr>
        <p:spPr/>
        <p:txBody>
          <a:bodyPr/>
          <a:lstStyle/>
          <a:p>
            <a:fld id="{DE92F7A9-2FFD-42DC-A3E3-57A511687FBE}" type="slidenum">
              <a:rPr lang="en-IN" smtClean="0"/>
              <a:t>21</a:t>
            </a:fld>
            <a:endParaRPr lang="en-IN"/>
          </a:p>
        </p:txBody>
      </p:sp>
    </p:spTree>
    <p:extLst>
      <p:ext uri="{BB962C8B-B14F-4D97-AF65-F5344CB8AC3E}">
        <p14:creationId xmlns:p14="http://schemas.microsoft.com/office/powerpoint/2010/main" val="2685627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7D0071-3162-92A5-A592-341E0A16A982}"/>
              </a:ext>
            </a:extLst>
          </p:cNvPr>
          <p:cNvSpPr>
            <a:spLocks noGrp="1"/>
          </p:cNvSpPr>
          <p:nvPr>
            <p:ph type="title"/>
          </p:nvPr>
        </p:nvSpPr>
        <p:spPr/>
        <p:txBody>
          <a:bodyPr/>
          <a:lstStyle/>
          <a:p>
            <a:pPr algn="ctr"/>
            <a:r>
              <a:rPr lang="en-IN" dirty="0"/>
              <a:t>Introduction</a:t>
            </a:r>
          </a:p>
        </p:txBody>
      </p:sp>
      <p:sp>
        <p:nvSpPr>
          <p:cNvPr id="3" name="Content Placeholder 2">
            <a:extLst>
              <a:ext uri="{FF2B5EF4-FFF2-40B4-BE49-F238E27FC236}">
                <a16:creationId xmlns:a16="http://schemas.microsoft.com/office/drawing/2014/main" id="{F789DDFF-FD9A-3871-2995-EEA03D2360E2}"/>
              </a:ext>
            </a:extLst>
          </p:cNvPr>
          <p:cNvSpPr>
            <a:spLocks noGrp="1"/>
          </p:cNvSpPr>
          <p:nvPr>
            <p:ph idx="1"/>
          </p:nvPr>
        </p:nvSpPr>
        <p:spPr/>
        <p:txBody>
          <a:bodyPr>
            <a:normAutofit/>
          </a:bodyPr>
          <a:lstStyle/>
          <a:p>
            <a:pPr algn="just">
              <a:buFont typeface="Wingdings" panose="05000000000000000000" pitchFamily="2" charset="2"/>
              <a:buChar char="Ø"/>
            </a:pPr>
            <a:r>
              <a:rPr lang="en-US" dirty="0"/>
              <a:t>Human health is threatened by various diseases influenced by environmental conditions and lifestyle choices. Detecting and predicting such diseases early is crucial to prevent them from becoming severe. </a:t>
            </a:r>
          </a:p>
          <a:p>
            <a:pPr algn="just">
              <a:buFont typeface="Wingdings" panose="05000000000000000000" pitchFamily="2" charset="2"/>
              <a:buChar char="Ø"/>
            </a:pPr>
            <a:r>
              <a:rPr lang="en-US" dirty="0"/>
              <a:t>This study seeks to determine and anticipate the prevalence of common chronic diseases among patients, with a particular focus on effectively identifying individuals with lung cancer through the use of machine learning techniques. </a:t>
            </a:r>
          </a:p>
          <a:p>
            <a:pPr algn="just">
              <a:buFont typeface="Wingdings" panose="05000000000000000000" pitchFamily="2" charset="2"/>
              <a:buChar char="Ø"/>
            </a:pPr>
            <a:r>
              <a:rPr lang="en-US" dirty="0"/>
              <a:t>In our proposed model, machine learning algorithms are leveraged to offer a holistic assessment of disease prognosis based on symptoms exhibited by the patient. </a:t>
            </a:r>
          </a:p>
          <a:p>
            <a:pPr algn="just">
              <a:buFont typeface="Arial" pitchFamily="34" charset="0"/>
              <a:buChar char="•"/>
            </a:pPr>
            <a:endParaRPr lang="en-US" dirty="0"/>
          </a:p>
          <a:p>
            <a:endParaRPr lang="en-IN" dirty="0"/>
          </a:p>
        </p:txBody>
      </p:sp>
      <p:sp>
        <p:nvSpPr>
          <p:cNvPr id="4" name="Footer Placeholder 3">
            <a:extLst>
              <a:ext uri="{FF2B5EF4-FFF2-40B4-BE49-F238E27FC236}">
                <a16:creationId xmlns:a16="http://schemas.microsoft.com/office/drawing/2014/main" id="{7D3F929B-A6CE-1631-F5BA-0DFCF9958401}"/>
              </a:ext>
            </a:extLst>
          </p:cNvPr>
          <p:cNvSpPr>
            <a:spLocks noGrp="1"/>
          </p:cNvSpPr>
          <p:nvPr>
            <p:ph type="ftr" sz="quarter" idx="11"/>
          </p:nvPr>
        </p:nvSpPr>
        <p:spPr/>
        <p:txBody>
          <a:bodyPr/>
          <a:lstStyle/>
          <a:p>
            <a:r>
              <a:rPr lang="en-IN" b="1" dirty="0"/>
              <a:t>SYMPTOM-BASED LUNG CANCER PREDICTION</a:t>
            </a:r>
            <a:endParaRPr lang="en-IN" dirty="0"/>
          </a:p>
        </p:txBody>
      </p:sp>
      <p:sp>
        <p:nvSpPr>
          <p:cNvPr id="5" name="Slide Number Placeholder 4">
            <a:extLst>
              <a:ext uri="{FF2B5EF4-FFF2-40B4-BE49-F238E27FC236}">
                <a16:creationId xmlns:a16="http://schemas.microsoft.com/office/drawing/2014/main" id="{D96EFE8C-3563-E55E-1A49-E5C36777E028}"/>
              </a:ext>
            </a:extLst>
          </p:cNvPr>
          <p:cNvSpPr>
            <a:spLocks noGrp="1"/>
          </p:cNvSpPr>
          <p:nvPr>
            <p:ph type="sldNum" sz="quarter" idx="12"/>
          </p:nvPr>
        </p:nvSpPr>
        <p:spPr/>
        <p:txBody>
          <a:bodyPr/>
          <a:lstStyle/>
          <a:p>
            <a:fld id="{DE92F7A9-2FFD-42DC-A3E3-57A511687FBE}" type="slidenum">
              <a:rPr lang="en-IN" smtClean="0"/>
              <a:t>3</a:t>
            </a:fld>
            <a:endParaRPr lang="en-IN" dirty="0"/>
          </a:p>
        </p:txBody>
      </p:sp>
    </p:spTree>
    <p:extLst>
      <p:ext uri="{BB962C8B-B14F-4D97-AF65-F5344CB8AC3E}">
        <p14:creationId xmlns:p14="http://schemas.microsoft.com/office/powerpoint/2010/main" val="20688662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380D45-A378-273B-B5DD-F20CF0D2C96D}"/>
              </a:ext>
            </a:extLst>
          </p:cNvPr>
          <p:cNvSpPr>
            <a:spLocks noGrp="1"/>
          </p:cNvSpPr>
          <p:nvPr>
            <p:ph type="title"/>
          </p:nvPr>
        </p:nvSpPr>
        <p:spPr/>
        <p:txBody>
          <a:bodyPr/>
          <a:lstStyle/>
          <a:p>
            <a:pPr algn="ctr"/>
            <a:r>
              <a:rPr lang="en-IN" dirty="0"/>
              <a:t>Introduction</a:t>
            </a:r>
          </a:p>
        </p:txBody>
      </p:sp>
      <p:sp>
        <p:nvSpPr>
          <p:cNvPr id="3" name="Content Placeholder 2">
            <a:extLst>
              <a:ext uri="{FF2B5EF4-FFF2-40B4-BE49-F238E27FC236}">
                <a16:creationId xmlns:a16="http://schemas.microsoft.com/office/drawing/2014/main" id="{250E3629-C115-9CD0-31EF-E715FEE7FDE9}"/>
              </a:ext>
            </a:extLst>
          </p:cNvPr>
          <p:cNvSpPr>
            <a:spLocks noGrp="1"/>
          </p:cNvSpPr>
          <p:nvPr>
            <p:ph idx="1"/>
          </p:nvPr>
        </p:nvSpPr>
        <p:spPr/>
        <p:txBody>
          <a:bodyPr/>
          <a:lstStyle/>
          <a:p>
            <a:pPr algn="just">
              <a:buFont typeface="Wingdings" panose="05000000000000000000" pitchFamily="2" charset="2"/>
              <a:buChar char="Ø"/>
            </a:pPr>
            <a:r>
              <a:rPr lang="en-US" dirty="0"/>
              <a:t>A dataset has been compiled, incorporating symptoms of various diseases, lifestyle choices, and information on medical consultations. </a:t>
            </a:r>
          </a:p>
          <a:p>
            <a:pPr algn="just">
              <a:buFont typeface="Wingdings" panose="05000000000000000000" pitchFamily="2" charset="2"/>
              <a:buChar char="Ø"/>
            </a:pPr>
            <a:r>
              <a:rPr lang="en-US" dirty="0"/>
              <a:t>This comprehensive dataset is utilized in the general disease prediction process. Additionally, the paper includes a comparative analysis of our proposed model with several algorithms, including Naive Bayes, decision trees, and logistic regression.</a:t>
            </a:r>
          </a:p>
          <a:p>
            <a:pPr algn="just">
              <a:buFont typeface="Wingdings" panose="05000000000000000000" pitchFamily="2" charset="2"/>
              <a:buChar char="Ø"/>
            </a:pPr>
            <a:r>
              <a:rPr lang="en-US" dirty="0"/>
              <a:t> After comparing the performance of the ten algorithms, one is chosen and used for the prediction of Lung Cancer in the individual.</a:t>
            </a:r>
            <a:endParaRPr lang="en-IN" dirty="0"/>
          </a:p>
          <a:p>
            <a:pPr marL="0" indent="0">
              <a:buNone/>
            </a:pPr>
            <a:endParaRPr lang="en-IN" dirty="0"/>
          </a:p>
        </p:txBody>
      </p:sp>
      <p:sp>
        <p:nvSpPr>
          <p:cNvPr id="4" name="Footer Placeholder 3">
            <a:extLst>
              <a:ext uri="{FF2B5EF4-FFF2-40B4-BE49-F238E27FC236}">
                <a16:creationId xmlns:a16="http://schemas.microsoft.com/office/drawing/2014/main" id="{17B34E4C-DE58-9078-DCF1-DCD4C06BC2DE}"/>
              </a:ext>
            </a:extLst>
          </p:cNvPr>
          <p:cNvSpPr>
            <a:spLocks noGrp="1"/>
          </p:cNvSpPr>
          <p:nvPr>
            <p:ph type="ftr" sz="quarter" idx="11"/>
          </p:nvPr>
        </p:nvSpPr>
        <p:spPr/>
        <p:txBody>
          <a:bodyPr/>
          <a:lstStyle/>
          <a:p>
            <a:r>
              <a:rPr lang="en-IN" b="1" dirty="0"/>
              <a:t>SYMPTOM-BASED LUNG CANCER PREDICTION</a:t>
            </a:r>
            <a:endParaRPr lang="en-IN" dirty="0"/>
          </a:p>
        </p:txBody>
      </p:sp>
      <p:sp>
        <p:nvSpPr>
          <p:cNvPr id="5" name="Slide Number Placeholder 4">
            <a:extLst>
              <a:ext uri="{FF2B5EF4-FFF2-40B4-BE49-F238E27FC236}">
                <a16:creationId xmlns:a16="http://schemas.microsoft.com/office/drawing/2014/main" id="{006533B8-FE27-4705-F710-B11D0E646B8A}"/>
              </a:ext>
            </a:extLst>
          </p:cNvPr>
          <p:cNvSpPr>
            <a:spLocks noGrp="1"/>
          </p:cNvSpPr>
          <p:nvPr>
            <p:ph type="sldNum" sz="quarter" idx="12"/>
          </p:nvPr>
        </p:nvSpPr>
        <p:spPr/>
        <p:txBody>
          <a:bodyPr/>
          <a:lstStyle/>
          <a:p>
            <a:fld id="{DE92F7A9-2FFD-42DC-A3E3-57A511687FBE}" type="slidenum">
              <a:rPr lang="en-IN" smtClean="0"/>
              <a:t>4</a:t>
            </a:fld>
            <a:endParaRPr lang="en-IN" dirty="0"/>
          </a:p>
        </p:txBody>
      </p:sp>
    </p:spTree>
    <p:extLst>
      <p:ext uri="{BB962C8B-B14F-4D97-AF65-F5344CB8AC3E}">
        <p14:creationId xmlns:p14="http://schemas.microsoft.com/office/powerpoint/2010/main" val="13560963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480F1B-AEA5-7E61-34CF-020938A037D5}"/>
              </a:ext>
            </a:extLst>
          </p:cNvPr>
          <p:cNvSpPr>
            <a:spLocks noGrp="1"/>
          </p:cNvSpPr>
          <p:nvPr>
            <p:ph type="title"/>
          </p:nvPr>
        </p:nvSpPr>
        <p:spPr/>
        <p:txBody>
          <a:bodyPr/>
          <a:lstStyle/>
          <a:p>
            <a:pPr algn="ctr"/>
            <a:r>
              <a:rPr lang="en-IN" dirty="0"/>
              <a:t>Motivation</a:t>
            </a:r>
          </a:p>
        </p:txBody>
      </p:sp>
      <p:sp>
        <p:nvSpPr>
          <p:cNvPr id="3" name="Content Placeholder 2">
            <a:extLst>
              <a:ext uri="{FF2B5EF4-FFF2-40B4-BE49-F238E27FC236}">
                <a16:creationId xmlns:a16="http://schemas.microsoft.com/office/drawing/2014/main" id="{0FB597C0-51C4-1A04-89B1-15CE17899E88}"/>
              </a:ext>
            </a:extLst>
          </p:cNvPr>
          <p:cNvSpPr>
            <a:spLocks noGrp="1"/>
          </p:cNvSpPr>
          <p:nvPr>
            <p:ph idx="1"/>
          </p:nvPr>
        </p:nvSpPr>
        <p:spPr/>
        <p:txBody>
          <a:bodyPr/>
          <a:lstStyle/>
          <a:p>
            <a:pPr algn="just">
              <a:buFont typeface="Wingdings" panose="05000000000000000000" pitchFamily="2" charset="2"/>
              <a:buChar char="Ø"/>
            </a:pPr>
            <a:r>
              <a:rPr lang="en-IN" dirty="0"/>
              <a:t>According to the World Health Organization (WHO), cancer is the first cause of death    worldwide, responsible for an estimated 9.6 million deaths in 2018. Among many cancers, lung cancer (LC) tops the charts in terms of both incidence and mortality, with approximately 2.1 million new cases diagnosed and 1.8 million deaths in that year.</a:t>
            </a:r>
          </a:p>
          <a:p>
            <a:pPr algn="just">
              <a:buFont typeface="Wingdings" panose="05000000000000000000" pitchFamily="2" charset="2"/>
              <a:buChar char="Ø"/>
            </a:pPr>
            <a:r>
              <a:rPr lang="en-IN" dirty="0"/>
              <a:t>Early diagnosis is a major challenge since LC is often detected in its advanced stages, leading to poor prognosis. Molecular biomarkers play an important role in differentiating normal from abnormal cell states, aiding in early diagnosis, understanding cancer development, determining prognosis, and selecting treatment options.</a:t>
            </a:r>
          </a:p>
          <a:p>
            <a:pPr algn="just">
              <a:buFont typeface="Wingdings" panose="05000000000000000000" pitchFamily="2" charset="2"/>
              <a:buChar char="Ø"/>
            </a:pPr>
            <a:r>
              <a:rPr lang="en-US" dirty="0"/>
              <a:t>So, there should be a method to predict lung cancer early to avoid the effects caused by its advanced stages.</a:t>
            </a:r>
          </a:p>
          <a:p>
            <a:pPr algn="just">
              <a:buFont typeface="Wingdings" panose="05000000000000000000" pitchFamily="2" charset="2"/>
              <a:buChar char="Ø"/>
            </a:pPr>
            <a:r>
              <a:rPr lang="en-US" dirty="0"/>
              <a:t>This introduces a machine learning model that can predict the presence of lung cancer from the comfort of people's homes.</a:t>
            </a:r>
            <a:endParaRPr lang="en-IN" dirty="0"/>
          </a:p>
        </p:txBody>
      </p:sp>
      <p:sp>
        <p:nvSpPr>
          <p:cNvPr id="4" name="Footer Placeholder 3">
            <a:extLst>
              <a:ext uri="{FF2B5EF4-FFF2-40B4-BE49-F238E27FC236}">
                <a16:creationId xmlns:a16="http://schemas.microsoft.com/office/drawing/2014/main" id="{E32255DC-D3A9-98AD-D4B7-50913CF5F14C}"/>
              </a:ext>
            </a:extLst>
          </p:cNvPr>
          <p:cNvSpPr>
            <a:spLocks noGrp="1"/>
          </p:cNvSpPr>
          <p:nvPr>
            <p:ph type="ftr" sz="quarter" idx="11"/>
          </p:nvPr>
        </p:nvSpPr>
        <p:spPr/>
        <p:txBody>
          <a:bodyPr/>
          <a:lstStyle/>
          <a:p>
            <a:r>
              <a:rPr lang="en-IN" b="1" dirty="0"/>
              <a:t>SYMPTOM-BASED LUNG CANCER PREDICTION</a:t>
            </a:r>
            <a:endParaRPr lang="en-IN" dirty="0"/>
          </a:p>
        </p:txBody>
      </p:sp>
      <p:sp>
        <p:nvSpPr>
          <p:cNvPr id="5" name="Slide Number Placeholder 4">
            <a:extLst>
              <a:ext uri="{FF2B5EF4-FFF2-40B4-BE49-F238E27FC236}">
                <a16:creationId xmlns:a16="http://schemas.microsoft.com/office/drawing/2014/main" id="{FA8B6171-F20F-E650-5407-1EBEB9453CAD}"/>
              </a:ext>
            </a:extLst>
          </p:cNvPr>
          <p:cNvSpPr>
            <a:spLocks noGrp="1"/>
          </p:cNvSpPr>
          <p:nvPr>
            <p:ph type="sldNum" sz="quarter" idx="12"/>
          </p:nvPr>
        </p:nvSpPr>
        <p:spPr/>
        <p:txBody>
          <a:bodyPr/>
          <a:lstStyle/>
          <a:p>
            <a:fld id="{DE92F7A9-2FFD-42DC-A3E3-57A511687FBE}" type="slidenum">
              <a:rPr lang="en-IN" smtClean="0"/>
              <a:t>5</a:t>
            </a:fld>
            <a:endParaRPr lang="en-IN" dirty="0"/>
          </a:p>
        </p:txBody>
      </p:sp>
    </p:spTree>
    <p:extLst>
      <p:ext uri="{BB962C8B-B14F-4D97-AF65-F5344CB8AC3E}">
        <p14:creationId xmlns:p14="http://schemas.microsoft.com/office/powerpoint/2010/main" val="16163175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21A2FB-4836-1DBA-D6BC-C2C2C1742987}"/>
              </a:ext>
            </a:extLst>
          </p:cNvPr>
          <p:cNvSpPr>
            <a:spLocks noGrp="1"/>
          </p:cNvSpPr>
          <p:nvPr>
            <p:ph type="title"/>
          </p:nvPr>
        </p:nvSpPr>
        <p:spPr/>
        <p:txBody>
          <a:bodyPr/>
          <a:lstStyle/>
          <a:p>
            <a:pPr algn="ctr"/>
            <a:r>
              <a:rPr lang="en-IN" dirty="0"/>
              <a:t>Literature Survey</a:t>
            </a:r>
          </a:p>
        </p:txBody>
      </p:sp>
      <p:sp>
        <p:nvSpPr>
          <p:cNvPr id="3" name="Content Placeholder 2">
            <a:extLst>
              <a:ext uri="{FF2B5EF4-FFF2-40B4-BE49-F238E27FC236}">
                <a16:creationId xmlns:a16="http://schemas.microsoft.com/office/drawing/2014/main" id="{8B11BC8D-4C9F-2F7A-6390-907785395A3E}"/>
              </a:ext>
            </a:extLst>
          </p:cNvPr>
          <p:cNvSpPr>
            <a:spLocks noGrp="1"/>
          </p:cNvSpPr>
          <p:nvPr>
            <p:ph idx="1"/>
          </p:nvPr>
        </p:nvSpPr>
        <p:spPr/>
        <p:txBody>
          <a:bodyPr>
            <a:normAutofit/>
          </a:bodyPr>
          <a:lstStyle/>
          <a:p>
            <a:pPr>
              <a:defRPr sz="2000" b="1"/>
            </a:pPr>
            <a:r>
              <a:rPr lang="en-US" sz="2400" dirty="0"/>
              <a:t>Related Work-1:</a:t>
            </a:r>
          </a:p>
          <a:p>
            <a:pPr>
              <a:spcBef>
                <a:spcPts val="400"/>
              </a:spcBef>
              <a:defRPr sz="2000" b="1"/>
            </a:pPr>
            <a:r>
              <a:rPr lang="en-US" dirty="0"/>
              <a:t>	Title: </a:t>
            </a:r>
            <a:r>
              <a:rPr lang="en-US" dirty="0">
                <a:ea typeface="Calibri" panose="020F0502020204030204" pitchFamily="34" charset="0"/>
                <a:cs typeface="Times New Roman" panose="02020603050405020304" pitchFamily="18" charset="0"/>
              </a:rPr>
              <a:t>Random Forests and Decision Trees</a:t>
            </a:r>
          </a:p>
          <a:p>
            <a:pPr>
              <a:spcBef>
                <a:spcPts val="400"/>
              </a:spcBef>
              <a:defRPr sz="2000" b="1"/>
            </a:pPr>
            <a:endParaRPr lang="en-US" dirty="0"/>
          </a:p>
          <a:p>
            <a:pPr>
              <a:spcBef>
                <a:spcPts val="400"/>
              </a:spcBef>
              <a:defRPr sz="2000" b="1"/>
            </a:pPr>
            <a:r>
              <a:rPr lang="en-US" dirty="0"/>
              <a:t>	Author: </a:t>
            </a:r>
            <a:r>
              <a:rPr lang="en-US" dirty="0">
                <a:ea typeface="Calibri" panose="020F0502020204030204" pitchFamily="34" charset="0"/>
                <a:cs typeface="Times New Roman" panose="02020603050405020304" pitchFamily="18" charset="0"/>
              </a:rPr>
              <a:t>Jehad Ali, </a:t>
            </a:r>
            <a:r>
              <a:rPr lang="en-US" dirty="0" err="1">
                <a:ea typeface="Calibri" panose="020F0502020204030204" pitchFamily="34" charset="0"/>
                <a:cs typeface="Times New Roman" panose="02020603050405020304" pitchFamily="18" charset="0"/>
              </a:rPr>
              <a:t>Rehanullah</a:t>
            </a:r>
            <a:r>
              <a:rPr lang="en-US" dirty="0">
                <a:ea typeface="Calibri" panose="020F0502020204030204" pitchFamily="34" charset="0"/>
                <a:cs typeface="Times New Roman" panose="02020603050405020304" pitchFamily="18" charset="0"/>
              </a:rPr>
              <a:t> Khan, Nasir Ahmad, Imran Maqsood</a:t>
            </a:r>
          </a:p>
          <a:p>
            <a:pPr algn="just">
              <a:spcBef>
                <a:spcPts val="400"/>
              </a:spcBef>
              <a:defRPr sz="2000" b="1"/>
            </a:pPr>
            <a:endParaRPr lang="en-US" dirty="0"/>
          </a:p>
          <a:p>
            <a:r>
              <a:rPr lang="en-US" dirty="0"/>
              <a:t>	</a:t>
            </a:r>
            <a:r>
              <a:rPr lang="en-US" b="1" dirty="0"/>
              <a:t>Findings</a:t>
            </a:r>
            <a:r>
              <a:rPr lang="en-US" dirty="0">
                <a:cs typeface="Times New Roman" panose="02020603050405020304" pitchFamily="18" charset="0"/>
              </a:rPr>
              <a:t>: </a:t>
            </a:r>
            <a:r>
              <a:rPr lang="en-IN" dirty="0"/>
              <a:t>Ensemble methods offer advantages such as improved predictive accuracy, 			model robustness, and better generalization. They are valuable in various  			machine learning applications. Hyperparameter tuning is essential to 				optimize the ensemble's performance. </a:t>
            </a:r>
            <a:endParaRPr lang="en-US" dirty="0">
              <a:ea typeface="Calibri" panose="020F0502020204030204" pitchFamily="34" charset="0"/>
              <a:cs typeface="Times New Roman" panose="02020603050405020304" pitchFamily="18" charset="0"/>
            </a:endParaRPr>
          </a:p>
          <a:p>
            <a:endParaRPr lang="en-IN" dirty="0"/>
          </a:p>
        </p:txBody>
      </p:sp>
      <p:sp>
        <p:nvSpPr>
          <p:cNvPr id="4" name="Footer Placeholder 3">
            <a:extLst>
              <a:ext uri="{FF2B5EF4-FFF2-40B4-BE49-F238E27FC236}">
                <a16:creationId xmlns:a16="http://schemas.microsoft.com/office/drawing/2014/main" id="{553465B7-8C40-8FBC-5167-10916BC9A5F3}"/>
              </a:ext>
            </a:extLst>
          </p:cNvPr>
          <p:cNvSpPr>
            <a:spLocks noGrp="1"/>
          </p:cNvSpPr>
          <p:nvPr>
            <p:ph type="ftr" sz="quarter" idx="11"/>
          </p:nvPr>
        </p:nvSpPr>
        <p:spPr/>
        <p:txBody>
          <a:bodyPr/>
          <a:lstStyle/>
          <a:p>
            <a:r>
              <a:rPr lang="en-IN" b="1" dirty="0"/>
              <a:t>SYMPTOM-BASED LUNG CANCER PREDICTION</a:t>
            </a:r>
            <a:endParaRPr lang="en-IN" dirty="0"/>
          </a:p>
        </p:txBody>
      </p:sp>
      <p:sp>
        <p:nvSpPr>
          <p:cNvPr id="5" name="Slide Number Placeholder 4">
            <a:extLst>
              <a:ext uri="{FF2B5EF4-FFF2-40B4-BE49-F238E27FC236}">
                <a16:creationId xmlns:a16="http://schemas.microsoft.com/office/drawing/2014/main" id="{B89DFD56-B052-C036-2511-BA4809F5A9B4}"/>
              </a:ext>
            </a:extLst>
          </p:cNvPr>
          <p:cNvSpPr>
            <a:spLocks noGrp="1"/>
          </p:cNvSpPr>
          <p:nvPr>
            <p:ph type="sldNum" sz="quarter" idx="12"/>
          </p:nvPr>
        </p:nvSpPr>
        <p:spPr/>
        <p:txBody>
          <a:bodyPr/>
          <a:lstStyle/>
          <a:p>
            <a:fld id="{DE92F7A9-2FFD-42DC-A3E3-57A511687FBE}" type="slidenum">
              <a:rPr lang="en-IN" smtClean="0"/>
              <a:t>6</a:t>
            </a:fld>
            <a:endParaRPr lang="en-IN" dirty="0"/>
          </a:p>
        </p:txBody>
      </p:sp>
    </p:spTree>
    <p:extLst>
      <p:ext uri="{BB962C8B-B14F-4D97-AF65-F5344CB8AC3E}">
        <p14:creationId xmlns:p14="http://schemas.microsoft.com/office/powerpoint/2010/main" val="18690456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21A2FB-4836-1DBA-D6BC-C2C2C1742987}"/>
              </a:ext>
            </a:extLst>
          </p:cNvPr>
          <p:cNvSpPr>
            <a:spLocks noGrp="1"/>
          </p:cNvSpPr>
          <p:nvPr>
            <p:ph type="title"/>
          </p:nvPr>
        </p:nvSpPr>
        <p:spPr/>
        <p:txBody>
          <a:bodyPr/>
          <a:lstStyle/>
          <a:p>
            <a:pPr algn="ctr"/>
            <a:r>
              <a:rPr lang="en-IN" dirty="0"/>
              <a:t>Literature Survey</a:t>
            </a:r>
          </a:p>
        </p:txBody>
      </p:sp>
      <p:sp>
        <p:nvSpPr>
          <p:cNvPr id="3" name="Content Placeholder 2">
            <a:extLst>
              <a:ext uri="{FF2B5EF4-FFF2-40B4-BE49-F238E27FC236}">
                <a16:creationId xmlns:a16="http://schemas.microsoft.com/office/drawing/2014/main" id="{8B11BC8D-4C9F-2F7A-6390-907785395A3E}"/>
              </a:ext>
            </a:extLst>
          </p:cNvPr>
          <p:cNvSpPr>
            <a:spLocks noGrp="1"/>
          </p:cNvSpPr>
          <p:nvPr>
            <p:ph idx="1"/>
          </p:nvPr>
        </p:nvSpPr>
        <p:spPr/>
        <p:txBody>
          <a:bodyPr>
            <a:normAutofit/>
          </a:bodyPr>
          <a:lstStyle/>
          <a:p>
            <a:pPr>
              <a:defRPr sz="2000" b="1"/>
            </a:pPr>
            <a:r>
              <a:rPr lang="en-US" sz="2400" dirty="0"/>
              <a:t>Related Work-2:</a:t>
            </a:r>
          </a:p>
          <a:p>
            <a:pPr>
              <a:spcBef>
                <a:spcPts val="400"/>
              </a:spcBef>
              <a:defRPr sz="2000" b="1"/>
            </a:pPr>
            <a:r>
              <a:rPr lang="en-US" dirty="0"/>
              <a:t>	Title: </a:t>
            </a:r>
            <a:r>
              <a:rPr lang="en-IN" sz="2000" dirty="0"/>
              <a:t>Diagnosis of chronic disease in a predictive model using machine learning  </a:t>
            </a:r>
          </a:p>
          <a:p>
            <a:pPr>
              <a:spcBef>
                <a:spcPts val="400"/>
              </a:spcBef>
              <a:defRPr sz="2000" b="1"/>
            </a:pPr>
            <a:r>
              <a:rPr lang="en-IN" dirty="0"/>
              <a:t>                       </a:t>
            </a:r>
            <a:r>
              <a:rPr lang="en-IN" sz="2000" dirty="0"/>
              <a:t> algorithm</a:t>
            </a:r>
            <a:endParaRPr lang="en-US" dirty="0">
              <a:ea typeface="Calibri" panose="020F0502020204030204" pitchFamily="34" charset="0"/>
              <a:cs typeface="Times New Roman" panose="02020603050405020304" pitchFamily="18" charset="0"/>
            </a:endParaRPr>
          </a:p>
          <a:p>
            <a:pPr>
              <a:spcBef>
                <a:spcPts val="400"/>
              </a:spcBef>
              <a:defRPr sz="2000" b="1"/>
            </a:pPr>
            <a:endParaRPr lang="en-US" dirty="0"/>
          </a:p>
          <a:p>
            <a:pPr>
              <a:spcBef>
                <a:spcPts val="400"/>
              </a:spcBef>
              <a:defRPr sz="2000" b="1"/>
            </a:pPr>
            <a:r>
              <a:rPr lang="en-US" dirty="0"/>
              <a:t>	Author: </a:t>
            </a:r>
            <a:r>
              <a:rPr lang="en-IN" sz="2000" dirty="0"/>
              <a:t> I. Preethi and K. </a:t>
            </a:r>
            <a:r>
              <a:rPr lang="en-IN" sz="2000" dirty="0" err="1"/>
              <a:t>Dharmarajan</a:t>
            </a:r>
            <a:endParaRPr lang="en-US" dirty="0">
              <a:ea typeface="Calibri" panose="020F0502020204030204" pitchFamily="34" charset="0"/>
              <a:cs typeface="Times New Roman" panose="02020603050405020304" pitchFamily="18" charset="0"/>
            </a:endParaRPr>
          </a:p>
          <a:p>
            <a:pPr algn="just">
              <a:spcBef>
                <a:spcPts val="400"/>
              </a:spcBef>
              <a:defRPr sz="2000" b="1"/>
            </a:pPr>
            <a:endParaRPr lang="en-US" dirty="0"/>
          </a:p>
          <a:p>
            <a:r>
              <a:rPr lang="en-US" dirty="0"/>
              <a:t>	</a:t>
            </a:r>
            <a:r>
              <a:rPr lang="en-US" b="1" dirty="0"/>
              <a:t>Findings</a:t>
            </a:r>
            <a:r>
              <a:rPr lang="en-US" dirty="0">
                <a:cs typeface="Times New Roman" panose="02020603050405020304" pitchFamily="18" charset="0"/>
              </a:rPr>
              <a:t>:</a:t>
            </a:r>
            <a:r>
              <a:rPr lang="en-US" b="0" i="0" dirty="0">
                <a:solidFill>
                  <a:srgbClr val="374151"/>
                </a:solidFill>
                <a:effectLst/>
              </a:rPr>
              <a:t> The application of machine learning algorithms enables accurate chronic 			disease prediction, optimizing early diagnosis and treatment. Harnessing 			machine learning for chronic disease diagnosis revolutionizes healthcare by 			enhancing predictive accuracy and enabling timely interventions. </a:t>
            </a:r>
            <a:endParaRPr lang="en-IN" dirty="0"/>
          </a:p>
        </p:txBody>
      </p:sp>
      <p:sp>
        <p:nvSpPr>
          <p:cNvPr id="4" name="Footer Placeholder 3">
            <a:extLst>
              <a:ext uri="{FF2B5EF4-FFF2-40B4-BE49-F238E27FC236}">
                <a16:creationId xmlns:a16="http://schemas.microsoft.com/office/drawing/2014/main" id="{553465B7-8C40-8FBC-5167-10916BC9A5F3}"/>
              </a:ext>
            </a:extLst>
          </p:cNvPr>
          <p:cNvSpPr>
            <a:spLocks noGrp="1"/>
          </p:cNvSpPr>
          <p:nvPr>
            <p:ph type="ftr" sz="quarter" idx="11"/>
          </p:nvPr>
        </p:nvSpPr>
        <p:spPr/>
        <p:txBody>
          <a:bodyPr/>
          <a:lstStyle/>
          <a:p>
            <a:r>
              <a:rPr lang="en-IN" b="1" dirty="0"/>
              <a:t>SYMPTOM-BASED LUNG CANCER PREDICTION</a:t>
            </a:r>
            <a:endParaRPr lang="en-IN" dirty="0"/>
          </a:p>
        </p:txBody>
      </p:sp>
      <p:sp>
        <p:nvSpPr>
          <p:cNvPr id="5" name="Slide Number Placeholder 4">
            <a:extLst>
              <a:ext uri="{FF2B5EF4-FFF2-40B4-BE49-F238E27FC236}">
                <a16:creationId xmlns:a16="http://schemas.microsoft.com/office/drawing/2014/main" id="{B89DFD56-B052-C036-2511-BA4809F5A9B4}"/>
              </a:ext>
            </a:extLst>
          </p:cNvPr>
          <p:cNvSpPr>
            <a:spLocks noGrp="1"/>
          </p:cNvSpPr>
          <p:nvPr>
            <p:ph type="sldNum" sz="quarter" idx="12"/>
          </p:nvPr>
        </p:nvSpPr>
        <p:spPr/>
        <p:txBody>
          <a:bodyPr/>
          <a:lstStyle/>
          <a:p>
            <a:fld id="{DE92F7A9-2FFD-42DC-A3E3-57A511687FBE}" type="slidenum">
              <a:rPr lang="en-IN" smtClean="0"/>
              <a:t>7</a:t>
            </a:fld>
            <a:endParaRPr lang="en-IN" dirty="0"/>
          </a:p>
        </p:txBody>
      </p:sp>
    </p:spTree>
    <p:extLst>
      <p:ext uri="{BB962C8B-B14F-4D97-AF65-F5344CB8AC3E}">
        <p14:creationId xmlns:p14="http://schemas.microsoft.com/office/powerpoint/2010/main" val="29704111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298D6-F908-988A-D153-2E1B19430124}"/>
              </a:ext>
            </a:extLst>
          </p:cNvPr>
          <p:cNvSpPr>
            <a:spLocks noGrp="1"/>
          </p:cNvSpPr>
          <p:nvPr>
            <p:ph type="title"/>
          </p:nvPr>
        </p:nvSpPr>
        <p:spPr/>
        <p:txBody>
          <a:bodyPr/>
          <a:lstStyle/>
          <a:p>
            <a:pPr algn="ctr"/>
            <a:r>
              <a:rPr lang="en-IN" dirty="0"/>
              <a:t>Outcome of the Literature Survey/ Drawbacks</a:t>
            </a:r>
          </a:p>
        </p:txBody>
      </p:sp>
      <p:sp>
        <p:nvSpPr>
          <p:cNvPr id="3" name="Content Placeholder 2">
            <a:extLst>
              <a:ext uri="{FF2B5EF4-FFF2-40B4-BE49-F238E27FC236}">
                <a16:creationId xmlns:a16="http://schemas.microsoft.com/office/drawing/2014/main" id="{C57645E9-2777-D0A0-A811-E822C7C624C1}"/>
              </a:ext>
            </a:extLst>
          </p:cNvPr>
          <p:cNvSpPr>
            <a:spLocks noGrp="1"/>
          </p:cNvSpPr>
          <p:nvPr>
            <p:ph idx="1"/>
          </p:nvPr>
        </p:nvSpPr>
        <p:spPr/>
        <p:txBody>
          <a:bodyPr/>
          <a:lstStyle/>
          <a:p>
            <a:pPr>
              <a:buFont typeface="Wingdings" panose="05000000000000000000" pitchFamily="2" charset="2"/>
              <a:buChar char="Ø"/>
            </a:pPr>
            <a:r>
              <a:rPr lang="en-US" b="1" i="0" dirty="0">
                <a:effectLst/>
              </a:rPr>
              <a:t>Dynamic Nature of Healthcare:</a:t>
            </a:r>
            <a:r>
              <a:rPr lang="en-US" b="0" i="0" dirty="0">
                <a:solidFill>
                  <a:srgbClr val="374151"/>
                </a:solidFill>
                <a:effectLst/>
              </a:rPr>
              <a:t> Health conditions, treatments, and patterns evolve. Static machine learning models might struggle to adapt to these changes, potentially leading to inaccuracies or outdated predictions over time, requiring constant retraining and updates for sustained accuracy.</a:t>
            </a:r>
            <a:endParaRPr lang="en-US" dirty="0">
              <a:solidFill>
                <a:srgbClr val="374151"/>
              </a:solidFill>
            </a:endParaRPr>
          </a:p>
          <a:p>
            <a:pPr>
              <a:buFont typeface="Wingdings" panose="05000000000000000000" pitchFamily="2" charset="2"/>
              <a:buChar char="Ø"/>
            </a:pPr>
            <a:r>
              <a:rPr lang="en-US" b="1" i="0" dirty="0">
                <a:effectLst/>
              </a:rPr>
              <a:t>Data Quality and Bias:</a:t>
            </a:r>
            <a:r>
              <a:rPr lang="en-US" b="0" i="0" dirty="0">
                <a:solidFill>
                  <a:srgbClr val="374151"/>
                </a:solidFill>
                <a:effectLst/>
              </a:rPr>
              <a:t> Machine learning models heavily depend on the quality and representativeness of the data they're trained on. Biased or incomplete datasets can lead to skewed predictions and erroneous conclusions, potentially amplifying existing healthcare disparities.</a:t>
            </a:r>
            <a:endParaRPr lang="en-IN" dirty="0"/>
          </a:p>
        </p:txBody>
      </p:sp>
      <p:sp>
        <p:nvSpPr>
          <p:cNvPr id="4" name="Footer Placeholder 3">
            <a:extLst>
              <a:ext uri="{FF2B5EF4-FFF2-40B4-BE49-F238E27FC236}">
                <a16:creationId xmlns:a16="http://schemas.microsoft.com/office/drawing/2014/main" id="{A1EA563A-CA9E-5A5B-A81F-E4DD1AACE7B1}"/>
              </a:ext>
            </a:extLst>
          </p:cNvPr>
          <p:cNvSpPr>
            <a:spLocks noGrp="1"/>
          </p:cNvSpPr>
          <p:nvPr>
            <p:ph type="ftr" sz="quarter" idx="11"/>
          </p:nvPr>
        </p:nvSpPr>
        <p:spPr/>
        <p:txBody>
          <a:bodyPr/>
          <a:lstStyle/>
          <a:p>
            <a:r>
              <a:rPr lang="en-IN" b="1" dirty="0"/>
              <a:t>SYMPTOM-BASED LUNG CANCER PREDICTION</a:t>
            </a:r>
            <a:endParaRPr lang="en-IN" dirty="0"/>
          </a:p>
        </p:txBody>
      </p:sp>
      <p:sp>
        <p:nvSpPr>
          <p:cNvPr id="5" name="Slide Number Placeholder 4">
            <a:extLst>
              <a:ext uri="{FF2B5EF4-FFF2-40B4-BE49-F238E27FC236}">
                <a16:creationId xmlns:a16="http://schemas.microsoft.com/office/drawing/2014/main" id="{29741C7D-2261-FFF4-44A4-3BAC922B771F}"/>
              </a:ext>
            </a:extLst>
          </p:cNvPr>
          <p:cNvSpPr>
            <a:spLocks noGrp="1"/>
          </p:cNvSpPr>
          <p:nvPr>
            <p:ph type="sldNum" sz="quarter" idx="12"/>
          </p:nvPr>
        </p:nvSpPr>
        <p:spPr/>
        <p:txBody>
          <a:bodyPr/>
          <a:lstStyle/>
          <a:p>
            <a:fld id="{DE92F7A9-2FFD-42DC-A3E3-57A511687FBE}" type="slidenum">
              <a:rPr lang="en-IN" smtClean="0"/>
              <a:t>8</a:t>
            </a:fld>
            <a:endParaRPr lang="en-IN" dirty="0"/>
          </a:p>
        </p:txBody>
      </p:sp>
    </p:spTree>
    <p:extLst>
      <p:ext uri="{BB962C8B-B14F-4D97-AF65-F5344CB8AC3E}">
        <p14:creationId xmlns:p14="http://schemas.microsoft.com/office/powerpoint/2010/main" val="42249194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BDCAD9-0481-6F0C-A031-7E5228093569}"/>
              </a:ext>
            </a:extLst>
          </p:cNvPr>
          <p:cNvSpPr>
            <a:spLocks noGrp="1"/>
          </p:cNvSpPr>
          <p:nvPr>
            <p:ph type="title"/>
          </p:nvPr>
        </p:nvSpPr>
        <p:spPr/>
        <p:txBody>
          <a:bodyPr/>
          <a:lstStyle/>
          <a:p>
            <a:pPr algn="ctr"/>
            <a:r>
              <a:rPr lang="en-IN" dirty="0"/>
              <a:t>Objectives</a:t>
            </a:r>
          </a:p>
        </p:txBody>
      </p:sp>
      <p:sp>
        <p:nvSpPr>
          <p:cNvPr id="3" name="Content Placeholder 2">
            <a:extLst>
              <a:ext uri="{FF2B5EF4-FFF2-40B4-BE49-F238E27FC236}">
                <a16:creationId xmlns:a16="http://schemas.microsoft.com/office/drawing/2014/main" id="{25E7D008-0657-E096-53C4-5413975DA958}"/>
              </a:ext>
            </a:extLst>
          </p:cNvPr>
          <p:cNvSpPr>
            <a:spLocks noGrp="1"/>
          </p:cNvSpPr>
          <p:nvPr>
            <p:ph idx="1"/>
          </p:nvPr>
        </p:nvSpPr>
        <p:spPr/>
        <p:txBody>
          <a:bodyPr>
            <a:normAutofit/>
          </a:bodyPr>
          <a:lstStyle/>
          <a:p>
            <a:pPr algn="just">
              <a:buFont typeface="Wingdings" panose="05000000000000000000" pitchFamily="2" charset="2"/>
              <a:buChar char="Ø"/>
            </a:pPr>
            <a:r>
              <a:rPr lang="en-US" dirty="0">
                <a:cs typeface="Times New Roman" pitchFamily="18" charset="0"/>
              </a:rPr>
              <a:t>The aim of this paper is to identify and predict the patients who have Lung Cancer.</a:t>
            </a:r>
          </a:p>
          <a:p>
            <a:pPr algn="just">
              <a:buFont typeface="Wingdings" panose="05000000000000000000" pitchFamily="2" charset="2"/>
              <a:buChar char="Ø"/>
            </a:pPr>
            <a:r>
              <a:rPr lang="en-US" dirty="0">
                <a:cs typeface="Times New Roman" pitchFamily="18" charset="0"/>
              </a:rPr>
              <a:t> This can be done by using a  machine learning technique that ensures that this classification reliably recognizes people with Lung Cancer.</a:t>
            </a:r>
          </a:p>
          <a:p>
            <a:pPr algn="just">
              <a:buFont typeface="Wingdings" panose="05000000000000000000" pitchFamily="2" charset="2"/>
              <a:buChar char="Ø"/>
            </a:pPr>
            <a:r>
              <a:rPr lang="en-US" dirty="0">
                <a:cs typeface="Times New Roman" pitchFamily="18" charset="0"/>
              </a:rPr>
              <a:t>The proposed system provides a comprehensive disease prognosis based on the patient’s symptoms by using machine learning algorithms such as Random Forest to find the exact match in the data set and the final disease prediction outcome.</a:t>
            </a:r>
          </a:p>
          <a:p>
            <a:pPr algn="just">
              <a:buFont typeface="Wingdings" panose="05000000000000000000" pitchFamily="2" charset="2"/>
              <a:buChar char="Ø"/>
            </a:pPr>
            <a:r>
              <a:rPr lang="en-US" dirty="0">
                <a:cs typeface="Times New Roman" pitchFamily="18" charset="0"/>
              </a:rPr>
              <a:t>A collection of disease symptoms has been gathered for the preparation of the data set along with the person’s lifestyle habits, and details related to doctor consultations are considered in this general disease prediction. </a:t>
            </a:r>
          </a:p>
          <a:p>
            <a:endParaRPr lang="en-IN" dirty="0"/>
          </a:p>
        </p:txBody>
      </p:sp>
      <p:sp>
        <p:nvSpPr>
          <p:cNvPr id="4" name="Footer Placeholder 3">
            <a:extLst>
              <a:ext uri="{FF2B5EF4-FFF2-40B4-BE49-F238E27FC236}">
                <a16:creationId xmlns:a16="http://schemas.microsoft.com/office/drawing/2014/main" id="{74E58487-0879-ADF8-316C-6FF99A927E56}"/>
              </a:ext>
            </a:extLst>
          </p:cNvPr>
          <p:cNvSpPr>
            <a:spLocks noGrp="1"/>
          </p:cNvSpPr>
          <p:nvPr>
            <p:ph type="ftr" sz="quarter" idx="11"/>
          </p:nvPr>
        </p:nvSpPr>
        <p:spPr/>
        <p:txBody>
          <a:bodyPr/>
          <a:lstStyle/>
          <a:p>
            <a:r>
              <a:rPr lang="en-IN" b="1" dirty="0"/>
              <a:t>SYMPTOM-BASED LUNG CANCER PREDICTION</a:t>
            </a:r>
            <a:endParaRPr lang="en-IN" dirty="0"/>
          </a:p>
        </p:txBody>
      </p:sp>
      <p:sp>
        <p:nvSpPr>
          <p:cNvPr id="5" name="Slide Number Placeholder 4">
            <a:extLst>
              <a:ext uri="{FF2B5EF4-FFF2-40B4-BE49-F238E27FC236}">
                <a16:creationId xmlns:a16="http://schemas.microsoft.com/office/drawing/2014/main" id="{47DCF6E1-3089-08B6-28F8-8CB4C5948D5E}"/>
              </a:ext>
            </a:extLst>
          </p:cNvPr>
          <p:cNvSpPr>
            <a:spLocks noGrp="1"/>
          </p:cNvSpPr>
          <p:nvPr>
            <p:ph type="sldNum" sz="quarter" idx="12"/>
          </p:nvPr>
        </p:nvSpPr>
        <p:spPr/>
        <p:txBody>
          <a:bodyPr/>
          <a:lstStyle/>
          <a:p>
            <a:fld id="{DE92F7A9-2FFD-42DC-A3E3-57A511687FBE}" type="slidenum">
              <a:rPr lang="en-IN" smtClean="0"/>
              <a:t>9</a:t>
            </a:fld>
            <a:endParaRPr lang="en-IN" dirty="0"/>
          </a:p>
        </p:txBody>
      </p:sp>
    </p:spTree>
    <p:extLst>
      <p:ext uri="{BB962C8B-B14F-4D97-AF65-F5344CB8AC3E}">
        <p14:creationId xmlns:p14="http://schemas.microsoft.com/office/powerpoint/2010/main" val="802119122"/>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10336</TotalTime>
  <Words>2363</Words>
  <Application>Microsoft Office PowerPoint</Application>
  <PresentationFormat>Widescreen</PresentationFormat>
  <Paragraphs>204</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Calibri Light</vt:lpstr>
      <vt:lpstr>Wingdings</vt:lpstr>
      <vt:lpstr>Retrospect</vt:lpstr>
      <vt:lpstr>SYMPTOM-BASED LUNG CANCER  PREDICTION Batch No.27   </vt:lpstr>
      <vt:lpstr>Outline/Agenda</vt:lpstr>
      <vt:lpstr>Introduction</vt:lpstr>
      <vt:lpstr>Introduction</vt:lpstr>
      <vt:lpstr>Motivation</vt:lpstr>
      <vt:lpstr>Literature Survey</vt:lpstr>
      <vt:lpstr>Literature Survey</vt:lpstr>
      <vt:lpstr>Outcome of the Literature Survey/ Drawbacks</vt:lpstr>
      <vt:lpstr>Objectives</vt:lpstr>
      <vt:lpstr>Proposed Method</vt:lpstr>
      <vt:lpstr>Architecture/Block Diagram</vt:lpstr>
      <vt:lpstr>Algorithm(s)/ Flowchart</vt:lpstr>
      <vt:lpstr>DataSet</vt:lpstr>
      <vt:lpstr>Experimental Setup</vt:lpstr>
      <vt:lpstr>Performance Metrics</vt:lpstr>
      <vt:lpstr>Results</vt:lpstr>
      <vt:lpstr>Results</vt:lpstr>
      <vt:lpstr>Conclusion</vt:lpstr>
      <vt:lpstr>Future Work</vt:lpstr>
      <vt:lpstr>References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CS206-Unit1</dc:title>
  <dc:creator>Sanjay Bankapur</dc:creator>
  <cp:lastModifiedBy>gandavadi rakesh</cp:lastModifiedBy>
  <cp:revision>470</cp:revision>
  <dcterms:created xsi:type="dcterms:W3CDTF">2021-12-30T06:02:42Z</dcterms:created>
  <dcterms:modified xsi:type="dcterms:W3CDTF">2023-12-19T15:13:51Z</dcterms:modified>
</cp:coreProperties>
</file>