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82" r:id="rId3"/>
    <p:sldId id="293" r:id="rId4"/>
    <p:sldId id="295" r:id="rId5"/>
    <p:sldId id="294" r:id="rId6"/>
    <p:sldId id="290" r:id="rId7"/>
    <p:sldId id="281" r:id="rId8"/>
    <p:sldId id="292" r:id="rId9"/>
    <p:sldId id="296" r:id="rId10"/>
    <p:sldId id="289" r:id="rId11"/>
    <p:sldId id="29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064E6E1-3D9C-45FA-9A7C-24ED080EFB36}">
          <p14:sldIdLst>
            <p14:sldId id="256"/>
            <p14:sldId id="282"/>
            <p14:sldId id="293"/>
            <p14:sldId id="295"/>
            <p14:sldId id="294"/>
            <p14:sldId id="290"/>
            <p14:sldId id="281"/>
            <p14:sldId id="292"/>
            <p14:sldId id="296"/>
            <p14:sldId id="289"/>
            <p14:sldId id="29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73" autoAdjust="0"/>
  </p:normalViewPr>
  <p:slideViewPr>
    <p:cSldViewPr snapToGrid="0">
      <p:cViewPr>
        <p:scale>
          <a:sx n="58" d="100"/>
          <a:sy n="58" d="100"/>
        </p:scale>
        <p:origin x="98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148238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328574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1547873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52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224188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1890389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2563442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1485702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4245391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471949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121289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31033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252262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340195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875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9497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200821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257171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389E3-18EE-4853-A0E6-2067EA33FC98}" type="datetimeFigureOut">
              <a:rPr lang="en-IN" smtClean="0"/>
              <a:pPr/>
              <a:t>26-09-2024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915F11-0411-471D-A410-C03526F91476}" type="slidenum">
              <a:rPr lang="en-IN" smtClean="0"/>
              <a:pPr/>
              <a:t>‹#›</a:t>
            </a:fld>
            <a:endParaRPr lang="en-IN"/>
          </a:p>
        </p:txBody>
      </p:sp>
    </p:spTree>
    <p:extLst>
      <p:ext uri="{BB962C8B-B14F-4D97-AF65-F5344CB8AC3E}">
        <p14:creationId xmlns:p14="http://schemas.microsoft.com/office/powerpoint/2010/main" val="310249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7389E3-18EE-4853-A0E6-2067EA33FC98}" type="datetimeFigureOut">
              <a:rPr lang="en-IN" smtClean="0"/>
              <a:pPr/>
              <a:t>26-09-2024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C915F11-0411-471D-A410-C03526F91476}" type="slidenum">
              <a:rPr lang="en-IN" smtClean="0"/>
              <a:pPr/>
              <a:t>‹#›</a:t>
            </a:fld>
            <a:endParaRPr lang="en-IN"/>
          </a:p>
        </p:txBody>
      </p:sp>
    </p:spTree>
    <p:extLst>
      <p:ext uri="{BB962C8B-B14F-4D97-AF65-F5344CB8AC3E}">
        <p14:creationId xmlns:p14="http://schemas.microsoft.com/office/powerpoint/2010/main" val="403209989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ijert.org/research/smart-water-flow-control-and-monitoring-system-%20IJERTCONV6IS13071.pdf" TargetMode="External"/><Relationship Id="rId2" Type="http://schemas.openxmlformats.org/officeDocument/2006/relationships/hyperlink" Target="https://www.tandfonline.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D82422-EFEF-361C-7110-1899C5F7732A}"/>
              </a:ext>
            </a:extLst>
          </p:cNvPr>
          <p:cNvSpPr>
            <a:spLocks noGrp="1"/>
          </p:cNvSpPr>
          <p:nvPr>
            <p:ph type="body" idx="1"/>
          </p:nvPr>
        </p:nvSpPr>
        <p:spPr>
          <a:xfrm>
            <a:off x="2517937" y="3797934"/>
            <a:ext cx="6523577" cy="782320"/>
          </a:xfrm>
        </p:spPr>
        <p:txBody>
          <a:bodyPr>
            <a:normAutofit fontScale="25000" lnSpcReduction="20000"/>
          </a:bodyPr>
          <a:lstStyle/>
          <a:p>
            <a:pPr algn="ctr"/>
            <a:r>
              <a:rPr lang="en-US" sz="11200" dirty="0">
                <a:latin typeface="Times New Roman" panose="02020603050405020304" pitchFamily="18" charset="0"/>
                <a:cs typeface="Times New Roman" pitchFamily="18" charset="0"/>
              </a:rPr>
              <a:t>A SYSTEM FOR CONTROLLING THE FLOW OF FLUID IN A FLOW CONTROL VALVE</a:t>
            </a:r>
          </a:p>
          <a:p>
            <a:endParaRPr lang="en-IN" sz="40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D9E5D8B4-DB0F-DF26-0532-D3F41A4B1A3F}"/>
              </a:ext>
            </a:extLst>
          </p:cNvPr>
          <p:cNvSpPr>
            <a:spLocks noGrp="1"/>
          </p:cNvSpPr>
          <p:nvPr>
            <p:ph sz="half" idx="2"/>
          </p:nvPr>
        </p:nvSpPr>
        <p:spPr>
          <a:xfrm>
            <a:off x="680723" y="4307846"/>
            <a:ext cx="3674428" cy="2357119"/>
          </a:xfrm>
        </p:spPr>
        <p:txBody>
          <a:bodyPr>
            <a:normAutofit fontScale="85000" lnSpcReduction="10000"/>
          </a:bodyPr>
          <a:lstStyle/>
          <a:p>
            <a:pPr marL="0" indent="0" algn="just">
              <a:buNone/>
            </a:pPr>
            <a:r>
              <a:rPr lang="en-US" b="1" dirty="0">
                <a:latin typeface="Times New Roman" panose="02020603050405020304" pitchFamily="18" charset="0"/>
                <a:cs typeface="Times New Roman" panose="02020603050405020304" pitchFamily="18" charset="0"/>
              </a:rPr>
              <a:t>Team members :</a:t>
            </a:r>
          </a:p>
          <a:p>
            <a:pPr marL="0" indent="0" algn="just">
              <a:buNone/>
            </a:pPr>
            <a:r>
              <a:rPr lang="en-US" b="1" dirty="0">
                <a:latin typeface="Times New Roman" panose="02020603050405020304" pitchFamily="18" charset="0"/>
                <a:cs typeface="Times New Roman" panose="02020603050405020304" pitchFamily="18" charset="0"/>
              </a:rPr>
              <a:t>PRABIKA .R (927622BEC146)</a:t>
            </a:r>
          </a:p>
          <a:p>
            <a:pPr marL="0" indent="0" algn="just">
              <a:buNone/>
            </a:pPr>
            <a:r>
              <a:rPr lang="en-US" b="1" dirty="0">
                <a:latin typeface="Times New Roman" panose="02020603050405020304" pitchFamily="18" charset="0"/>
                <a:cs typeface="Times New Roman" panose="02020603050405020304" pitchFamily="18" charset="0"/>
              </a:rPr>
              <a:t>SANTHIGA.P (927622BEC174)</a:t>
            </a:r>
          </a:p>
          <a:p>
            <a:pPr marL="0" indent="0" algn="just">
              <a:buNone/>
            </a:pPr>
            <a:r>
              <a:rPr lang="en-US" b="1" dirty="0">
                <a:latin typeface="Times New Roman" panose="02020603050405020304" pitchFamily="18" charset="0"/>
                <a:cs typeface="Times New Roman" panose="02020603050405020304" pitchFamily="18" charset="0"/>
              </a:rPr>
              <a:t>SANJITHA.R (927622BEC173)</a:t>
            </a:r>
          </a:p>
          <a:p>
            <a:pPr marL="0" indent="0" algn="just">
              <a:buNone/>
            </a:pPr>
            <a:r>
              <a:rPr lang="en-US" b="1" dirty="0">
                <a:latin typeface="Times New Roman" panose="02020603050405020304" pitchFamily="18" charset="0"/>
                <a:cs typeface="Times New Roman" panose="02020603050405020304" pitchFamily="18" charset="0"/>
              </a:rPr>
              <a:t>RITHIKA.G (927622BEC166)</a:t>
            </a:r>
            <a:endParaRPr lang="en-IN" b="1"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029926F9-287B-EC16-F68C-C317AFEC5701}"/>
              </a:ext>
            </a:extLst>
          </p:cNvPr>
          <p:cNvSpPr>
            <a:spLocks noGrp="1"/>
          </p:cNvSpPr>
          <p:nvPr>
            <p:ph type="body" sz="quarter" idx="3"/>
          </p:nvPr>
        </p:nvSpPr>
        <p:spPr>
          <a:xfrm>
            <a:off x="2042160" y="1656081"/>
            <a:ext cx="8107680" cy="1012826"/>
          </a:xfrm>
        </p:spPr>
        <p:txBody>
          <a:bodyPr>
            <a:noAutofit/>
          </a:bodyPr>
          <a:lstStyle/>
          <a:p>
            <a:r>
              <a:rPr lang="en-US" sz="3200" dirty="0">
                <a:latin typeface="Times New Roman" panose="02020603050405020304" pitchFamily="18" charset="0"/>
                <a:cs typeface="Times New Roman" panose="02020603050405020304" pitchFamily="18" charset="0"/>
              </a:rPr>
              <a:t>DEPARTMENT  OF  ELECTRONICS  AND                                COMMUNICATION ENGINEERING</a:t>
            </a:r>
            <a:endParaRPr lang="en-IN" sz="3200"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3C8BB664-84E9-D3DA-EE1A-75D8B8DD6A9B}"/>
              </a:ext>
            </a:extLst>
          </p:cNvPr>
          <p:cNvSpPr>
            <a:spLocks noGrp="1"/>
          </p:cNvSpPr>
          <p:nvPr>
            <p:ph sz="quarter" idx="4"/>
          </p:nvPr>
        </p:nvSpPr>
        <p:spPr>
          <a:xfrm>
            <a:off x="7680963" y="4673606"/>
            <a:ext cx="3674428" cy="151606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GUIDED BY :</a:t>
            </a:r>
          </a:p>
          <a:p>
            <a:pPr marL="0" indent="0" algn="just">
              <a:buNone/>
            </a:pPr>
            <a:r>
              <a:rPr lang="en-US" sz="2400" b="1" dirty="0">
                <a:latin typeface="Times New Roman" panose="02020603050405020304" pitchFamily="18" charset="0"/>
                <a:cs typeface="Times New Roman" panose="02020603050405020304" pitchFamily="18" charset="0"/>
              </a:rPr>
              <a:t>DR. K .SIVANANDAM</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16E63E-D6E5-0C53-2D48-BFE236EB072D}"/>
              </a:ext>
            </a:extLst>
          </p:cNvPr>
          <p:cNvPicPr>
            <a:picLocks noChangeAspect="1"/>
          </p:cNvPicPr>
          <p:nvPr/>
        </p:nvPicPr>
        <p:blipFill>
          <a:blip r:embed="rId2"/>
          <a:stretch>
            <a:fillRect/>
          </a:stretch>
        </p:blipFill>
        <p:spPr>
          <a:xfrm>
            <a:off x="1" y="0"/>
            <a:ext cx="1940560" cy="1310640"/>
          </a:xfrm>
          <a:prstGeom prst="rect">
            <a:avLst/>
          </a:prstGeom>
        </p:spPr>
      </p:pic>
      <p:pic>
        <p:nvPicPr>
          <p:cNvPr id="5" name="Picture 4">
            <a:extLst>
              <a:ext uri="{FF2B5EF4-FFF2-40B4-BE49-F238E27FC236}">
                <a16:creationId xmlns:a16="http://schemas.microsoft.com/office/drawing/2014/main" id="{CDAA45E1-9CDD-6558-7223-C707BA9D11D7}"/>
              </a:ext>
            </a:extLst>
          </p:cNvPr>
          <p:cNvPicPr>
            <a:picLocks noChangeAspect="1"/>
          </p:cNvPicPr>
          <p:nvPr/>
        </p:nvPicPr>
        <p:blipFill>
          <a:blip r:embed="rId3"/>
          <a:stretch>
            <a:fillRect/>
          </a:stretch>
        </p:blipFill>
        <p:spPr>
          <a:xfrm>
            <a:off x="2236549" y="50800"/>
            <a:ext cx="7913295" cy="1310640"/>
          </a:xfrm>
          <a:prstGeom prst="rect">
            <a:avLst/>
          </a:prstGeom>
        </p:spPr>
      </p:pic>
      <p:pic>
        <p:nvPicPr>
          <p:cNvPr id="6" name="Picture 5">
            <a:extLst>
              <a:ext uri="{FF2B5EF4-FFF2-40B4-BE49-F238E27FC236}">
                <a16:creationId xmlns:a16="http://schemas.microsoft.com/office/drawing/2014/main" id="{2F9A797D-40F9-7438-F19C-81EB86C3588E}"/>
              </a:ext>
            </a:extLst>
          </p:cNvPr>
          <p:cNvPicPr>
            <a:picLocks noChangeAspect="1"/>
          </p:cNvPicPr>
          <p:nvPr/>
        </p:nvPicPr>
        <p:blipFill>
          <a:blip r:embed="rId4"/>
          <a:stretch>
            <a:fillRect/>
          </a:stretch>
        </p:blipFill>
        <p:spPr>
          <a:xfrm>
            <a:off x="10093332" y="29773"/>
            <a:ext cx="2085013" cy="1331673"/>
          </a:xfrm>
          <a:prstGeom prst="rect">
            <a:avLst/>
          </a:prstGeom>
        </p:spPr>
      </p:pic>
    </p:spTree>
    <p:extLst>
      <p:ext uri="{BB962C8B-B14F-4D97-AF65-F5344CB8AC3E}">
        <p14:creationId xmlns:p14="http://schemas.microsoft.com/office/powerpoint/2010/main" val="279139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47252" y="447508"/>
            <a:ext cx="10363200" cy="935038"/>
          </a:xfrm>
        </p:spPr>
        <p:txBody>
          <a:bodyPr>
            <a:normAutofit/>
          </a:bodyPr>
          <a:lstStyle/>
          <a:p>
            <a:r>
              <a:rPr lang="en-US" b="1" dirty="0">
                <a:latin typeface="Times New Roman" pitchFamily="18" charset="0"/>
                <a:cs typeface="Times New Roman" pitchFamily="18" charset="0"/>
              </a:rPr>
              <a:t>CONCLUSION</a:t>
            </a:r>
          </a:p>
        </p:txBody>
      </p:sp>
      <p:sp>
        <p:nvSpPr>
          <p:cNvPr id="4" name="Rectangle 3"/>
          <p:cNvSpPr/>
          <p:nvPr/>
        </p:nvSpPr>
        <p:spPr>
          <a:xfrm>
            <a:off x="1600692" y="1668277"/>
            <a:ext cx="10149840" cy="1815882"/>
          </a:xfrm>
          <a:prstGeom prst="rect">
            <a:avLst/>
          </a:prstGeom>
        </p:spPr>
        <p:txBody>
          <a:bodyPr wrap="square">
            <a:spAutoFit/>
          </a:bodyPr>
          <a:lstStyle/>
          <a:p>
            <a:pPr>
              <a:buFont typeface="Wingdings" pitchFamily="2" charset="2"/>
              <a:buChar char="Ø"/>
            </a:pPr>
            <a:r>
              <a:rPr lang="en-US" sz="2800" dirty="0">
                <a:latin typeface="Times New Roman" pitchFamily="18" charset="0"/>
                <a:cs typeface="Times New Roman" pitchFamily="18" charset="0"/>
              </a:rPr>
              <a:t>The development of a wireless water flow control system tailored for paper and     pulp manufacturing presents a crucial opportunity to address existing challenges and enhance operational efficiency in the industry.</a:t>
            </a:r>
          </a:p>
        </p:txBody>
      </p:sp>
      <p:sp>
        <p:nvSpPr>
          <p:cNvPr id="6" name="Rectangle 5"/>
          <p:cNvSpPr/>
          <p:nvPr/>
        </p:nvSpPr>
        <p:spPr>
          <a:xfrm>
            <a:off x="1600692" y="3620063"/>
            <a:ext cx="9509760" cy="1815882"/>
          </a:xfrm>
          <a:prstGeom prst="rect">
            <a:avLst/>
          </a:prstGeom>
        </p:spPr>
        <p:txBody>
          <a:bodyPr wrap="square">
            <a:spAutoFit/>
          </a:bodyPr>
          <a:lstStyle/>
          <a:p>
            <a:pPr>
              <a:buFont typeface="Wingdings" pitchFamily="2" charset="2"/>
              <a:buChar char="Ø"/>
            </a:pPr>
            <a:r>
              <a:rPr lang="en-US" sz="2800" dirty="0">
                <a:latin typeface="Times New Roman" pitchFamily="18" charset="0"/>
                <a:cs typeface="Times New Roman" pitchFamily="18" charset="0"/>
              </a:rPr>
              <a:t>By leveraging advanced sensors to monitor pulp and paper density and moisture levels in real-time, the proposed system offers the capability to automatically adjust water flow rates. And it store the history of moisture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14400"/>
          </a:xfrm>
        </p:spPr>
        <p:txBody>
          <a:bodyPr>
            <a:normAutofit/>
          </a:bodyPr>
          <a:lstStyle/>
          <a:p>
            <a:r>
              <a:rPr lang="en-US" b="1" dirty="0">
                <a:latin typeface="Times New Roman" pitchFamily="18" charset="0"/>
                <a:cs typeface="Times New Roman" pitchFamily="18" charset="0"/>
              </a:rPr>
              <a:t>REFERENCE</a:t>
            </a:r>
          </a:p>
        </p:txBody>
      </p:sp>
      <p:sp>
        <p:nvSpPr>
          <p:cNvPr id="3" name="Rectangle 2"/>
          <p:cNvSpPr/>
          <p:nvPr/>
        </p:nvSpPr>
        <p:spPr>
          <a:xfrm>
            <a:off x="1097282" y="1254034"/>
            <a:ext cx="9823268"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CC"/>
                </a:solidFill>
              </a:rPr>
              <a:t>https://www.researchgate.net/publication/350771373_Design_and_Development_of_IoT Based Water Flow Monitoring for Pico Hydro Power Plant</a:t>
            </a:r>
          </a:p>
          <a:p>
            <a:endParaRPr lang="en-US" dirty="0">
              <a:solidFill>
                <a:srgbClr val="0000CC"/>
              </a:solidFill>
            </a:endParaRPr>
          </a:p>
          <a:p>
            <a:r>
              <a:rPr lang="en-US" dirty="0">
                <a:solidFill>
                  <a:srgbClr val="0000CC"/>
                </a:solidFill>
              </a:rPr>
              <a:t>https://www.academia.edu/83765873/IV Drip Monitoring and Control </a:t>
            </a:r>
          </a:p>
          <a:p>
            <a:endParaRPr lang="en-US" dirty="0">
              <a:solidFill>
                <a:srgbClr val="0000CC"/>
              </a:solidFill>
            </a:endParaRPr>
          </a:p>
          <a:p>
            <a:r>
              <a:rPr lang="en-US" dirty="0">
                <a:solidFill>
                  <a:srgbClr val="0000CC"/>
                </a:solidFill>
              </a:rPr>
              <a:t>Systemhttps://fluidhandlingpro.com/fluid-process-technology/fluid-flow-control-</a:t>
            </a:r>
          </a:p>
          <a:p>
            <a:endParaRPr lang="en-US" dirty="0">
              <a:solidFill>
                <a:srgbClr val="0000CC"/>
              </a:solidFill>
            </a:endParaRPr>
          </a:p>
          <a:p>
            <a:r>
              <a:rPr lang="en-US" dirty="0">
                <a:solidFill>
                  <a:srgbClr val="0000CC"/>
                </a:solidFill>
              </a:rPr>
              <a:t>measurement/https://www.mdpi.com</a:t>
            </a:r>
          </a:p>
          <a:p>
            <a:endParaRPr lang="en-US" dirty="0">
              <a:solidFill>
                <a:srgbClr val="0000CC"/>
              </a:solidFill>
            </a:endParaRPr>
          </a:p>
          <a:p>
            <a:r>
              <a:rPr lang="en-US" dirty="0">
                <a:solidFill>
                  <a:srgbClr val="0000CC"/>
                </a:solidFill>
                <a:hlinkClick r:id="rId2"/>
              </a:rPr>
              <a:t>https://www.tandfonline.com</a:t>
            </a:r>
            <a:endParaRPr lang="en-US" dirty="0">
              <a:solidFill>
                <a:srgbClr val="0000CC"/>
              </a:solidFill>
            </a:endParaRPr>
          </a:p>
          <a:p>
            <a:endParaRPr lang="en-US" dirty="0">
              <a:solidFill>
                <a:srgbClr val="0000CC"/>
              </a:solidFill>
            </a:endParaRPr>
          </a:p>
          <a:p>
            <a:r>
              <a:rPr lang="en-US" dirty="0">
                <a:solidFill>
                  <a:srgbClr val="0000CC"/>
                </a:solidFill>
              </a:rPr>
              <a:t>https://www.bakerhughes.com/drilling/drilling-fluids/fluids-monitoring-and-reporting- services </a:t>
            </a:r>
          </a:p>
          <a:p>
            <a:endParaRPr lang="en-US" dirty="0">
              <a:solidFill>
                <a:srgbClr val="0000CC"/>
              </a:solidFill>
            </a:endParaRPr>
          </a:p>
          <a:p>
            <a:r>
              <a:rPr lang="en-US" dirty="0">
                <a:solidFill>
                  <a:srgbClr val="0000CC"/>
                </a:solidFill>
                <a:hlinkClick r:id="rId3"/>
              </a:rPr>
              <a:t>https://www.ijert.org/research/smart-water-flow-control-and-monitoring-system- IJERTCONV6IS13071.pdf</a:t>
            </a:r>
            <a:endParaRPr lang="en-US" dirty="0">
              <a:solidFill>
                <a:srgbClr val="0000CC"/>
              </a:solidFill>
            </a:endParaRPr>
          </a:p>
          <a:p>
            <a:endParaRPr lang="en-US" dirty="0">
              <a:solidFill>
                <a:srgbClr val="0000CC"/>
              </a:solidFill>
            </a:endParaRPr>
          </a:p>
          <a:p>
            <a:r>
              <a:rPr lang="en-US" dirty="0">
                <a:solidFill>
                  <a:srgbClr val="0000CC"/>
                </a:solidFill>
              </a:rPr>
              <a:t>https://www.researchgate.net/publication/344408925 Development and Experimental Assessment of a Fluid Flow Motoring System Using Flow Sensor_and_Arduino_I nterface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1463"/>
            <a:ext cx="10363200" cy="1385887"/>
          </a:xfrm>
        </p:spPr>
        <p:txBody>
          <a:bodyPr/>
          <a:lstStyle/>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INTRODUCTION</a:t>
            </a:r>
          </a:p>
        </p:txBody>
      </p:sp>
      <p:sp>
        <p:nvSpPr>
          <p:cNvPr id="10" name="Rectangle 9"/>
          <p:cNvSpPr/>
          <p:nvPr/>
        </p:nvSpPr>
        <p:spPr>
          <a:xfrm>
            <a:off x="571500" y="1042987"/>
            <a:ext cx="11229975" cy="523220"/>
          </a:xfrm>
          <a:prstGeom prst="rect">
            <a:avLst/>
          </a:prstGeom>
        </p:spPr>
        <p:txBody>
          <a:bodyPr wrap="square">
            <a:spAutoFit/>
          </a:bodyPr>
          <a:lstStyle/>
          <a:p>
            <a:pPr marL="514350" indent="-514350" algn="ctr"/>
            <a:r>
              <a:rPr lang="en-US" sz="2800" dirty="0">
                <a:latin typeface="Times New Roman" pitchFamily="18" charset="0"/>
                <a:cs typeface="Times New Roman" pitchFamily="18" charset="0"/>
              </a:rPr>
              <a:t>.</a:t>
            </a:r>
          </a:p>
        </p:txBody>
      </p:sp>
      <p:sp>
        <p:nvSpPr>
          <p:cNvPr id="7" name="TextBox 6">
            <a:extLst>
              <a:ext uri="{FF2B5EF4-FFF2-40B4-BE49-F238E27FC236}">
                <a16:creationId xmlns:a16="http://schemas.microsoft.com/office/drawing/2014/main" id="{0E21E65B-C15E-44A9-1297-0631E9C6A6CF}"/>
              </a:ext>
            </a:extLst>
          </p:cNvPr>
          <p:cNvSpPr txBox="1"/>
          <p:nvPr/>
        </p:nvSpPr>
        <p:spPr>
          <a:xfrm>
            <a:off x="1288025" y="2087463"/>
            <a:ext cx="9950246" cy="4770537"/>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Wireless Flow Control System, designed for the paper-making industry, features a Wi-Fi-enabled valve that automatically adjusts water flow based on moisture levels in mixtures of pulps, papers, and sawdust.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Real-time moisture levels are displayed on an LCD screen and stored via LAN for historical analysis.</a:t>
            </a:r>
          </a:p>
          <a:p>
            <a:endParaRPr lang="en-US" sz="28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88987-FA10-50C3-E4C5-DC72B6B25978}"/>
              </a:ext>
            </a:extLst>
          </p:cNvPr>
          <p:cNvSpPr txBox="1"/>
          <p:nvPr/>
        </p:nvSpPr>
        <p:spPr>
          <a:xfrm>
            <a:off x="2438398" y="471948"/>
            <a:ext cx="7855974"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PROBLEM STATEMENT</a:t>
            </a:r>
            <a:endParaRPr lang="en-IN" sz="4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85897C-ED6F-C695-D77A-1B9E746DC684}"/>
              </a:ext>
            </a:extLst>
          </p:cNvPr>
          <p:cNvSpPr txBox="1"/>
          <p:nvPr/>
        </p:nvSpPr>
        <p:spPr>
          <a:xfrm>
            <a:off x="1292940" y="1838632"/>
            <a:ext cx="10146891" cy="547842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the paper-making industry, maintaining optimal moisture levels in mixtures of pulps, papers, and sawdust is critical. Current manual water control methods result in inefficiencies, inconsistencies, and increased waste. There is a need for a more precise, automated solution to monitor and control moisture levels. This solution should include real-time data display on an LCD and the capability to store moisture data for historical analysis using a LAN system, to enhance process efficiency and product quality.</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4427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6D381-9C21-3D6F-8DB5-9CB1096C7A9F}"/>
              </a:ext>
            </a:extLst>
          </p:cNvPr>
          <p:cNvSpPr txBox="1"/>
          <p:nvPr/>
        </p:nvSpPr>
        <p:spPr>
          <a:xfrm>
            <a:off x="2920180" y="521110"/>
            <a:ext cx="8180438"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EXCISTING SYSTEM</a:t>
            </a:r>
            <a:endParaRPr lang="en-IN" sz="4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B5B18C-4677-A11F-76DA-DCF5CEDE0E36}"/>
              </a:ext>
            </a:extLst>
          </p:cNvPr>
          <p:cNvSpPr txBox="1"/>
          <p:nvPr/>
        </p:nvSpPr>
        <p:spPr>
          <a:xfrm>
            <a:off x="963562" y="1661652"/>
            <a:ext cx="10550012" cy="634019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the current wired automatic flow control systems used in the paper-making industry, water flow is regulated based on the moisture levels in mixtures of paper, pulps, and sawdust. Wired moisture sensors are installed to continuously monitor the moisture content in these mixtures. The sensors transmit data through cables to a central control unit, which processes the information and adjusts the water flow to maintain optimal moisture levels. While these systems are capable of precise control, they are hindered by the complexity of wiring, potential maintenance issues, and limited flexibility in adapting to changing production layouts.</a:t>
            </a:r>
          </a:p>
          <a:p>
            <a:endParaRPr lang="en-US" sz="28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1921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D05EE-BB36-888B-3ECE-55334F59E129}"/>
              </a:ext>
            </a:extLst>
          </p:cNvPr>
          <p:cNvSpPr txBox="1"/>
          <p:nvPr/>
        </p:nvSpPr>
        <p:spPr>
          <a:xfrm>
            <a:off x="2615381" y="432619"/>
            <a:ext cx="7855975"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PROPOSED SYSTEM</a:t>
            </a:r>
            <a:endParaRPr lang="en-IN" sz="4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00BE16-F468-167D-E583-62257A22BAB6}"/>
              </a:ext>
            </a:extLst>
          </p:cNvPr>
          <p:cNvSpPr txBox="1"/>
          <p:nvPr/>
        </p:nvSpPr>
        <p:spPr>
          <a:xfrm>
            <a:off x="1366683" y="1848465"/>
            <a:ext cx="9812595"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 propose a wireless flow control system designed for the paper-making industry, where a Wi-Fi-enabled valve automatically adjusts water flow based on real-time moisture levels in mixtures of pulps, papers, and sawdust. Moisture sensors will continuously monitor the levels, displaying data on an LCD screen for immediate feedback. Additionally, the system will store moisture data via LAN for historical analysis, ensuring precise control and optimization of the manufacturing process, enhancing efficiency, and reducing waste</a:t>
            </a:r>
            <a:endParaRPr lang="en-IN" sz="2800" dirty="0"/>
          </a:p>
        </p:txBody>
      </p:sp>
    </p:spTree>
    <p:extLst>
      <p:ext uri="{BB962C8B-B14F-4D97-AF65-F5344CB8AC3E}">
        <p14:creationId xmlns:p14="http://schemas.microsoft.com/office/powerpoint/2010/main" val="47129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14" y="2795457"/>
            <a:ext cx="1841863" cy="101890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From pipe line</a:t>
            </a:r>
          </a:p>
        </p:txBody>
      </p:sp>
      <p:sp>
        <p:nvSpPr>
          <p:cNvPr id="4" name="Right Arrow 3"/>
          <p:cNvSpPr/>
          <p:nvPr/>
        </p:nvSpPr>
        <p:spPr>
          <a:xfrm>
            <a:off x="2357438" y="3157538"/>
            <a:ext cx="785812" cy="300038"/>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3156313" y="2861991"/>
            <a:ext cx="1933303" cy="108421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Wifi integrated valve</a:t>
            </a:r>
          </a:p>
        </p:txBody>
      </p:sp>
      <p:sp>
        <p:nvSpPr>
          <p:cNvPr id="7" name="Right Arrow 6"/>
          <p:cNvSpPr/>
          <p:nvPr/>
        </p:nvSpPr>
        <p:spPr>
          <a:xfrm>
            <a:off x="5055325" y="3200401"/>
            <a:ext cx="796834" cy="326570"/>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5852160" y="2717072"/>
            <a:ext cx="1554480" cy="11756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itchFamily="18" charset="0"/>
                <a:cs typeface="Times New Roman" pitchFamily="18" charset="0"/>
              </a:rPr>
              <a:t>Relay</a:t>
            </a:r>
          </a:p>
        </p:txBody>
      </p:sp>
      <p:sp>
        <p:nvSpPr>
          <p:cNvPr id="12" name="Right Arrow 11"/>
          <p:cNvSpPr/>
          <p:nvPr/>
        </p:nvSpPr>
        <p:spPr>
          <a:xfrm>
            <a:off x="7419703" y="3265715"/>
            <a:ext cx="627017" cy="274320"/>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8085909" y="2743200"/>
            <a:ext cx="1541417" cy="118872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itchFamily="18" charset="0"/>
                <a:cs typeface="Times New Roman" pitchFamily="18" charset="0"/>
              </a:rPr>
              <a:t>Arduino</a:t>
            </a:r>
          </a:p>
          <a:p>
            <a:pPr algn="ctr"/>
            <a:r>
              <a:rPr lang="en-US" sz="2400" b="1" dirty="0">
                <a:latin typeface="Times New Roman" pitchFamily="18" charset="0"/>
                <a:cs typeface="Times New Roman" pitchFamily="18" charset="0"/>
              </a:rPr>
              <a:t>(Nano)</a:t>
            </a:r>
          </a:p>
        </p:txBody>
      </p:sp>
      <p:sp>
        <p:nvSpPr>
          <p:cNvPr id="14" name="Rectangle 13"/>
          <p:cNvSpPr/>
          <p:nvPr/>
        </p:nvSpPr>
        <p:spPr>
          <a:xfrm>
            <a:off x="5760721" y="4702628"/>
            <a:ext cx="1711234" cy="108421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itchFamily="18" charset="0"/>
                <a:cs typeface="Times New Roman" pitchFamily="18" charset="0"/>
              </a:rPr>
              <a:t>Moisture controller</a:t>
            </a:r>
          </a:p>
        </p:txBody>
      </p:sp>
      <p:sp>
        <p:nvSpPr>
          <p:cNvPr id="15" name="Rectangle 14"/>
          <p:cNvSpPr/>
          <p:nvPr/>
        </p:nvSpPr>
        <p:spPr>
          <a:xfrm>
            <a:off x="8125100" y="4637313"/>
            <a:ext cx="1658981" cy="11887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itchFamily="18" charset="0"/>
                <a:cs typeface="Times New Roman" pitchFamily="18" charset="0"/>
              </a:rPr>
              <a:t>Local disk</a:t>
            </a:r>
          </a:p>
        </p:txBody>
      </p:sp>
      <p:sp>
        <p:nvSpPr>
          <p:cNvPr id="16" name="Right Arrow 15"/>
          <p:cNvSpPr/>
          <p:nvPr/>
        </p:nvSpPr>
        <p:spPr>
          <a:xfrm>
            <a:off x="9629775" y="3243263"/>
            <a:ext cx="814388" cy="342901"/>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10411097" y="2756262"/>
            <a:ext cx="1541417" cy="128016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itchFamily="18" charset="0"/>
                <a:cs typeface="Times New Roman" pitchFamily="18" charset="0"/>
              </a:rPr>
              <a:t>Lan</a:t>
            </a:r>
          </a:p>
        </p:txBody>
      </p:sp>
      <p:cxnSp>
        <p:nvCxnSpPr>
          <p:cNvPr id="19" name="Straight Connector 18"/>
          <p:cNvCxnSpPr>
            <a:stCxn id="11" idx="0"/>
            <a:endCxn id="11" idx="0"/>
          </p:cNvCxnSpPr>
          <p:nvPr/>
        </p:nvCxnSpPr>
        <p:spPr>
          <a:xfrm rot="5400000" flipH="1" flipV="1">
            <a:off x="6629400" y="2717072"/>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rot="5400000" flipH="1" flipV="1">
            <a:off x="3580857" y="2293757"/>
            <a:ext cx="1110343" cy="26126"/>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a:cxnSpLocks/>
          </p:cNvCxnSpPr>
          <p:nvPr/>
        </p:nvCxnSpPr>
        <p:spPr>
          <a:xfrm rot="16200000" flipV="1">
            <a:off x="10816046" y="2206988"/>
            <a:ext cx="979714" cy="13063"/>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p:cNvCxnSpPr>
            <a:cxnSpLocks/>
          </p:cNvCxnSpPr>
          <p:nvPr/>
        </p:nvCxnSpPr>
        <p:spPr>
          <a:xfrm flipV="1">
            <a:off x="4122964" y="1686334"/>
            <a:ext cx="7189471" cy="74658"/>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p:cNvCxnSpPr>
            <a:stCxn id="11" idx="2"/>
            <a:endCxn id="14" idx="0"/>
          </p:cNvCxnSpPr>
          <p:nvPr/>
        </p:nvCxnSpPr>
        <p:spPr>
          <a:xfrm rot="5400000">
            <a:off x="6217920" y="4291147"/>
            <a:ext cx="809899" cy="13062"/>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5400000" flipH="1" flipV="1">
            <a:off x="8464734" y="4271554"/>
            <a:ext cx="679267" cy="26128"/>
          </a:xfrm>
          <a:prstGeom prst="line">
            <a:avLst/>
          </a:prstGeom>
          <a:ln w="38100"/>
        </p:spPr>
        <p:style>
          <a:lnRef idx="1">
            <a:schemeClr val="dk1"/>
          </a:lnRef>
          <a:fillRef idx="0">
            <a:schemeClr val="dk1"/>
          </a:fillRef>
          <a:effectRef idx="0">
            <a:schemeClr val="dk1"/>
          </a:effectRef>
          <a:fontRef idx="minor">
            <a:schemeClr val="tx1"/>
          </a:fontRef>
        </p:style>
      </p:cxnSp>
      <p:cxnSp>
        <p:nvCxnSpPr>
          <p:cNvPr id="64" name="Straight Connector 63"/>
          <p:cNvCxnSpPr>
            <a:cxnSpLocks/>
            <a:stCxn id="15" idx="3"/>
          </p:cNvCxnSpPr>
          <p:nvPr/>
        </p:nvCxnSpPr>
        <p:spPr>
          <a:xfrm>
            <a:off x="9784081" y="5231673"/>
            <a:ext cx="1410788" cy="13064"/>
          </a:xfrm>
          <a:prstGeom prst="line">
            <a:avLst/>
          </a:prstGeom>
          <a:ln w="38100"/>
        </p:spPr>
        <p:style>
          <a:lnRef idx="1">
            <a:schemeClr val="dk1"/>
          </a:lnRef>
          <a:fillRef idx="0">
            <a:schemeClr val="dk1"/>
          </a:fillRef>
          <a:effectRef idx="0">
            <a:schemeClr val="dk1"/>
          </a:effectRef>
          <a:fontRef idx="minor">
            <a:schemeClr val="tx1"/>
          </a:fontRef>
        </p:style>
      </p:cxnSp>
      <p:cxnSp>
        <p:nvCxnSpPr>
          <p:cNvPr id="66" name="Straight Connector 65"/>
          <p:cNvCxnSpPr>
            <a:cxnSpLocks/>
          </p:cNvCxnSpPr>
          <p:nvPr/>
        </p:nvCxnSpPr>
        <p:spPr>
          <a:xfrm flipH="1">
            <a:off x="11194869" y="4036422"/>
            <a:ext cx="26127" cy="1208317"/>
          </a:xfrm>
          <a:prstGeom prst="line">
            <a:avLst/>
          </a:prstGeom>
          <a:ln w="38100"/>
        </p:spPr>
        <p:style>
          <a:lnRef idx="1">
            <a:schemeClr val="dk1"/>
          </a:lnRef>
          <a:fillRef idx="0">
            <a:schemeClr val="dk1"/>
          </a:fillRef>
          <a:effectRef idx="0">
            <a:schemeClr val="dk1"/>
          </a:effectRef>
          <a:fontRef idx="minor">
            <a:schemeClr val="tx1"/>
          </a:fontRef>
        </p:style>
      </p:cxnSp>
      <p:sp>
        <p:nvSpPr>
          <p:cNvPr id="85" name="Title 84"/>
          <p:cNvSpPr>
            <a:spLocks noGrp="1"/>
          </p:cNvSpPr>
          <p:nvPr>
            <p:ph type="title" idx="4294967295"/>
          </p:nvPr>
        </p:nvSpPr>
        <p:spPr>
          <a:xfrm>
            <a:off x="-1" y="125411"/>
            <a:ext cx="12192001" cy="1006475"/>
          </a:xfrm>
        </p:spPr>
        <p:txBody>
          <a:bodyPr>
            <a:normAutofit/>
          </a:bodyPr>
          <a:lstStyle/>
          <a:p>
            <a:r>
              <a:rPr lang="en-US" b="1" dirty="0">
                <a:latin typeface="Times New Roman" pitchFamily="18" charset="0"/>
                <a:cs typeface="Times New Roman" pitchFamily="18" charset="0"/>
              </a:rPr>
              <a:t>BLOCK DIAGRAM</a:t>
            </a:r>
          </a:p>
        </p:txBody>
      </p:sp>
      <p:cxnSp>
        <p:nvCxnSpPr>
          <p:cNvPr id="99" name="Straight Connector 98"/>
          <p:cNvCxnSpPr>
            <a:stCxn id="14" idx="3"/>
            <a:endCxn id="15" idx="1"/>
          </p:cNvCxnSpPr>
          <p:nvPr/>
        </p:nvCxnSpPr>
        <p:spPr>
          <a:xfrm flipV="1">
            <a:off x="7471955" y="5231673"/>
            <a:ext cx="653145" cy="13064"/>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A167153-98BA-2BEA-612C-44D61F85B9F8}"/>
              </a:ext>
            </a:extLst>
          </p:cNvPr>
          <p:cNvCxnSpPr/>
          <p:nvPr/>
        </p:nvCxnSpPr>
        <p:spPr>
          <a:xfrm>
            <a:off x="12821265" y="1573161"/>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7A9C-37B0-B45E-6708-3C7963E952CD}"/>
              </a:ext>
            </a:extLst>
          </p:cNvPr>
          <p:cNvSpPr>
            <a:spLocks noGrp="1"/>
          </p:cNvSpPr>
          <p:nvPr>
            <p:ph type="title"/>
          </p:nvPr>
        </p:nvSpPr>
        <p:spPr>
          <a:xfrm>
            <a:off x="913777" y="618518"/>
            <a:ext cx="9209939" cy="1135638"/>
          </a:xfrm>
        </p:spPr>
        <p:txBody>
          <a:bodyPr>
            <a:normAutofit/>
          </a:bodyPr>
          <a:lstStyle/>
          <a:p>
            <a:r>
              <a:rPr lang="en-IN" b="1" dirty="0">
                <a:latin typeface="Times New Roman" panose="02020603050405020304" pitchFamily="18" charset="0"/>
                <a:cs typeface="Times New Roman" panose="02020603050405020304" pitchFamily="18" charset="0"/>
              </a:rPr>
              <a:t>WORK COMPLETION</a:t>
            </a:r>
          </a:p>
        </p:txBody>
      </p:sp>
      <p:sp>
        <p:nvSpPr>
          <p:cNvPr id="3" name="Content Placeholder 2">
            <a:extLst>
              <a:ext uri="{FF2B5EF4-FFF2-40B4-BE49-F238E27FC236}">
                <a16:creationId xmlns:a16="http://schemas.microsoft.com/office/drawing/2014/main" id="{7C3C9EB1-C39F-6632-3760-64904210A37D}"/>
              </a:ext>
            </a:extLst>
          </p:cNvPr>
          <p:cNvSpPr>
            <a:spLocks noGrp="1"/>
          </p:cNvSpPr>
          <p:nvPr>
            <p:ph idx="1"/>
          </p:nvPr>
        </p:nvSpPr>
        <p:spPr>
          <a:xfrm>
            <a:off x="815452" y="1940028"/>
            <a:ext cx="10364452" cy="3943350"/>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 </a:t>
            </a:r>
            <a:r>
              <a:rPr lang="en-US" sz="2800" cap="none" dirty="0">
                <a:latin typeface="Times New Roman" panose="02020603050405020304" pitchFamily="18" charset="0"/>
                <a:cs typeface="Times New Roman" panose="02020603050405020304" pitchFamily="18" charset="0"/>
              </a:rPr>
              <a:t>The water flow control system is designed with Wi-Fi module to regulate water flow based on the moisture</a:t>
            </a:r>
            <a:r>
              <a:rPr lang="en-US" sz="2800" dirty="0">
                <a:latin typeface="Times New Roman" panose="02020603050405020304" pitchFamily="18" charset="0"/>
                <a:cs typeface="Times New Roman" panose="02020603050405020304" pitchFamily="18" charset="0"/>
              </a:rPr>
              <a:t>. </a:t>
            </a:r>
            <a:r>
              <a:rPr lang="en-US" sz="2800" cap="none" dirty="0">
                <a:latin typeface="Times New Roman" panose="02020603050405020304" pitchFamily="18" charset="0"/>
                <a:cs typeface="Times New Roman" panose="02020603050405020304" pitchFamily="18" charset="0"/>
              </a:rPr>
              <a:t>The lcd display will showcase the real-time water flow data, ensuring operators can monitor. The real-time data and previous data is stored using LAN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19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0075"/>
            <a:ext cx="10972800" cy="1471613"/>
          </a:xfrm>
        </p:spPr>
        <p:txBody>
          <a:bodyPr>
            <a:normAutofit/>
          </a:bodyPr>
          <a:lstStyle/>
          <a:p>
            <a:r>
              <a:rPr lang="en-IN" b="1" dirty="0">
                <a:latin typeface="Times New Roman" panose="02020603050405020304" pitchFamily="18" charset="0"/>
                <a:cs typeface="Times New Roman" panose="02020603050405020304" pitchFamily="18" charset="0"/>
              </a:rPr>
              <a:t>RESULT </a:t>
            </a:r>
            <a:br>
              <a:rPr lang="en-IN" b="1" dirty="0">
                <a:latin typeface="Times New Roman" panose="02020603050405020304" pitchFamily="18" charset="0"/>
                <a:cs typeface="Times New Roman" panose="02020603050405020304" pitchFamily="18" charset="0"/>
              </a:rPr>
            </a:br>
            <a:endParaRPr lang="en-US" dirty="0"/>
          </a:p>
        </p:txBody>
      </p:sp>
      <p:pic>
        <p:nvPicPr>
          <p:cNvPr id="4" name="Picture 3" descr="WhatsApp Image 2024-05-12 at 6.43.02 AM.jpeg"/>
          <p:cNvPicPr>
            <a:picLocks noChangeAspect="1"/>
          </p:cNvPicPr>
          <p:nvPr/>
        </p:nvPicPr>
        <p:blipFill>
          <a:blip r:embed="rId2"/>
          <a:stretch>
            <a:fillRect/>
          </a:stretch>
        </p:blipFill>
        <p:spPr>
          <a:xfrm>
            <a:off x="1038225" y="1843087"/>
            <a:ext cx="4362450" cy="3228975"/>
          </a:xfrm>
          <a:prstGeom prst="rect">
            <a:avLst/>
          </a:prstGeom>
        </p:spPr>
      </p:pic>
      <p:pic>
        <p:nvPicPr>
          <p:cNvPr id="6" name="Picture 5">
            <a:extLst>
              <a:ext uri="{FF2B5EF4-FFF2-40B4-BE49-F238E27FC236}">
                <a16:creationId xmlns:a16="http://schemas.microsoft.com/office/drawing/2014/main" id="{90233BAF-54E6-01CC-E42A-7B3DA94E5EEF}"/>
              </a:ext>
            </a:extLst>
          </p:cNvPr>
          <p:cNvPicPr>
            <a:picLocks noChangeAspect="1"/>
          </p:cNvPicPr>
          <p:nvPr/>
        </p:nvPicPr>
        <p:blipFill>
          <a:blip r:embed="rId3"/>
          <a:stretch>
            <a:fillRect/>
          </a:stretch>
        </p:blipFill>
        <p:spPr>
          <a:xfrm>
            <a:off x="6443022" y="1843087"/>
            <a:ext cx="5139378" cy="322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8E2FA9-E6A2-D294-5E54-D95F3F9B16B6}"/>
              </a:ext>
            </a:extLst>
          </p:cNvPr>
          <p:cNvPicPr>
            <a:picLocks noChangeAspect="1"/>
          </p:cNvPicPr>
          <p:nvPr/>
        </p:nvPicPr>
        <p:blipFill>
          <a:blip r:embed="rId2"/>
          <a:stretch>
            <a:fillRect/>
          </a:stretch>
        </p:blipFill>
        <p:spPr>
          <a:xfrm>
            <a:off x="1068307" y="1405463"/>
            <a:ext cx="4704531" cy="2869082"/>
          </a:xfrm>
          <a:prstGeom prst="rect">
            <a:avLst/>
          </a:prstGeom>
        </p:spPr>
      </p:pic>
      <p:pic>
        <p:nvPicPr>
          <p:cNvPr id="4" name="Picture 3">
            <a:extLst>
              <a:ext uri="{FF2B5EF4-FFF2-40B4-BE49-F238E27FC236}">
                <a16:creationId xmlns:a16="http://schemas.microsoft.com/office/drawing/2014/main" id="{E30D8AAC-D882-A093-05FC-0206B62BC7EF}"/>
              </a:ext>
            </a:extLst>
          </p:cNvPr>
          <p:cNvPicPr>
            <a:picLocks noChangeAspect="1"/>
          </p:cNvPicPr>
          <p:nvPr/>
        </p:nvPicPr>
        <p:blipFill>
          <a:blip r:embed="rId3"/>
          <a:stretch>
            <a:fillRect/>
          </a:stretch>
        </p:blipFill>
        <p:spPr>
          <a:xfrm>
            <a:off x="6628131" y="1405463"/>
            <a:ext cx="4330310" cy="2869082"/>
          </a:xfrm>
          <a:prstGeom prst="rect">
            <a:avLst/>
          </a:prstGeom>
        </p:spPr>
      </p:pic>
    </p:spTree>
    <p:extLst>
      <p:ext uri="{BB962C8B-B14F-4D97-AF65-F5344CB8AC3E}">
        <p14:creationId xmlns:p14="http://schemas.microsoft.com/office/powerpoint/2010/main" val="38821656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743</TotalTime>
  <Words>662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Tw Cen MT</vt:lpstr>
      <vt:lpstr>Wingdings</vt:lpstr>
      <vt:lpstr>Droplet</vt:lpstr>
      <vt:lpstr>PowerPoint Presentation</vt:lpstr>
      <vt:lpstr>         INTRODUCTION</vt:lpstr>
      <vt:lpstr>PowerPoint Presentation</vt:lpstr>
      <vt:lpstr>PowerPoint Presentation</vt:lpstr>
      <vt:lpstr>PowerPoint Presentation</vt:lpstr>
      <vt:lpstr>BLOCK DIAGRAM</vt:lpstr>
      <vt:lpstr>WORK COMPLETION</vt:lpstr>
      <vt:lpstr>RESULT  </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SANDHIGA</dc:creator>
  <cp:lastModifiedBy>P SANDHIGA</cp:lastModifiedBy>
  <cp:revision>46</cp:revision>
  <dcterms:created xsi:type="dcterms:W3CDTF">2023-10-25T20:10:39Z</dcterms:created>
  <dcterms:modified xsi:type="dcterms:W3CDTF">2024-09-26T14:34:54Z</dcterms:modified>
</cp:coreProperties>
</file>