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66" r:id="rId5"/>
    <p:sldId id="257" r:id="rId6"/>
    <p:sldId id="258" r:id="rId7"/>
    <p:sldId id="259" r:id="rId8"/>
    <p:sldId id="260" r:id="rId9"/>
    <p:sldId id="261" r:id="rId10"/>
    <p:sldId id="262" r:id="rId11"/>
    <p:sldId id="263" r:id="rId12"/>
    <p:sldId id="264" r:id="rId13"/>
    <p:sldId id="265"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87021" y="830580"/>
            <a:ext cx="14262099" cy="7332346"/>
          </a:xfrm>
          <a:prstGeom prst="rect">
            <a:avLst/>
          </a:prstGeom>
          <a:noFill/>
          <a:ln w="9525">
            <a:noFill/>
          </a:ln>
        </p:spPr>
      </p:pic>
      <p:sp>
        <p:nvSpPr>
          <p:cNvPr id="10" name="Rectangle 7"/>
          <p:cNvSpPr>
            <a:spLocks noChangeArrowheads="1"/>
          </p:cNvSpPr>
          <p:nvPr/>
        </p:nvSpPr>
        <p:spPr bwMode="auto">
          <a:xfrm>
            <a:off x="2541" y="659130"/>
            <a:ext cx="14630400" cy="181356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16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3053080" y="2990850"/>
            <a:ext cx="8872221" cy="1466850"/>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209040" y="744856"/>
            <a:ext cx="12435840" cy="1764030"/>
          </a:xfrm>
        </p:spPr>
        <p:txBody>
          <a:bodyPr/>
          <a:lstStyle>
            <a:lvl1pPr>
              <a:defRPr sz="432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731520" y="7494270"/>
            <a:ext cx="3413760" cy="571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2" name="Rectangle 5"/>
          <p:cNvSpPr>
            <a:spLocks noChangeArrowheads="1"/>
          </p:cNvSpPr>
          <p:nvPr>
            <p:ph type="ftr" sz="quarter" idx="3"/>
          </p:nvPr>
        </p:nvSpPr>
        <p:spPr bwMode="auto">
          <a:xfrm>
            <a:off x="4998720" y="7494270"/>
            <a:ext cx="4632960" cy="571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3" name="Rectangle 6"/>
          <p:cNvSpPr>
            <a:spLocks noChangeArrowheads="1"/>
          </p:cNvSpPr>
          <p:nvPr>
            <p:ph type="sldNum" sz="quarter" idx="4"/>
          </p:nvPr>
        </p:nvSpPr>
        <p:spPr bwMode="auto">
          <a:xfrm>
            <a:off x="10485120" y="7494270"/>
            <a:ext cx="3413760" cy="571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98182F0-CF90-4D8B-A51C-796537115A5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1" y="2051686"/>
            <a:ext cx="12618720" cy="3423284"/>
          </a:xfrm>
        </p:spPr>
        <p:txBody>
          <a:bodyPr anchor="b"/>
          <a:lstStyle>
            <a:lvl1pPr>
              <a:defRPr sz="7200"/>
            </a:lvl1pPr>
          </a:lstStyle>
          <a:p>
            <a:r>
              <a:rPr lang="en-US" smtClean="0"/>
              <a:t>Click to edit Master title style</a:t>
            </a:r>
            <a:endParaRPr lang="en-US"/>
          </a:p>
        </p:txBody>
      </p:sp>
      <p:sp>
        <p:nvSpPr>
          <p:cNvPr id="3" name="Text Placeholder 2"/>
          <p:cNvSpPr>
            <a:spLocks noGrp="1"/>
          </p:cNvSpPr>
          <p:nvPr>
            <p:ph type="body" idx="1"/>
          </p:nvPr>
        </p:nvSpPr>
        <p:spPr>
          <a:xfrm>
            <a:off x="998221" y="5507356"/>
            <a:ext cx="12618720" cy="1800224"/>
          </a:xfrm>
        </p:spPr>
        <p:txBody>
          <a:bodyPr/>
          <a:lstStyle>
            <a:lvl1pPr marL="0" indent="0">
              <a:buNone/>
              <a:defRPr sz="2880"/>
            </a:lvl1pPr>
            <a:lvl2pPr marL="548640" indent="0">
              <a:buNone/>
              <a:defRPr sz="2400"/>
            </a:lvl2pPr>
            <a:lvl3pPr marL="1097280" indent="0">
              <a:buNone/>
              <a:defRPr sz="216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920240"/>
            <a:ext cx="6461760" cy="54311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7437120" y="1920240"/>
            <a:ext cx="6461760" cy="54311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8381" y="438150"/>
            <a:ext cx="12618720" cy="1590676"/>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008381" y="2017396"/>
            <a:ext cx="6189979"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008381" y="3006090"/>
            <a:ext cx="6189979" cy="442150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7406640" y="2017396"/>
            <a:ext cx="6220461"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7406640" y="3006090"/>
            <a:ext cx="6220461" cy="442150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8381" y="548640"/>
            <a:ext cx="4719320" cy="1920240"/>
          </a:xfrm>
        </p:spPr>
        <p:txBody>
          <a:bodyPr anchor="b"/>
          <a:lstStyle>
            <a:lvl1pPr>
              <a:defRPr sz="3840"/>
            </a:lvl1pPr>
          </a:lstStyle>
          <a:p>
            <a:r>
              <a:rPr lang="en-US" smtClean="0"/>
              <a:t>Click to edit Master title style</a:t>
            </a:r>
            <a:endParaRPr lang="en-US"/>
          </a:p>
        </p:txBody>
      </p:sp>
      <p:sp>
        <p:nvSpPr>
          <p:cNvPr id="3" name="Content Placeholder 2"/>
          <p:cNvSpPr>
            <a:spLocks noGrp="1"/>
          </p:cNvSpPr>
          <p:nvPr>
            <p:ph idx="1"/>
          </p:nvPr>
        </p:nvSpPr>
        <p:spPr>
          <a:xfrm>
            <a:off x="6220461" y="1184910"/>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1008381" y="2468880"/>
            <a:ext cx="4719320"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8381" y="548640"/>
            <a:ext cx="4719320" cy="1920240"/>
          </a:xfrm>
        </p:spPr>
        <p:txBody>
          <a:bodyPr anchor="b"/>
          <a:lstStyle>
            <a:lvl1pPr>
              <a:defRPr sz="3840"/>
            </a:lvl1pPr>
          </a:lstStyle>
          <a:p>
            <a:r>
              <a:rPr lang="en-US" smtClean="0"/>
              <a:t>Click to edit Master title style</a:t>
            </a:r>
            <a:endParaRPr lang="en-US"/>
          </a:p>
        </p:txBody>
      </p:sp>
      <p:sp>
        <p:nvSpPr>
          <p:cNvPr id="3" name="Picture Placeholder 2"/>
          <p:cNvSpPr>
            <a:spLocks noGrp="1"/>
          </p:cNvSpPr>
          <p:nvPr>
            <p:ph type="pic" idx="1"/>
          </p:nvPr>
        </p:nvSpPr>
        <p:spPr>
          <a:xfrm>
            <a:off x="6220461" y="1184910"/>
            <a:ext cx="7406640" cy="5848350"/>
          </a:xfrm>
        </p:spPr>
        <p:txBody>
          <a:bodyPr vert="horz" wrap="square" lIns="91440" tIns="45720" rIns="91440" bIns="45720" numCol="1" anchor="t" anchorCtr="0" compatLnSpc="1"/>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008381" y="2468880"/>
            <a:ext cx="4719320"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jpeg"/><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541" y="400050"/>
            <a:ext cx="14630400" cy="121158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16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23"/>
          <a:srcRect t="1094" r="8122" b="13318"/>
          <a:stretch>
            <a:fillRect/>
          </a:stretch>
        </p:blipFill>
        <p:spPr>
          <a:xfrm>
            <a:off x="9276080" y="5326380"/>
            <a:ext cx="5344160" cy="2800350"/>
          </a:xfrm>
          <a:prstGeom prst="rect">
            <a:avLst/>
          </a:prstGeom>
          <a:noFill/>
          <a:ln w="9525">
            <a:noFill/>
          </a:ln>
        </p:spPr>
      </p:pic>
      <p:sp>
        <p:nvSpPr>
          <p:cNvPr id="1028" name="Rectangle 4"/>
          <p:cNvSpPr/>
          <p:nvPr>
            <p:ph type="title"/>
          </p:nvPr>
        </p:nvSpPr>
        <p:spPr>
          <a:xfrm>
            <a:off x="731520" y="329566"/>
            <a:ext cx="13167360" cy="13716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731520" y="1920240"/>
            <a:ext cx="13167360" cy="5431156"/>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731520" y="7494270"/>
            <a:ext cx="341376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68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ChangeArrowheads="1"/>
          </p:cNvSpPr>
          <p:nvPr>
            <p:ph type="ftr" sz="quarter" idx="3"/>
          </p:nvPr>
        </p:nvSpPr>
        <p:spPr bwMode="auto">
          <a:xfrm>
            <a:off x="4998720" y="7494270"/>
            <a:ext cx="463296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68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2" name="Rectangle 8"/>
          <p:cNvSpPr>
            <a:spLocks noChangeArrowheads="1"/>
          </p:cNvSpPr>
          <p:nvPr>
            <p:ph type="sldNum" sz="quarter" idx="4"/>
          </p:nvPr>
        </p:nvSpPr>
        <p:spPr bwMode="auto">
          <a:xfrm>
            <a:off x="10485120" y="7494270"/>
            <a:ext cx="341376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680"/>
            </a:lvl1p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528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411480" indent="-411480" algn="l" rtl="0" fontAlgn="base">
        <a:spcBef>
          <a:spcPct val="24000"/>
        </a:spcBef>
        <a:spcAft>
          <a:spcPct val="0"/>
        </a:spcAft>
        <a:buChar char="•"/>
        <a:defRPr sz="3840" kern="1200">
          <a:solidFill>
            <a:schemeClr val="tx1"/>
          </a:solidFill>
          <a:latin typeface="+mn-lt"/>
          <a:ea typeface="+mn-ea"/>
          <a:cs typeface="+mn-cs"/>
        </a:defRPr>
      </a:lvl1pPr>
      <a:lvl2pPr marL="891540" indent="-342900" algn="l" rtl="0" fontAlgn="base">
        <a:spcBef>
          <a:spcPct val="24000"/>
        </a:spcBef>
        <a:spcAft>
          <a:spcPct val="0"/>
        </a:spcAft>
        <a:buChar char="–"/>
        <a:defRPr sz="3360" kern="1200">
          <a:solidFill>
            <a:schemeClr val="tx1"/>
          </a:solidFill>
          <a:latin typeface="+mn-lt"/>
          <a:ea typeface="+mn-ea"/>
          <a:cs typeface="+mn-cs"/>
        </a:defRPr>
      </a:lvl2pPr>
      <a:lvl3pPr marL="1371600" indent="-274320" algn="l" rtl="0" fontAlgn="base">
        <a:spcBef>
          <a:spcPct val="24000"/>
        </a:spcBef>
        <a:spcAft>
          <a:spcPct val="0"/>
        </a:spcAft>
        <a:buChar char="•"/>
        <a:defRPr sz="2880" kern="1200">
          <a:solidFill>
            <a:schemeClr val="tx1"/>
          </a:solidFill>
          <a:latin typeface="+mn-lt"/>
          <a:ea typeface="+mn-ea"/>
          <a:cs typeface="+mn-cs"/>
        </a:defRPr>
      </a:lvl3pPr>
      <a:lvl4pPr marL="1920240" indent="-274320" algn="l" rtl="0" fontAlgn="base">
        <a:spcBef>
          <a:spcPct val="24000"/>
        </a:spcBef>
        <a:spcAft>
          <a:spcPct val="0"/>
        </a:spcAft>
        <a:buChar char="–"/>
        <a:defRPr sz="2400" kern="1200">
          <a:solidFill>
            <a:schemeClr val="tx1"/>
          </a:solidFill>
          <a:latin typeface="+mn-lt"/>
          <a:ea typeface="+mn-ea"/>
          <a:cs typeface="+mn-cs"/>
        </a:defRPr>
      </a:lvl4pPr>
      <a:lvl5pPr marL="2468880" indent="-274320" algn="l" rtl="0" fontAlgn="base">
        <a:spcBef>
          <a:spcPct val="24000"/>
        </a:spcBef>
        <a:spcAft>
          <a:spcPct val="0"/>
        </a:spcAft>
        <a:buChar char="»"/>
        <a:defRPr sz="24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1.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0.xml"/><Relationship Id="rId2" Type="http://schemas.openxmlformats.org/officeDocument/2006/relationships/image" Target="../media/image5.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8.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4.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p:spPr>
      </p:sp>
      <p:pic>
        <p:nvPicPr>
          <p:cNvPr id="4" name="Image 1" descr="preencoded.png"/>
          <p:cNvPicPr>
            <a:picLocks noChangeAspect="1"/>
          </p:cNvPicPr>
          <p:nvPr/>
        </p:nvPicPr>
        <p:blipFill>
          <a:blip r:embed="rId2"/>
          <a:stretch>
            <a:fillRect/>
          </a:stretch>
        </p:blipFill>
        <p:spPr>
          <a:xfrm>
            <a:off x="0" y="0"/>
            <a:ext cx="1490980" cy="8229600"/>
          </a:xfrm>
          <a:prstGeom prst="rect">
            <a:avLst/>
          </a:prstGeom>
        </p:spPr>
      </p:pic>
      <p:sp>
        <p:nvSpPr>
          <p:cNvPr id="6" name="Text 1"/>
          <p:cNvSpPr/>
          <p:nvPr/>
        </p:nvSpPr>
        <p:spPr>
          <a:xfrm>
            <a:off x="4453255" y="814070"/>
            <a:ext cx="9313545" cy="1892935"/>
          </a:xfrm>
          <a:prstGeom prst="rect">
            <a:avLst/>
          </a:prstGeom>
          <a:noFill/>
        </p:spPr>
        <p:txBody>
          <a:bodyPr wrap="square" rtlCol="0" anchor="t"/>
          <a:lstStyle/>
          <a:p>
            <a:pPr marL="0" indent="0">
              <a:lnSpc>
                <a:spcPts val="7450"/>
              </a:lnSpc>
              <a:buNone/>
            </a:pPr>
            <a:r>
              <a:rPr lang="en-US" sz="6000" b="1" dirty="0">
                <a:solidFill>
                  <a:srgbClr val="F0FCFF"/>
                </a:solidFill>
                <a:latin typeface="Times New Roman" panose="02020603050405020304" charset="0"/>
                <a:ea typeface="Spline Sans" pitchFamily="34" charset="-122"/>
                <a:cs typeface="Times New Roman" panose="02020603050405020304" charset="0"/>
              </a:rPr>
              <a:t>Text</a:t>
            </a:r>
            <a:r>
              <a:rPr lang="en-GB" altLang="en-US" sz="6000" b="1" dirty="0">
                <a:solidFill>
                  <a:srgbClr val="F0FCFF"/>
                </a:solidFill>
                <a:latin typeface="Times New Roman" panose="02020603050405020304" charset="0"/>
                <a:ea typeface="Spline Sans" pitchFamily="34" charset="-122"/>
                <a:cs typeface="Times New Roman" panose="02020603050405020304" charset="0"/>
              </a:rPr>
              <a:t> </a:t>
            </a:r>
            <a:r>
              <a:rPr lang="en-US" sz="6000" b="1" dirty="0">
                <a:solidFill>
                  <a:srgbClr val="F0FCFF"/>
                </a:solidFill>
                <a:latin typeface="Times New Roman" panose="02020603050405020304" charset="0"/>
                <a:ea typeface="Spline Sans" pitchFamily="34" charset="-122"/>
                <a:cs typeface="Times New Roman" panose="02020603050405020304" charset="0"/>
              </a:rPr>
              <a:t>Summarization</a:t>
            </a:r>
            <a:endParaRPr lang="en-US" sz="6000" dirty="0">
              <a:latin typeface="Times New Roman" panose="02020603050405020304" charset="0"/>
              <a:cs typeface="Times New Roman" panose="02020603050405020304" charset="0"/>
            </a:endParaRPr>
          </a:p>
        </p:txBody>
      </p:sp>
      <p:sp>
        <p:nvSpPr>
          <p:cNvPr id="7" name="Text 2"/>
          <p:cNvSpPr/>
          <p:nvPr/>
        </p:nvSpPr>
        <p:spPr>
          <a:xfrm>
            <a:off x="6350437" y="3903821"/>
            <a:ext cx="7415927" cy="1975247"/>
          </a:xfrm>
          <a:prstGeom prst="rect">
            <a:avLst/>
          </a:prstGeom>
          <a:noFill/>
        </p:spPr>
        <p:txBody>
          <a:bodyPr wrap="square" rtlCol="0" anchor="t"/>
          <a:lstStyle/>
          <a:p>
            <a:pPr marL="0" indent="0">
              <a:lnSpc>
                <a:spcPts val="3110"/>
              </a:lnSpc>
              <a:buNone/>
            </a:pPr>
            <a:r>
              <a:rPr lang="en-US" sz="1945" dirty="0">
                <a:solidFill>
                  <a:srgbClr val="E0E4E6"/>
                </a:solidFill>
                <a:latin typeface="Barlow" pitchFamily="34" charset="0"/>
                <a:ea typeface="Barlow" pitchFamily="34" charset="-122"/>
                <a:cs typeface="Barlow" pitchFamily="34" charset="-120"/>
              </a:rPr>
              <a:t>.</a:t>
            </a:r>
            <a:endParaRPr lang="en-US" sz="1945" dirty="0"/>
          </a:p>
        </p:txBody>
      </p:sp>
      <p:sp>
        <p:nvSpPr>
          <p:cNvPr id="10" name="Text 4"/>
          <p:cNvSpPr/>
          <p:nvPr/>
        </p:nvSpPr>
        <p:spPr>
          <a:xfrm>
            <a:off x="6316980" y="3903980"/>
            <a:ext cx="8312785" cy="3228975"/>
          </a:xfrm>
          <a:prstGeom prst="rect">
            <a:avLst/>
          </a:prstGeom>
          <a:noFill/>
        </p:spPr>
        <p:txBody>
          <a:bodyPr wrap="none" rtlCol="0" anchor="t"/>
          <a:lstStyle/>
          <a:p>
            <a:pPr marL="0" indent="0" algn="l">
              <a:lnSpc>
                <a:spcPts val="3400"/>
              </a:lnSpc>
              <a:buNone/>
            </a:pPr>
            <a:r>
              <a:rPr lang="en-US" sz="2430" b="1" dirty="0">
                <a:solidFill>
                  <a:srgbClr val="E0E4E6"/>
                </a:solidFill>
                <a:latin typeface="Barlow" pitchFamily="34" charset="0"/>
                <a:ea typeface="Barlow" pitchFamily="34" charset="-122"/>
                <a:cs typeface="Barlow" pitchFamily="34" charset="-120"/>
              </a:rPr>
              <a:t>DHARMAVARAPU SANTHI KUMARI</a:t>
            </a:r>
            <a:endParaRPr lang="en-US" sz="2430" b="1" dirty="0">
              <a:solidFill>
                <a:srgbClr val="E0E4E6"/>
              </a:solidFill>
              <a:latin typeface="Barlow" pitchFamily="34" charset="0"/>
              <a:ea typeface="Barlow" pitchFamily="34" charset="-122"/>
              <a:cs typeface="Barlow" pitchFamily="34" charset="-120"/>
            </a:endParaRPr>
          </a:p>
          <a:p>
            <a:pPr marL="0" indent="0" algn="l">
              <a:lnSpc>
                <a:spcPts val="3400"/>
              </a:lnSpc>
              <a:buNone/>
            </a:pPr>
            <a:r>
              <a:rPr lang="en-GB" altLang="en-US" sz="2430" u="sng" dirty="0"/>
              <a:t>                                                                                         </a:t>
            </a:r>
            <a:endParaRPr lang="en-GB" altLang="en-US" sz="2430" u="sng" dirty="0"/>
          </a:p>
          <a:p>
            <a:pPr marL="0" indent="0" algn="ctr">
              <a:lnSpc>
                <a:spcPts val="3400"/>
              </a:lnSpc>
              <a:buNone/>
            </a:pPr>
            <a:r>
              <a:rPr lang="en-GB" altLang="en-US" sz="2430" u="sng" dirty="0"/>
              <a:t>Intern at Springboard Internship</a:t>
            </a:r>
            <a:endParaRPr lang="en-GB" altLang="en-US" sz="2430" u="sng" dirty="0"/>
          </a:p>
          <a:p>
            <a:pPr marL="0" indent="0" algn="r">
              <a:lnSpc>
                <a:spcPts val="3400"/>
              </a:lnSpc>
              <a:buNone/>
            </a:pPr>
            <a:endParaRPr lang="en-GB" altLang="en-US" sz="2430" u="sng" dirty="0"/>
          </a:p>
          <a:p>
            <a:pPr marL="0" indent="0" algn="r">
              <a:lnSpc>
                <a:spcPts val="3400"/>
              </a:lnSpc>
              <a:buNone/>
            </a:pPr>
            <a:endParaRPr lang="en-GB" altLang="en-US" sz="2430" u="sng" dirty="0"/>
          </a:p>
          <a:p>
            <a:pPr marL="0" indent="0" algn="r">
              <a:lnSpc>
                <a:spcPts val="3400"/>
              </a:lnSpc>
              <a:buNone/>
            </a:pPr>
            <a:r>
              <a:rPr lang="en-GB" altLang="en-US" sz="2430" u="sng" dirty="0"/>
              <a:t>MENTOR:Narendra</a:t>
            </a:r>
            <a:endParaRPr lang="en-GB" altLang="en-US" sz="2430" u="sng" dirty="0"/>
          </a:p>
          <a:p>
            <a:pPr marL="0" indent="0" algn="ctr">
              <a:lnSpc>
                <a:spcPts val="3400"/>
              </a:lnSpc>
              <a:buNone/>
            </a:pPr>
            <a:endParaRPr lang="en-US" sz="2430" u="sng" dirty="0"/>
          </a:p>
          <a:p>
            <a:pPr marL="0" indent="0" algn="l">
              <a:lnSpc>
                <a:spcPts val="3400"/>
              </a:lnSpc>
              <a:buNone/>
            </a:pPr>
            <a:endParaRPr lang="en-US" sz="2430" u="sng" dirty="0"/>
          </a:p>
          <a:p>
            <a:pPr marL="0" indent="0" algn="l">
              <a:lnSpc>
                <a:spcPts val="3400"/>
              </a:lnSpc>
              <a:buNone/>
            </a:pPr>
            <a:endParaRPr lang="en-GB" altLang="en-US" sz="2430"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p:spPr>
      </p:sp>
      <p:sp>
        <p:nvSpPr>
          <p:cNvPr id="4" name="Text 1"/>
          <p:cNvSpPr/>
          <p:nvPr/>
        </p:nvSpPr>
        <p:spPr>
          <a:xfrm>
            <a:off x="1321356" y="2069782"/>
            <a:ext cx="5486400" cy="685800"/>
          </a:xfrm>
          <a:prstGeom prst="rect">
            <a:avLst/>
          </a:prstGeom>
          <a:noFill/>
        </p:spPr>
        <p:txBody>
          <a:bodyPr wrap="none" rtlCol="0" anchor="t"/>
          <a:lstStyle/>
          <a:p>
            <a:pPr marL="0" indent="0">
              <a:lnSpc>
                <a:spcPts val="5400"/>
              </a:lnSpc>
              <a:buNone/>
            </a:pPr>
            <a:r>
              <a:rPr lang="en-US" sz="4320" b="1" dirty="0">
                <a:solidFill>
                  <a:srgbClr val="F0FCFF"/>
                </a:solidFill>
                <a:latin typeface="Spline Sans" pitchFamily="34" charset="0"/>
                <a:ea typeface="Spline Sans" pitchFamily="34" charset="-122"/>
                <a:cs typeface="Spline Sans" pitchFamily="34" charset="-120"/>
              </a:rPr>
              <a:t>Working on Interface</a:t>
            </a:r>
            <a:endParaRPr lang="en-US" sz="4320" dirty="0"/>
          </a:p>
        </p:txBody>
      </p:sp>
      <p:sp>
        <p:nvSpPr>
          <p:cNvPr id="5" name="Text 2"/>
          <p:cNvSpPr/>
          <p:nvPr/>
        </p:nvSpPr>
        <p:spPr>
          <a:xfrm>
            <a:off x="1321356" y="3372683"/>
            <a:ext cx="2743200" cy="342900"/>
          </a:xfrm>
          <a:prstGeom prst="rect">
            <a:avLst/>
          </a:prstGeom>
          <a:noFill/>
        </p:spPr>
        <p:txBody>
          <a:bodyPr wrap="none" rtlCol="0" anchor="t"/>
          <a:lstStyle/>
          <a:p>
            <a:pPr marL="0" indent="0">
              <a:lnSpc>
                <a:spcPts val="2700"/>
              </a:lnSpc>
              <a:buNone/>
            </a:pPr>
            <a:r>
              <a:rPr lang="en-US" sz="2160" b="1" dirty="0">
                <a:solidFill>
                  <a:srgbClr val="F0FCFF"/>
                </a:solidFill>
                <a:latin typeface="Spline Sans" pitchFamily="34" charset="0"/>
                <a:ea typeface="Spline Sans" pitchFamily="34" charset="-122"/>
                <a:cs typeface="Spline Sans" pitchFamily="34" charset="-120"/>
              </a:rPr>
              <a:t>User-Friendly Design</a:t>
            </a:r>
            <a:endParaRPr lang="en-US" sz="2160" dirty="0"/>
          </a:p>
        </p:txBody>
      </p:sp>
      <p:sp>
        <p:nvSpPr>
          <p:cNvPr id="6" name="Text 3"/>
          <p:cNvSpPr/>
          <p:nvPr/>
        </p:nvSpPr>
        <p:spPr>
          <a:xfrm>
            <a:off x="1321356" y="3962400"/>
            <a:ext cx="3593902" cy="1975247"/>
          </a:xfrm>
          <a:prstGeom prst="rect">
            <a:avLst/>
          </a:prstGeom>
          <a:noFill/>
        </p:spPr>
        <p:txBody>
          <a:bodyPr wrap="square" rtlCol="0" anchor="t"/>
          <a:lstStyle/>
          <a:p>
            <a:pPr marL="0" indent="0">
              <a:lnSpc>
                <a:spcPts val="3110"/>
              </a:lnSpc>
              <a:buNone/>
            </a:pPr>
            <a:r>
              <a:rPr lang="en-US" sz="1945" dirty="0">
                <a:solidFill>
                  <a:srgbClr val="E0E4E6"/>
                </a:solidFill>
                <a:latin typeface="Barlow" pitchFamily="34" charset="0"/>
                <a:ea typeface="Barlow" pitchFamily="34" charset="-122"/>
                <a:cs typeface="Barlow" pitchFamily="34" charset="-120"/>
              </a:rPr>
              <a:t>Developing an intuitive and visually appealing interface that makes it easy for users to input text and view the generated summaries.</a:t>
            </a:r>
            <a:endParaRPr lang="en-US" sz="1945" dirty="0"/>
          </a:p>
        </p:txBody>
      </p:sp>
      <p:sp>
        <p:nvSpPr>
          <p:cNvPr id="7" name="Text 4"/>
          <p:cNvSpPr/>
          <p:nvPr/>
        </p:nvSpPr>
        <p:spPr>
          <a:xfrm>
            <a:off x="5525095" y="3372683"/>
            <a:ext cx="2743200" cy="342900"/>
          </a:xfrm>
          <a:prstGeom prst="rect">
            <a:avLst/>
          </a:prstGeom>
          <a:noFill/>
        </p:spPr>
        <p:txBody>
          <a:bodyPr wrap="none" rtlCol="0" anchor="t"/>
          <a:lstStyle/>
          <a:p>
            <a:pPr marL="0" indent="0">
              <a:lnSpc>
                <a:spcPts val="2700"/>
              </a:lnSpc>
              <a:buNone/>
            </a:pPr>
            <a:r>
              <a:rPr lang="en-US" sz="2160" b="1" dirty="0">
                <a:solidFill>
                  <a:srgbClr val="F0FCFF"/>
                </a:solidFill>
                <a:latin typeface="Spline Sans" pitchFamily="34" charset="0"/>
                <a:ea typeface="Spline Sans" pitchFamily="34" charset="-122"/>
                <a:cs typeface="Spline Sans" pitchFamily="34" charset="-120"/>
              </a:rPr>
              <a:t>Interactive Features</a:t>
            </a:r>
            <a:endParaRPr lang="en-US" sz="2160" dirty="0"/>
          </a:p>
        </p:txBody>
      </p:sp>
      <p:sp>
        <p:nvSpPr>
          <p:cNvPr id="8" name="Text 5"/>
          <p:cNvSpPr/>
          <p:nvPr/>
        </p:nvSpPr>
        <p:spPr>
          <a:xfrm>
            <a:off x="5525095" y="3962400"/>
            <a:ext cx="3593902" cy="1975247"/>
          </a:xfrm>
          <a:prstGeom prst="rect">
            <a:avLst/>
          </a:prstGeom>
          <a:noFill/>
        </p:spPr>
        <p:txBody>
          <a:bodyPr wrap="square" rtlCol="0" anchor="t"/>
          <a:lstStyle/>
          <a:p>
            <a:pPr marL="0" indent="0">
              <a:lnSpc>
                <a:spcPts val="3110"/>
              </a:lnSpc>
              <a:buNone/>
            </a:pPr>
            <a:r>
              <a:rPr lang="en-US" sz="1945" dirty="0">
                <a:solidFill>
                  <a:srgbClr val="E0E4E6"/>
                </a:solidFill>
                <a:latin typeface="Barlow" pitchFamily="34" charset="0"/>
                <a:ea typeface="Barlow" pitchFamily="34" charset="-122"/>
                <a:cs typeface="Barlow" pitchFamily="34" charset="-120"/>
              </a:rPr>
              <a:t>Incorporating interactive elements, such as sliders or dropdown menus, to allow users to customize the summarization settings and preferences.</a:t>
            </a:r>
            <a:endParaRPr lang="en-US" sz="1945" dirty="0"/>
          </a:p>
        </p:txBody>
      </p:sp>
      <p:sp>
        <p:nvSpPr>
          <p:cNvPr id="9" name="Text 6"/>
          <p:cNvSpPr/>
          <p:nvPr/>
        </p:nvSpPr>
        <p:spPr>
          <a:xfrm>
            <a:off x="9728835" y="3372683"/>
            <a:ext cx="3327678" cy="342900"/>
          </a:xfrm>
          <a:prstGeom prst="rect">
            <a:avLst/>
          </a:prstGeom>
          <a:noFill/>
        </p:spPr>
        <p:txBody>
          <a:bodyPr wrap="none" rtlCol="0" anchor="t"/>
          <a:lstStyle/>
          <a:p>
            <a:pPr marL="0" indent="0">
              <a:lnSpc>
                <a:spcPts val="2700"/>
              </a:lnSpc>
              <a:buNone/>
            </a:pPr>
            <a:r>
              <a:rPr lang="en-US" sz="2160" b="1" dirty="0">
                <a:solidFill>
                  <a:srgbClr val="F0FCFF"/>
                </a:solidFill>
                <a:latin typeface="Spline Sans" pitchFamily="34" charset="0"/>
                <a:ea typeface="Spline Sans" pitchFamily="34" charset="-122"/>
                <a:cs typeface="Spline Sans" pitchFamily="34" charset="-120"/>
              </a:rPr>
              <a:t>Real-Time Summarization</a:t>
            </a:r>
            <a:endParaRPr lang="en-US" sz="2160" dirty="0"/>
          </a:p>
        </p:txBody>
      </p:sp>
      <p:sp>
        <p:nvSpPr>
          <p:cNvPr id="10" name="Text 7"/>
          <p:cNvSpPr/>
          <p:nvPr/>
        </p:nvSpPr>
        <p:spPr>
          <a:xfrm>
            <a:off x="9728835" y="3962400"/>
            <a:ext cx="3593902" cy="1580198"/>
          </a:xfrm>
          <a:prstGeom prst="rect">
            <a:avLst/>
          </a:prstGeom>
          <a:noFill/>
        </p:spPr>
        <p:txBody>
          <a:bodyPr wrap="square" rtlCol="0" anchor="t"/>
          <a:lstStyle/>
          <a:p>
            <a:pPr marL="0" indent="0">
              <a:lnSpc>
                <a:spcPts val="3110"/>
              </a:lnSpc>
              <a:buNone/>
            </a:pPr>
            <a:r>
              <a:rPr lang="en-US" sz="1945" dirty="0">
                <a:solidFill>
                  <a:srgbClr val="E0E4E6"/>
                </a:solidFill>
                <a:latin typeface="Barlow" pitchFamily="34" charset="0"/>
                <a:ea typeface="Barlow" pitchFamily="34" charset="-122"/>
                <a:cs typeface="Barlow" pitchFamily="34" charset="-120"/>
              </a:rPr>
              <a:t>Implementing the text summarization models to provide instant summaries as users type or upload their input text.</a:t>
            </a:r>
            <a:endParaRPr lang="en-US" sz="194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p:spPr>
      </p:sp>
      <p:pic>
        <p:nvPicPr>
          <p:cNvPr id="4" name="Image 1" descr="preencoded.png"/>
          <p:cNvPicPr>
            <a:picLocks noChangeAspect="1"/>
          </p:cNvPicPr>
          <p:nvPr/>
        </p:nvPicPr>
        <p:blipFill>
          <a:blip r:embed="rId2"/>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3"/>
          <a:stretch>
            <a:fillRect/>
          </a:stretch>
        </p:blipFill>
        <p:spPr>
          <a:xfrm>
            <a:off x="9452610" y="2288858"/>
            <a:ext cx="4869180" cy="3651885"/>
          </a:xfrm>
          <a:prstGeom prst="rect">
            <a:avLst/>
          </a:prstGeom>
        </p:spPr>
      </p:pic>
      <p:sp>
        <p:nvSpPr>
          <p:cNvPr id="6" name="Text 1"/>
          <p:cNvSpPr/>
          <p:nvPr/>
        </p:nvSpPr>
        <p:spPr>
          <a:xfrm>
            <a:off x="864037" y="2599134"/>
            <a:ext cx="5486400" cy="685800"/>
          </a:xfrm>
          <a:prstGeom prst="rect">
            <a:avLst/>
          </a:prstGeom>
          <a:noFill/>
        </p:spPr>
        <p:txBody>
          <a:bodyPr wrap="none" rtlCol="0" anchor="t"/>
          <a:lstStyle/>
          <a:p>
            <a:pPr marL="0" indent="0">
              <a:lnSpc>
                <a:spcPts val="5400"/>
              </a:lnSpc>
              <a:buNone/>
            </a:pPr>
            <a:r>
              <a:rPr lang="en-US" sz="4320" b="1" dirty="0">
                <a:solidFill>
                  <a:srgbClr val="F0FCFF"/>
                </a:solidFill>
                <a:latin typeface="Spline Sans" pitchFamily="34" charset="0"/>
                <a:ea typeface="Spline Sans" pitchFamily="34" charset="-122"/>
                <a:cs typeface="Spline Sans" pitchFamily="34" charset="-120"/>
              </a:rPr>
              <a:t>Conclusion</a:t>
            </a:r>
            <a:endParaRPr lang="en-US" sz="4320" dirty="0"/>
          </a:p>
        </p:txBody>
      </p:sp>
      <p:sp>
        <p:nvSpPr>
          <p:cNvPr id="7" name="Text 2"/>
          <p:cNvSpPr/>
          <p:nvPr/>
        </p:nvSpPr>
        <p:spPr>
          <a:xfrm>
            <a:off x="864037" y="3655219"/>
            <a:ext cx="7415927" cy="1975247"/>
          </a:xfrm>
          <a:prstGeom prst="rect">
            <a:avLst/>
          </a:prstGeom>
          <a:noFill/>
        </p:spPr>
        <p:txBody>
          <a:bodyPr wrap="square" rtlCol="0" anchor="t"/>
          <a:lstStyle/>
          <a:p>
            <a:pPr marL="0" indent="0">
              <a:lnSpc>
                <a:spcPts val="3110"/>
              </a:lnSpc>
              <a:buNone/>
            </a:pPr>
            <a:r>
              <a:rPr lang="en-US" sz="1945" dirty="0">
                <a:solidFill>
                  <a:srgbClr val="E0E4E6"/>
                </a:solidFill>
                <a:latin typeface="Barlow" pitchFamily="34" charset="0"/>
                <a:ea typeface="Barlow" pitchFamily="34" charset="-122"/>
                <a:cs typeface="Barlow" pitchFamily="34" charset="-120"/>
              </a:rPr>
              <a:t>In conclusion, this project has explored the potential of the T5 model for both extractive and abstractive text summarization. The results demonstrate the strengths and limitations of each approach, highlighting the importance of tailoring the summarization method to the specific needs of the task and the target audience.</a:t>
            </a:r>
            <a:endParaRPr lang="en-US" sz="194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Image 2" descr="preencoded.png"/>
          <p:cNvPicPr>
            <a:picLocks noChangeAspect="1"/>
          </p:cNvPicPr>
          <p:nvPr>
            <p:custDataLst>
              <p:tags r:id="rId1"/>
            </p:custDataLst>
          </p:nvPr>
        </p:nvPicPr>
        <p:blipFill>
          <a:blip r:embed="rId2"/>
          <a:stretch>
            <a:fillRect/>
          </a:stretch>
        </p:blipFill>
        <p:spPr>
          <a:xfrm>
            <a:off x="308729" y="2420779"/>
            <a:ext cx="4868942" cy="3388043"/>
          </a:xfrm>
          <a:prstGeom prst="rect">
            <a:avLst/>
          </a:prstGeom>
        </p:spPr>
      </p:pic>
      <p:pic>
        <p:nvPicPr>
          <p:cNvPr id="2" name="Image 2" descr="preencoded.png"/>
          <p:cNvPicPr>
            <a:picLocks noChangeAspect="1"/>
          </p:cNvPicPr>
          <p:nvPr>
            <p:custDataLst>
              <p:tags r:id="rId3"/>
            </p:custDataLst>
          </p:nvPr>
        </p:nvPicPr>
        <p:blipFill>
          <a:blip r:embed="rId2"/>
          <a:stretch>
            <a:fillRect/>
          </a:stretch>
        </p:blipFill>
        <p:spPr>
          <a:xfrm>
            <a:off x="435729" y="2547779"/>
            <a:ext cx="4868942" cy="3388043"/>
          </a:xfrm>
          <a:prstGeom prst="rect">
            <a:avLst/>
          </a:prstGeom>
        </p:spPr>
      </p:pic>
      <p:pic>
        <p:nvPicPr>
          <p:cNvPr id="3" name="Image 2" descr="preencoded.png"/>
          <p:cNvPicPr>
            <a:picLocks noChangeAspect="1"/>
          </p:cNvPicPr>
          <p:nvPr>
            <p:custDataLst>
              <p:tags r:id="rId4"/>
            </p:custDataLst>
          </p:nvPr>
        </p:nvPicPr>
        <p:blipFill>
          <a:blip r:embed="rId2"/>
          <a:stretch>
            <a:fillRect/>
          </a:stretch>
        </p:blipFill>
        <p:spPr>
          <a:xfrm>
            <a:off x="296545" y="187960"/>
            <a:ext cx="6178550" cy="7313930"/>
          </a:xfrm>
          <a:prstGeom prst="rect">
            <a:avLst/>
          </a:prstGeom>
        </p:spPr>
      </p:pic>
      <p:sp>
        <p:nvSpPr>
          <p:cNvPr id="4" name="Text Box 3"/>
          <p:cNvSpPr txBox="1"/>
          <p:nvPr/>
        </p:nvSpPr>
        <p:spPr>
          <a:xfrm>
            <a:off x="6527800" y="1844675"/>
            <a:ext cx="7752080" cy="5035550"/>
          </a:xfrm>
          <a:prstGeom prst="rect">
            <a:avLst/>
          </a:prstGeom>
          <a:solidFill>
            <a:schemeClr val="tx1">
              <a:lumMod val="75000"/>
              <a:lumOff val="25000"/>
            </a:schemeClr>
          </a:solidFill>
        </p:spPr>
        <p:txBody>
          <a:bodyPr wrap="square" rtlCol="0" anchor="t">
            <a:noAutofit/>
          </a:bodyPr>
          <a:p>
            <a:pPr marL="0" indent="0">
              <a:lnSpc>
                <a:spcPts val="3110"/>
              </a:lnSpc>
              <a:buNone/>
            </a:pPr>
            <a:endParaRPr lang="en-US" sz="1945" dirty="0">
              <a:solidFill>
                <a:srgbClr val="E0E4E6"/>
              </a:solidFill>
              <a:latin typeface="Barlow" pitchFamily="34" charset="0"/>
              <a:ea typeface="Barlow" pitchFamily="34" charset="-122"/>
              <a:cs typeface="Barlow" pitchFamily="34" charset="-120"/>
              <a:sym typeface="+mn-ea"/>
            </a:endParaRPr>
          </a:p>
          <a:p>
            <a:pPr marL="0" indent="0" algn="ctr">
              <a:lnSpc>
                <a:spcPts val="3110"/>
              </a:lnSpc>
              <a:buNone/>
            </a:pPr>
            <a:r>
              <a:rPr lang="en-GB" altLang="en-US" sz="3200" dirty="0">
                <a:solidFill>
                  <a:srgbClr val="E0E4E6"/>
                </a:solidFill>
                <a:latin typeface="Times New Roman" panose="02020603050405020304" charset="0"/>
                <a:ea typeface="Barlow" pitchFamily="34" charset="-122"/>
                <a:cs typeface="Times New Roman" panose="02020603050405020304" charset="0"/>
                <a:sym typeface="+mn-ea"/>
              </a:rPr>
              <a:t>Introduction to Text Summarization</a:t>
            </a:r>
            <a:endParaRPr lang="en-US" sz="3200" dirty="0">
              <a:solidFill>
                <a:srgbClr val="E0E4E6"/>
              </a:solidFill>
              <a:latin typeface="Times New Roman" panose="02020603050405020304" charset="0"/>
              <a:ea typeface="Barlow" pitchFamily="34" charset="-122"/>
              <a:cs typeface="Times New Roman" panose="02020603050405020304" charset="0"/>
              <a:sym typeface="+mn-ea"/>
            </a:endParaRPr>
          </a:p>
          <a:p>
            <a:pPr marL="0" indent="0">
              <a:lnSpc>
                <a:spcPts val="3110"/>
              </a:lnSpc>
              <a:buNone/>
            </a:pPr>
            <a:endParaRPr lang="en-US" sz="3200" dirty="0">
              <a:solidFill>
                <a:srgbClr val="E0E4E6"/>
              </a:solidFill>
              <a:latin typeface="Times New Roman" panose="02020603050405020304" charset="0"/>
              <a:ea typeface="Barlow" pitchFamily="34" charset="-122"/>
              <a:cs typeface="Times New Roman" panose="02020603050405020304" charset="0"/>
              <a:sym typeface="+mn-ea"/>
            </a:endParaRPr>
          </a:p>
          <a:p>
            <a:pPr marL="0" indent="0">
              <a:lnSpc>
                <a:spcPts val="3110"/>
              </a:lnSpc>
              <a:buNone/>
            </a:pPr>
            <a:endParaRPr lang="en-US" sz="1945" dirty="0">
              <a:solidFill>
                <a:srgbClr val="E0E4E6"/>
              </a:solidFill>
              <a:latin typeface="Barlow" pitchFamily="34" charset="0"/>
              <a:ea typeface="Barlow" pitchFamily="34" charset="-122"/>
              <a:cs typeface="Barlow" pitchFamily="34" charset="-120"/>
              <a:sym typeface="+mn-ea"/>
            </a:endParaRPr>
          </a:p>
          <a:p>
            <a:pPr marL="0" indent="0">
              <a:lnSpc>
                <a:spcPts val="3110"/>
              </a:lnSpc>
              <a:buNone/>
            </a:pPr>
            <a:endParaRPr lang="en-US" sz="1945" dirty="0">
              <a:solidFill>
                <a:srgbClr val="E0E4E6"/>
              </a:solidFill>
              <a:latin typeface="Barlow" pitchFamily="34" charset="0"/>
              <a:ea typeface="Barlow" pitchFamily="34" charset="-122"/>
              <a:cs typeface="Barlow" pitchFamily="34" charset="-120"/>
              <a:sym typeface="+mn-ea"/>
            </a:endParaRPr>
          </a:p>
          <a:p>
            <a:pPr marL="0" indent="0">
              <a:lnSpc>
                <a:spcPts val="3110"/>
              </a:lnSpc>
              <a:buNone/>
            </a:pPr>
            <a:endParaRPr lang="en-US" sz="1945" dirty="0">
              <a:solidFill>
                <a:srgbClr val="E0E4E6"/>
              </a:solidFill>
              <a:latin typeface="Barlow" pitchFamily="34" charset="0"/>
              <a:ea typeface="Barlow" pitchFamily="34" charset="-122"/>
              <a:cs typeface="Barlow" pitchFamily="34" charset="-120"/>
              <a:sym typeface="+mn-ea"/>
            </a:endParaRPr>
          </a:p>
          <a:p>
            <a:pPr marL="0" indent="0">
              <a:lnSpc>
                <a:spcPts val="3110"/>
              </a:lnSpc>
              <a:buNone/>
            </a:pPr>
            <a:r>
              <a:rPr lang="en-US" sz="1945" dirty="0">
                <a:solidFill>
                  <a:srgbClr val="E0E4E6"/>
                </a:solidFill>
                <a:latin typeface="Barlow" pitchFamily="34" charset="0"/>
                <a:ea typeface="Barlow" pitchFamily="34" charset="-122"/>
                <a:cs typeface="Barlow" pitchFamily="34" charset="-120"/>
                <a:sym typeface="+mn-ea"/>
              </a:rPr>
              <a:t>Text summarization is the process of condensing a lengthy text into a concise and informative summary, capturing the keyoints and main ideas. It is a crucial task in natural language processing with applications in various domains, from news articles to research papers.</a:t>
            </a:r>
            <a:endParaRPr lang="en-US" sz="1945" dirty="0">
              <a:solidFill>
                <a:srgbClr val="E0E4E6"/>
              </a:solidFill>
              <a:latin typeface="Barlow" pitchFamily="34" charset="0"/>
              <a:ea typeface="Barlow" pitchFamily="34" charset="-122"/>
              <a:cs typeface="Barlow" pitchFamily="34" charset="-12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p:spPr>
      </p:sp>
      <p:pic>
        <p:nvPicPr>
          <p:cNvPr id="4" name="Image 1" descr="preencoded.png"/>
          <p:cNvPicPr>
            <a:picLocks noChangeAspect="1"/>
          </p:cNvPicPr>
          <p:nvPr/>
        </p:nvPicPr>
        <p:blipFill>
          <a:blip r:embed="rId2"/>
          <a:stretch>
            <a:fillRect/>
          </a:stretch>
        </p:blipFill>
        <p:spPr>
          <a:xfrm flipH="1">
            <a:off x="14586585" y="0"/>
            <a:ext cx="76200" cy="8229600"/>
          </a:xfrm>
          <a:prstGeom prst="rect">
            <a:avLst/>
          </a:prstGeom>
        </p:spPr>
      </p:pic>
      <p:sp>
        <p:nvSpPr>
          <p:cNvPr id="6" name="Text 1"/>
          <p:cNvSpPr/>
          <p:nvPr/>
        </p:nvSpPr>
        <p:spPr>
          <a:xfrm>
            <a:off x="849154" y="667822"/>
            <a:ext cx="5458301" cy="673894"/>
          </a:xfrm>
          <a:prstGeom prst="rect">
            <a:avLst/>
          </a:prstGeom>
          <a:noFill/>
        </p:spPr>
        <p:txBody>
          <a:bodyPr wrap="none" rtlCol="0" anchor="t"/>
          <a:lstStyle/>
          <a:p>
            <a:pPr marL="0" indent="0">
              <a:lnSpc>
                <a:spcPts val="5305"/>
              </a:lnSpc>
              <a:buNone/>
            </a:pPr>
            <a:r>
              <a:rPr lang="en-US" sz="4245" b="1" dirty="0">
                <a:solidFill>
                  <a:srgbClr val="F0FCFF"/>
                </a:solidFill>
                <a:latin typeface="Spline Sans" pitchFamily="34" charset="0"/>
                <a:ea typeface="Spline Sans" pitchFamily="34" charset="-122"/>
                <a:cs typeface="Spline Sans" pitchFamily="34" charset="-120"/>
              </a:rPr>
              <a:t>Overview of T5 Model</a:t>
            </a:r>
            <a:endParaRPr lang="en-US" sz="4245" dirty="0"/>
          </a:p>
        </p:txBody>
      </p:sp>
      <p:sp>
        <p:nvSpPr>
          <p:cNvPr id="7" name="Shape 2"/>
          <p:cNvSpPr/>
          <p:nvPr/>
        </p:nvSpPr>
        <p:spPr>
          <a:xfrm>
            <a:off x="849154" y="1978462"/>
            <a:ext cx="545783" cy="545783"/>
          </a:xfrm>
          <a:prstGeom prst="roundRect">
            <a:avLst>
              <a:gd name="adj" fmla="val 80016"/>
            </a:avLst>
          </a:prstGeom>
          <a:solidFill>
            <a:srgbClr val="0A081B"/>
          </a:solidFill>
          <a:ln w="22860">
            <a:solidFill>
              <a:srgbClr val="E0E4E6"/>
            </a:solidFill>
            <a:prstDash val="solid"/>
          </a:ln>
        </p:spPr>
      </p:sp>
      <p:sp>
        <p:nvSpPr>
          <p:cNvPr id="8" name="Text 3"/>
          <p:cNvSpPr/>
          <p:nvPr/>
        </p:nvSpPr>
        <p:spPr>
          <a:xfrm>
            <a:off x="1052036" y="2089547"/>
            <a:ext cx="139898" cy="323493"/>
          </a:xfrm>
          <a:prstGeom prst="rect">
            <a:avLst/>
          </a:prstGeom>
          <a:noFill/>
        </p:spPr>
        <p:txBody>
          <a:bodyPr wrap="none" rtlCol="0" anchor="t"/>
          <a:lstStyle/>
          <a:p>
            <a:pPr marL="0" indent="0" algn="ctr">
              <a:lnSpc>
                <a:spcPts val="2545"/>
              </a:lnSpc>
              <a:buNone/>
            </a:pPr>
            <a:r>
              <a:rPr lang="en-US" sz="2545" b="1" dirty="0">
                <a:solidFill>
                  <a:srgbClr val="16FFBB"/>
                </a:solidFill>
                <a:latin typeface="Spline Sans" pitchFamily="34" charset="0"/>
                <a:ea typeface="Spline Sans" pitchFamily="34" charset="-122"/>
                <a:cs typeface="Spline Sans" pitchFamily="34" charset="-120"/>
              </a:rPr>
              <a:t>1</a:t>
            </a:r>
            <a:endParaRPr lang="en-US" sz="2545" dirty="0"/>
          </a:p>
        </p:txBody>
      </p:sp>
      <p:sp>
        <p:nvSpPr>
          <p:cNvPr id="9" name="Text 4"/>
          <p:cNvSpPr/>
          <p:nvPr/>
        </p:nvSpPr>
        <p:spPr>
          <a:xfrm>
            <a:off x="1637467" y="1978462"/>
            <a:ext cx="2695694" cy="336947"/>
          </a:xfrm>
          <a:prstGeom prst="rect">
            <a:avLst/>
          </a:prstGeom>
          <a:noFill/>
        </p:spPr>
        <p:txBody>
          <a:bodyPr wrap="none" rtlCol="0" anchor="t"/>
          <a:lstStyle/>
          <a:p>
            <a:pPr marL="0" indent="0">
              <a:lnSpc>
                <a:spcPts val="2655"/>
              </a:lnSpc>
              <a:buNone/>
            </a:pPr>
            <a:r>
              <a:rPr lang="en-US" sz="2125" b="1" dirty="0">
                <a:solidFill>
                  <a:srgbClr val="16FFBB"/>
                </a:solidFill>
                <a:latin typeface="Spline Sans" pitchFamily="34" charset="0"/>
                <a:ea typeface="Spline Sans" pitchFamily="34" charset="-122"/>
                <a:cs typeface="Spline Sans" pitchFamily="34" charset="-120"/>
              </a:rPr>
              <a:t>Transformers</a:t>
            </a:r>
            <a:endParaRPr lang="en-US" sz="2125" dirty="0"/>
          </a:p>
        </p:txBody>
      </p:sp>
      <p:sp>
        <p:nvSpPr>
          <p:cNvPr id="10" name="Text 5"/>
          <p:cNvSpPr/>
          <p:nvPr/>
        </p:nvSpPr>
        <p:spPr>
          <a:xfrm>
            <a:off x="1637467" y="2460903"/>
            <a:ext cx="6657380" cy="1164431"/>
          </a:xfrm>
          <a:prstGeom prst="rect">
            <a:avLst/>
          </a:prstGeom>
          <a:noFill/>
        </p:spPr>
        <p:txBody>
          <a:bodyPr wrap="square" rtlCol="0" anchor="t"/>
          <a:lstStyle/>
          <a:p>
            <a:pPr marL="0" indent="0">
              <a:lnSpc>
                <a:spcPts val="3055"/>
              </a:lnSpc>
              <a:buNone/>
            </a:pPr>
            <a:r>
              <a:rPr lang="en-US" sz="1910" dirty="0">
                <a:solidFill>
                  <a:srgbClr val="E0E4E6"/>
                </a:solidFill>
                <a:latin typeface="Barlow" pitchFamily="34" charset="0"/>
                <a:ea typeface="Barlow" pitchFamily="34" charset="-122"/>
                <a:cs typeface="Barlow" pitchFamily="34" charset="-120"/>
              </a:rPr>
              <a:t>The T5 model is built upon the Transformer architecture, which has revolutionized language understanding and generation tasks.</a:t>
            </a:r>
            <a:endParaRPr lang="en-US" sz="1910" dirty="0"/>
          </a:p>
        </p:txBody>
      </p:sp>
      <p:sp>
        <p:nvSpPr>
          <p:cNvPr id="11" name="Shape 6"/>
          <p:cNvSpPr/>
          <p:nvPr/>
        </p:nvSpPr>
        <p:spPr>
          <a:xfrm>
            <a:off x="849154" y="4140756"/>
            <a:ext cx="545783" cy="545783"/>
          </a:xfrm>
          <a:prstGeom prst="roundRect">
            <a:avLst>
              <a:gd name="adj" fmla="val 80016"/>
            </a:avLst>
          </a:prstGeom>
          <a:solidFill>
            <a:srgbClr val="0A081B"/>
          </a:solidFill>
          <a:ln w="22860">
            <a:solidFill>
              <a:srgbClr val="E0E4E6"/>
            </a:solidFill>
            <a:prstDash val="solid"/>
          </a:ln>
        </p:spPr>
      </p:sp>
      <p:sp>
        <p:nvSpPr>
          <p:cNvPr id="12" name="Text 7"/>
          <p:cNvSpPr/>
          <p:nvPr/>
        </p:nvSpPr>
        <p:spPr>
          <a:xfrm>
            <a:off x="1032034" y="4251841"/>
            <a:ext cx="179903" cy="323493"/>
          </a:xfrm>
          <a:prstGeom prst="rect">
            <a:avLst/>
          </a:prstGeom>
          <a:noFill/>
        </p:spPr>
        <p:txBody>
          <a:bodyPr wrap="none" rtlCol="0" anchor="t"/>
          <a:lstStyle/>
          <a:p>
            <a:pPr marL="0" indent="0" algn="ctr">
              <a:lnSpc>
                <a:spcPts val="2545"/>
              </a:lnSpc>
              <a:buNone/>
            </a:pPr>
            <a:r>
              <a:rPr lang="en-US" sz="2545" b="1" dirty="0">
                <a:solidFill>
                  <a:srgbClr val="29DDDA"/>
                </a:solidFill>
                <a:latin typeface="Spline Sans" pitchFamily="34" charset="0"/>
                <a:ea typeface="Spline Sans" pitchFamily="34" charset="-122"/>
                <a:cs typeface="Spline Sans" pitchFamily="34" charset="-120"/>
              </a:rPr>
              <a:t>2</a:t>
            </a:r>
            <a:endParaRPr lang="en-US" sz="2545" dirty="0"/>
          </a:p>
        </p:txBody>
      </p:sp>
      <p:sp>
        <p:nvSpPr>
          <p:cNvPr id="13" name="Text 8"/>
          <p:cNvSpPr/>
          <p:nvPr/>
        </p:nvSpPr>
        <p:spPr>
          <a:xfrm>
            <a:off x="1637467" y="4140756"/>
            <a:ext cx="2695694" cy="336947"/>
          </a:xfrm>
          <a:prstGeom prst="rect">
            <a:avLst/>
          </a:prstGeom>
          <a:noFill/>
        </p:spPr>
        <p:txBody>
          <a:bodyPr wrap="none" rtlCol="0" anchor="t"/>
          <a:lstStyle/>
          <a:p>
            <a:pPr marL="0" indent="0">
              <a:lnSpc>
                <a:spcPts val="2655"/>
              </a:lnSpc>
              <a:buNone/>
            </a:pPr>
            <a:r>
              <a:rPr lang="en-US" sz="2125" b="1" dirty="0">
                <a:solidFill>
                  <a:srgbClr val="29DDDA"/>
                </a:solidFill>
                <a:latin typeface="Spline Sans" pitchFamily="34" charset="0"/>
                <a:ea typeface="Spline Sans" pitchFamily="34" charset="-122"/>
                <a:cs typeface="Spline Sans" pitchFamily="34" charset="-120"/>
              </a:rPr>
              <a:t>Text-to-Text</a:t>
            </a:r>
            <a:endParaRPr lang="en-US" sz="2125" dirty="0"/>
          </a:p>
        </p:txBody>
      </p:sp>
      <p:sp>
        <p:nvSpPr>
          <p:cNvPr id="14" name="Text 9"/>
          <p:cNvSpPr/>
          <p:nvPr/>
        </p:nvSpPr>
        <p:spPr>
          <a:xfrm>
            <a:off x="1637467" y="4623197"/>
            <a:ext cx="6657380" cy="1164431"/>
          </a:xfrm>
          <a:prstGeom prst="rect">
            <a:avLst/>
          </a:prstGeom>
          <a:noFill/>
        </p:spPr>
        <p:txBody>
          <a:bodyPr wrap="square" rtlCol="0" anchor="t"/>
          <a:lstStyle/>
          <a:p>
            <a:pPr marL="0" indent="0">
              <a:lnSpc>
                <a:spcPts val="3055"/>
              </a:lnSpc>
              <a:buNone/>
            </a:pPr>
            <a:r>
              <a:rPr lang="en-US" sz="1910" dirty="0">
                <a:solidFill>
                  <a:srgbClr val="E0E4E6"/>
                </a:solidFill>
                <a:latin typeface="Barlow" pitchFamily="34" charset="0"/>
                <a:ea typeface="Barlow" pitchFamily="34" charset="-122"/>
                <a:cs typeface="Barlow" pitchFamily="34" charset="-120"/>
              </a:rPr>
              <a:t>T5 is a unified text-to-text model, capable of handling a wide range of natural language processing tasks, including summarization.</a:t>
            </a:r>
            <a:endParaRPr lang="en-US" sz="1910" dirty="0"/>
          </a:p>
        </p:txBody>
      </p:sp>
      <p:sp>
        <p:nvSpPr>
          <p:cNvPr id="15" name="Shape 10"/>
          <p:cNvSpPr/>
          <p:nvPr/>
        </p:nvSpPr>
        <p:spPr>
          <a:xfrm>
            <a:off x="849154" y="6303050"/>
            <a:ext cx="545783" cy="545783"/>
          </a:xfrm>
          <a:prstGeom prst="roundRect">
            <a:avLst>
              <a:gd name="adj" fmla="val 80016"/>
            </a:avLst>
          </a:prstGeom>
          <a:solidFill>
            <a:srgbClr val="0A081B"/>
          </a:solidFill>
          <a:ln w="22860">
            <a:solidFill>
              <a:srgbClr val="E0E4E6"/>
            </a:solidFill>
            <a:prstDash val="solid"/>
          </a:ln>
        </p:spPr>
      </p:sp>
      <p:sp>
        <p:nvSpPr>
          <p:cNvPr id="16" name="Text 11"/>
          <p:cNvSpPr/>
          <p:nvPr/>
        </p:nvSpPr>
        <p:spPr>
          <a:xfrm>
            <a:off x="1027271" y="6414135"/>
            <a:ext cx="189428" cy="323493"/>
          </a:xfrm>
          <a:prstGeom prst="rect">
            <a:avLst/>
          </a:prstGeom>
          <a:noFill/>
        </p:spPr>
        <p:txBody>
          <a:bodyPr wrap="none" rtlCol="0" anchor="t"/>
          <a:lstStyle/>
          <a:p>
            <a:pPr marL="0" indent="0" algn="ctr">
              <a:lnSpc>
                <a:spcPts val="2545"/>
              </a:lnSpc>
              <a:buNone/>
            </a:pPr>
            <a:r>
              <a:rPr lang="en-US" sz="2545" b="1" dirty="0">
                <a:solidFill>
                  <a:srgbClr val="37A7E7"/>
                </a:solidFill>
                <a:latin typeface="Spline Sans" pitchFamily="34" charset="0"/>
                <a:ea typeface="Spline Sans" pitchFamily="34" charset="-122"/>
                <a:cs typeface="Spline Sans" pitchFamily="34" charset="-120"/>
              </a:rPr>
              <a:t>3</a:t>
            </a:r>
            <a:endParaRPr lang="en-US" sz="2545" dirty="0"/>
          </a:p>
        </p:txBody>
      </p:sp>
      <p:sp>
        <p:nvSpPr>
          <p:cNvPr id="17" name="Text 12"/>
          <p:cNvSpPr/>
          <p:nvPr/>
        </p:nvSpPr>
        <p:spPr>
          <a:xfrm>
            <a:off x="1637467" y="6303050"/>
            <a:ext cx="2695694" cy="336947"/>
          </a:xfrm>
          <a:prstGeom prst="rect">
            <a:avLst/>
          </a:prstGeom>
          <a:noFill/>
        </p:spPr>
        <p:txBody>
          <a:bodyPr wrap="none" rtlCol="0" anchor="t"/>
          <a:lstStyle/>
          <a:p>
            <a:pPr marL="0" indent="0">
              <a:lnSpc>
                <a:spcPts val="2655"/>
              </a:lnSpc>
              <a:buNone/>
            </a:pPr>
            <a:r>
              <a:rPr lang="en-US" sz="2125" b="1" dirty="0">
                <a:solidFill>
                  <a:srgbClr val="37A7E7"/>
                </a:solidFill>
                <a:latin typeface="Spline Sans" pitchFamily="34" charset="0"/>
                <a:ea typeface="Spline Sans" pitchFamily="34" charset="-122"/>
                <a:cs typeface="Spline Sans" pitchFamily="34" charset="-120"/>
              </a:rPr>
              <a:t>Pre-training</a:t>
            </a:r>
            <a:endParaRPr lang="en-US" sz="2125" dirty="0"/>
          </a:p>
        </p:txBody>
      </p:sp>
      <p:sp>
        <p:nvSpPr>
          <p:cNvPr id="18" name="Text 13"/>
          <p:cNvSpPr/>
          <p:nvPr/>
        </p:nvSpPr>
        <p:spPr>
          <a:xfrm>
            <a:off x="1637467" y="6785491"/>
            <a:ext cx="6657380" cy="776288"/>
          </a:xfrm>
          <a:prstGeom prst="rect">
            <a:avLst/>
          </a:prstGeom>
          <a:noFill/>
        </p:spPr>
        <p:txBody>
          <a:bodyPr wrap="square" rtlCol="0" anchor="t"/>
          <a:lstStyle/>
          <a:p>
            <a:pPr marL="0" indent="0">
              <a:lnSpc>
                <a:spcPts val="3055"/>
              </a:lnSpc>
              <a:buNone/>
            </a:pPr>
            <a:r>
              <a:rPr lang="en-US" sz="1910" dirty="0">
                <a:solidFill>
                  <a:srgbClr val="E0E4E6"/>
                </a:solidFill>
                <a:latin typeface="Barlow" pitchFamily="34" charset="0"/>
                <a:ea typeface="Barlow" pitchFamily="34" charset="-122"/>
                <a:cs typeface="Barlow" pitchFamily="34" charset="-120"/>
              </a:rPr>
              <a:t>T5 is pre-trained on a massive corpus of text data, providing it with a strong foundation for fine-tuning on specific tasks.</a:t>
            </a:r>
            <a:endParaRPr lang="en-US" sz="19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p:spPr>
      </p:sp>
      <p:sp>
        <p:nvSpPr>
          <p:cNvPr id="4" name="Text 1"/>
          <p:cNvSpPr/>
          <p:nvPr/>
        </p:nvSpPr>
        <p:spPr>
          <a:xfrm>
            <a:off x="1321356" y="2069782"/>
            <a:ext cx="6677858" cy="685800"/>
          </a:xfrm>
          <a:prstGeom prst="rect">
            <a:avLst/>
          </a:prstGeom>
          <a:noFill/>
        </p:spPr>
        <p:txBody>
          <a:bodyPr wrap="none" rtlCol="0" anchor="t"/>
          <a:lstStyle/>
          <a:p>
            <a:pPr marL="0" indent="0">
              <a:lnSpc>
                <a:spcPts val="5400"/>
              </a:lnSpc>
              <a:buNone/>
            </a:pPr>
            <a:r>
              <a:rPr lang="en-US" sz="4320" b="1" dirty="0">
                <a:solidFill>
                  <a:srgbClr val="F0FCFF"/>
                </a:solidFill>
                <a:latin typeface="Spline Sans" pitchFamily="34" charset="0"/>
                <a:ea typeface="Spline Sans" pitchFamily="34" charset="-122"/>
                <a:cs typeface="Spline Sans" pitchFamily="34" charset="-120"/>
              </a:rPr>
              <a:t>Extractive Summarization</a:t>
            </a:r>
            <a:endParaRPr lang="en-US" sz="4320" dirty="0"/>
          </a:p>
        </p:txBody>
      </p:sp>
      <p:sp>
        <p:nvSpPr>
          <p:cNvPr id="5" name="Text 2"/>
          <p:cNvSpPr/>
          <p:nvPr/>
        </p:nvSpPr>
        <p:spPr>
          <a:xfrm>
            <a:off x="1321356" y="3372683"/>
            <a:ext cx="2743200" cy="342900"/>
          </a:xfrm>
          <a:prstGeom prst="rect">
            <a:avLst/>
          </a:prstGeom>
          <a:noFill/>
        </p:spPr>
        <p:txBody>
          <a:bodyPr wrap="none" rtlCol="0" anchor="t"/>
          <a:lstStyle/>
          <a:p>
            <a:pPr marL="0" indent="0">
              <a:lnSpc>
                <a:spcPts val="2700"/>
              </a:lnSpc>
              <a:buNone/>
            </a:pPr>
            <a:r>
              <a:rPr lang="en-US" sz="2160" b="1" dirty="0">
                <a:solidFill>
                  <a:srgbClr val="F0FCFF"/>
                </a:solidFill>
                <a:latin typeface="Spline Sans" pitchFamily="34" charset="0"/>
                <a:ea typeface="Spline Sans" pitchFamily="34" charset="-122"/>
                <a:cs typeface="Spline Sans" pitchFamily="34" charset="-120"/>
              </a:rPr>
              <a:t>Key Idea</a:t>
            </a:r>
            <a:endParaRPr lang="en-US" sz="2160" dirty="0"/>
          </a:p>
        </p:txBody>
      </p:sp>
      <p:sp>
        <p:nvSpPr>
          <p:cNvPr id="6" name="Text 3"/>
          <p:cNvSpPr/>
          <p:nvPr/>
        </p:nvSpPr>
        <p:spPr>
          <a:xfrm>
            <a:off x="1321356" y="3962400"/>
            <a:ext cx="3593902" cy="1975247"/>
          </a:xfrm>
          <a:prstGeom prst="rect">
            <a:avLst/>
          </a:prstGeom>
          <a:noFill/>
        </p:spPr>
        <p:txBody>
          <a:bodyPr wrap="square" rtlCol="0" anchor="t"/>
          <a:lstStyle/>
          <a:p>
            <a:pPr marL="0" indent="0">
              <a:lnSpc>
                <a:spcPts val="3110"/>
              </a:lnSpc>
              <a:buNone/>
            </a:pPr>
            <a:r>
              <a:rPr lang="en-US" sz="1945" dirty="0">
                <a:solidFill>
                  <a:srgbClr val="E0E4E6"/>
                </a:solidFill>
                <a:latin typeface="Barlow" pitchFamily="34" charset="0"/>
                <a:ea typeface="Barlow" pitchFamily="34" charset="-122"/>
                <a:cs typeface="Barlow" pitchFamily="34" charset="-120"/>
              </a:rPr>
              <a:t>Extractive summarization selects the most important sentences or phrases from the original text and concatenates them to form the summary.</a:t>
            </a:r>
            <a:endParaRPr lang="en-US" sz="1945" dirty="0"/>
          </a:p>
        </p:txBody>
      </p:sp>
      <p:sp>
        <p:nvSpPr>
          <p:cNvPr id="7" name="Text 4"/>
          <p:cNvSpPr/>
          <p:nvPr/>
        </p:nvSpPr>
        <p:spPr>
          <a:xfrm>
            <a:off x="5525095" y="3372683"/>
            <a:ext cx="2743200" cy="342900"/>
          </a:xfrm>
          <a:prstGeom prst="rect">
            <a:avLst/>
          </a:prstGeom>
          <a:noFill/>
        </p:spPr>
        <p:txBody>
          <a:bodyPr wrap="none" rtlCol="0" anchor="t"/>
          <a:lstStyle/>
          <a:p>
            <a:pPr marL="0" indent="0">
              <a:lnSpc>
                <a:spcPts val="2700"/>
              </a:lnSpc>
              <a:buNone/>
            </a:pPr>
            <a:r>
              <a:rPr lang="en-US" sz="2160" b="1" dirty="0">
                <a:solidFill>
                  <a:srgbClr val="F0FCFF"/>
                </a:solidFill>
                <a:latin typeface="Spline Sans" pitchFamily="34" charset="0"/>
                <a:ea typeface="Spline Sans" pitchFamily="34" charset="-122"/>
                <a:cs typeface="Spline Sans" pitchFamily="34" charset="-120"/>
              </a:rPr>
              <a:t>Advantages</a:t>
            </a:r>
            <a:endParaRPr lang="en-US" sz="2160" dirty="0"/>
          </a:p>
        </p:txBody>
      </p:sp>
      <p:sp>
        <p:nvSpPr>
          <p:cNvPr id="8" name="Text 5"/>
          <p:cNvSpPr/>
          <p:nvPr/>
        </p:nvSpPr>
        <p:spPr>
          <a:xfrm>
            <a:off x="5525095" y="3962400"/>
            <a:ext cx="3593902" cy="1580198"/>
          </a:xfrm>
          <a:prstGeom prst="rect">
            <a:avLst/>
          </a:prstGeom>
          <a:noFill/>
        </p:spPr>
        <p:txBody>
          <a:bodyPr wrap="square" rtlCol="0" anchor="t"/>
          <a:lstStyle/>
          <a:p>
            <a:pPr marL="0" indent="0">
              <a:lnSpc>
                <a:spcPts val="3110"/>
              </a:lnSpc>
              <a:buNone/>
            </a:pPr>
            <a:r>
              <a:rPr lang="en-US" sz="1945" dirty="0">
                <a:solidFill>
                  <a:srgbClr val="E0E4E6"/>
                </a:solidFill>
                <a:latin typeface="Barlow" pitchFamily="34" charset="0"/>
                <a:ea typeface="Barlow" pitchFamily="34" charset="-122"/>
                <a:cs typeface="Barlow" pitchFamily="34" charset="-120"/>
              </a:rPr>
              <a:t>Extractive summaries are typically more faithful to the original text and easier to generate.</a:t>
            </a:r>
            <a:endParaRPr lang="en-US" sz="1945" dirty="0"/>
          </a:p>
        </p:txBody>
      </p:sp>
      <p:sp>
        <p:nvSpPr>
          <p:cNvPr id="9" name="Text 6"/>
          <p:cNvSpPr/>
          <p:nvPr/>
        </p:nvSpPr>
        <p:spPr>
          <a:xfrm>
            <a:off x="9728835" y="3372683"/>
            <a:ext cx="2743200" cy="342900"/>
          </a:xfrm>
          <a:prstGeom prst="rect">
            <a:avLst/>
          </a:prstGeom>
          <a:noFill/>
        </p:spPr>
        <p:txBody>
          <a:bodyPr wrap="none" rtlCol="0" anchor="t"/>
          <a:lstStyle/>
          <a:p>
            <a:pPr marL="0" indent="0">
              <a:lnSpc>
                <a:spcPts val="2700"/>
              </a:lnSpc>
              <a:buNone/>
            </a:pPr>
            <a:r>
              <a:rPr lang="en-US" sz="2160" b="1" dirty="0">
                <a:solidFill>
                  <a:srgbClr val="F0FCFF"/>
                </a:solidFill>
                <a:latin typeface="Spline Sans" pitchFamily="34" charset="0"/>
                <a:ea typeface="Spline Sans" pitchFamily="34" charset="-122"/>
                <a:cs typeface="Spline Sans" pitchFamily="34" charset="-120"/>
              </a:rPr>
              <a:t>Limitations</a:t>
            </a:r>
            <a:endParaRPr lang="en-US" sz="2160" dirty="0"/>
          </a:p>
        </p:txBody>
      </p:sp>
      <p:sp>
        <p:nvSpPr>
          <p:cNvPr id="10" name="Text 7"/>
          <p:cNvSpPr/>
          <p:nvPr/>
        </p:nvSpPr>
        <p:spPr>
          <a:xfrm>
            <a:off x="9728835" y="3962400"/>
            <a:ext cx="3593902" cy="1975247"/>
          </a:xfrm>
          <a:prstGeom prst="rect">
            <a:avLst/>
          </a:prstGeom>
          <a:noFill/>
        </p:spPr>
        <p:txBody>
          <a:bodyPr wrap="square" rtlCol="0" anchor="t"/>
          <a:lstStyle/>
          <a:p>
            <a:pPr marL="0" indent="0">
              <a:lnSpc>
                <a:spcPts val="3110"/>
              </a:lnSpc>
              <a:buNone/>
            </a:pPr>
            <a:r>
              <a:rPr lang="en-US" sz="1945" dirty="0">
                <a:solidFill>
                  <a:srgbClr val="E0E4E6"/>
                </a:solidFill>
                <a:latin typeface="Barlow" pitchFamily="34" charset="0"/>
                <a:ea typeface="Barlow" pitchFamily="34" charset="-122"/>
                <a:cs typeface="Barlow" pitchFamily="34" charset="-120"/>
              </a:rPr>
              <a:t>Extractive methods can struggle to capture the overall meaning and coherence of the text, leading to less informative summaries.</a:t>
            </a:r>
            <a:endParaRPr lang="en-US" sz="194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p:spPr>
      </p:sp>
      <p:pic>
        <p:nvPicPr>
          <p:cNvPr id="4" name="Image 1" descr="preencoded.png"/>
          <p:cNvPicPr>
            <a:picLocks noChangeAspect="1"/>
          </p:cNvPicPr>
          <p:nvPr/>
        </p:nvPicPr>
        <p:blipFill>
          <a:blip r:embed="rId2"/>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3"/>
          <a:stretch>
            <a:fillRect/>
          </a:stretch>
        </p:blipFill>
        <p:spPr>
          <a:xfrm>
            <a:off x="217408" y="2401491"/>
            <a:ext cx="5051465" cy="3426619"/>
          </a:xfrm>
          <a:prstGeom prst="rect">
            <a:avLst/>
          </a:prstGeom>
        </p:spPr>
      </p:pic>
      <p:sp>
        <p:nvSpPr>
          <p:cNvPr id="6" name="Text 1"/>
          <p:cNvSpPr/>
          <p:nvPr/>
        </p:nvSpPr>
        <p:spPr>
          <a:xfrm>
            <a:off x="6095048" y="921306"/>
            <a:ext cx="4974550" cy="483037"/>
          </a:xfrm>
          <a:prstGeom prst="rect">
            <a:avLst/>
          </a:prstGeom>
          <a:noFill/>
        </p:spPr>
        <p:txBody>
          <a:bodyPr wrap="none" rtlCol="0" anchor="t"/>
          <a:lstStyle/>
          <a:p>
            <a:pPr marL="0" indent="0">
              <a:lnSpc>
                <a:spcPts val="3805"/>
              </a:lnSpc>
              <a:buNone/>
            </a:pPr>
            <a:r>
              <a:rPr lang="en-US" sz="3045" b="1" dirty="0">
                <a:solidFill>
                  <a:srgbClr val="F0FCFF"/>
                </a:solidFill>
                <a:latin typeface="Spline Sans" pitchFamily="34" charset="0"/>
                <a:ea typeface="Spline Sans" pitchFamily="34" charset="-122"/>
                <a:cs typeface="Spline Sans" pitchFamily="34" charset="-120"/>
              </a:rPr>
              <a:t>Abstractive Summarization</a:t>
            </a:r>
            <a:endParaRPr lang="en-US" sz="3045" dirty="0"/>
          </a:p>
        </p:txBody>
      </p:sp>
      <p:sp>
        <p:nvSpPr>
          <p:cNvPr id="7" name="Shape 2"/>
          <p:cNvSpPr/>
          <p:nvPr/>
        </p:nvSpPr>
        <p:spPr>
          <a:xfrm>
            <a:off x="6095048" y="1665208"/>
            <a:ext cx="7926705" cy="1280398"/>
          </a:xfrm>
          <a:prstGeom prst="roundRect">
            <a:avLst>
              <a:gd name="adj" fmla="val 24452"/>
            </a:avLst>
          </a:prstGeom>
          <a:solidFill>
            <a:srgbClr val="0A081B"/>
          </a:solidFill>
          <a:ln w="15240">
            <a:solidFill>
              <a:srgbClr val="E0E4E6"/>
            </a:solidFill>
            <a:prstDash val="solid"/>
          </a:ln>
        </p:spPr>
      </p:sp>
      <p:sp>
        <p:nvSpPr>
          <p:cNvPr id="8" name="Text 3"/>
          <p:cNvSpPr/>
          <p:nvPr/>
        </p:nvSpPr>
        <p:spPr>
          <a:xfrm>
            <a:off x="6284119" y="1854279"/>
            <a:ext cx="1932503" cy="241459"/>
          </a:xfrm>
          <a:prstGeom prst="rect">
            <a:avLst/>
          </a:prstGeom>
          <a:noFill/>
        </p:spPr>
        <p:txBody>
          <a:bodyPr wrap="none" rtlCol="0" anchor="t"/>
          <a:lstStyle/>
          <a:p>
            <a:pPr marL="0" indent="0">
              <a:lnSpc>
                <a:spcPts val="1900"/>
              </a:lnSpc>
              <a:buNone/>
            </a:pPr>
            <a:r>
              <a:rPr lang="en-US" sz="1520" b="1" dirty="0">
                <a:solidFill>
                  <a:srgbClr val="16FFBB"/>
                </a:solidFill>
                <a:latin typeface="Spline Sans" pitchFamily="34" charset="0"/>
                <a:ea typeface="Spline Sans" pitchFamily="34" charset="-122"/>
                <a:cs typeface="Spline Sans" pitchFamily="34" charset="-120"/>
              </a:rPr>
              <a:t>Generating New Text</a:t>
            </a:r>
            <a:endParaRPr lang="en-US" sz="1520" dirty="0"/>
          </a:p>
        </p:txBody>
      </p:sp>
      <p:sp>
        <p:nvSpPr>
          <p:cNvPr id="9" name="Text 4"/>
          <p:cNvSpPr/>
          <p:nvPr/>
        </p:nvSpPr>
        <p:spPr>
          <a:xfrm>
            <a:off x="6284119" y="2200037"/>
            <a:ext cx="7548563" cy="556498"/>
          </a:xfrm>
          <a:prstGeom prst="rect">
            <a:avLst/>
          </a:prstGeom>
          <a:noFill/>
        </p:spPr>
        <p:txBody>
          <a:bodyPr wrap="square" rtlCol="0" anchor="t"/>
          <a:lstStyle/>
          <a:p>
            <a:pPr marL="0" indent="0">
              <a:lnSpc>
                <a:spcPts val="2190"/>
              </a:lnSpc>
              <a:buNone/>
            </a:pPr>
            <a:r>
              <a:rPr lang="en-US" sz="1370" dirty="0">
                <a:solidFill>
                  <a:srgbClr val="E0E4E6"/>
                </a:solidFill>
                <a:latin typeface="Barlow" pitchFamily="34" charset="0"/>
                <a:ea typeface="Barlow" pitchFamily="34" charset="-122"/>
                <a:cs typeface="Barlow" pitchFamily="34" charset="-120"/>
              </a:rPr>
              <a:t>Abstractive summarization generates new text that captures the main ideas and essence of the original document, rather than just extracting existing sentences.</a:t>
            </a:r>
            <a:endParaRPr lang="en-US" sz="1370" dirty="0"/>
          </a:p>
        </p:txBody>
      </p:sp>
      <p:sp>
        <p:nvSpPr>
          <p:cNvPr id="10" name="Shape 5"/>
          <p:cNvSpPr/>
          <p:nvPr/>
        </p:nvSpPr>
        <p:spPr>
          <a:xfrm>
            <a:off x="6095048" y="3119438"/>
            <a:ext cx="7926705" cy="1280398"/>
          </a:xfrm>
          <a:prstGeom prst="roundRect">
            <a:avLst>
              <a:gd name="adj" fmla="val 24452"/>
            </a:avLst>
          </a:prstGeom>
          <a:solidFill>
            <a:srgbClr val="0A081B"/>
          </a:solidFill>
          <a:ln w="15240">
            <a:solidFill>
              <a:srgbClr val="E0E4E6"/>
            </a:solidFill>
            <a:prstDash val="solid"/>
          </a:ln>
        </p:spPr>
      </p:sp>
      <p:sp>
        <p:nvSpPr>
          <p:cNvPr id="11" name="Text 6"/>
          <p:cNvSpPr/>
          <p:nvPr/>
        </p:nvSpPr>
        <p:spPr>
          <a:xfrm>
            <a:off x="6284119" y="3308509"/>
            <a:ext cx="2059305" cy="241459"/>
          </a:xfrm>
          <a:prstGeom prst="rect">
            <a:avLst/>
          </a:prstGeom>
          <a:noFill/>
        </p:spPr>
        <p:txBody>
          <a:bodyPr wrap="none" rtlCol="0" anchor="t"/>
          <a:lstStyle/>
          <a:p>
            <a:pPr marL="0" indent="0">
              <a:lnSpc>
                <a:spcPts val="1900"/>
              </a:lnSpc>
              <a:buNone/>
            </a:pPr>
            <a:r>
              <a:rPr lang="en-US" sz="1520" b="1" dirty="0">
                <a:solidFill>
                  <a:srgbClr val="29DDDA"/>
                </a:solidFill>
                <a:latin typeface="Spline Sans" pitchFamily="34" charset="0"/>
                <a:ea typeface="Spline Sans" pitchFamily="34" charset="-122"/>
                <a:cs typeface="Spline Sans" pitchFamily="34" charset="-120"/>
              </a:rPr>
              <a:t>Deeper Understanding</a:t>
            </a:r>
            <a:endParaRPr lang="en-US" sz="1520" dirty="0"/>
          </a:p>
        </p:txBody>
      </p:sp>
      <p:sp>
        <p:nvSpPr>
          <p:cNvPr id="12" name="Text 7"/>
          <p:cNvSpPr/>
          <p:nvPr/>
        </p:nvSpPr>
        <p:spPr>
          <a:xfrm>
            <a:off x="6284119" y="3654266"/>
            <a:ext cx="7548563" cy="556498"/>
          </a:xfrm>
          <a:prstGeom prst="rect">
            <a:avLst/>
          </a:prstGeom>
          <a:noFill/>
        </p:spPr>
        <p:txBody>
          <a:bodyPr wrap="square" rtlCol="0" anchor="t"/>
          <a:lstStyle/>
          <a:p>
            <a:pPr marL="0" indent="0">
              <a:lnSpc>
                <a:spcPts val="2190"/>
              </a:lnSpc>
              <a:buNone/>
            </a:pPr>
            <a:r>
              <a:rPr lang="en-US" sz="1370" dirty="0">
                <a:solidFill>
                  <a:srgbClr val="E0E4E6"/>
                </a:solidFill>
                <a:latin typeface="Barlow" pitchFamily="34" charset="0"/>
                <a:ea typeface="Barlow" pitchFamily="34" charset="-122"/>
                <a:cs typeface="Barlow" pitchFamily="34" charset="-120"/>
              </a:rPr>
              <a:t>Abstractive models require a deeper understanding of the text to rephrase the content in a concise and coherent manner.</a:t>
            </a:r>
            <a:endParaRPr lang="en-US" sz="1370" dirty="0"/>
          </a:p>
        </p:txBody>
      </p:sp>
      <p:sp>
        <p:nvSpPr>
          <p:cNvPr id="13" name="Shape 8"/>
          <p:cNvSpPr/>
          <p:nvPr/>
        </p:nvSpPr>
        <p:spPr>
          <a:xfrm>
            <a:off x="6095048" y="4573667"/>
            <a:ext cx="7926705" cy="1280398"/>
          </a:xfrm>
          <a:prstGeom prst="roundRect">
            <a:avLst>
              <a:gd name="adj" fmla="val 24452"/>
            </a:avLst>
          </a:prstGeom>
          <a:solidFill>
            <a:srgbClr val="0A081B"/>
          </a:solidFill>
          <a:ln w="15240">
            <a:solidFill>
              <a:srgbClr val="E0E4E6"/>
            </a:solidFill>
            <a:prstDash val="solid"/>
          </a:ln>
        </p:spPr>
      </p:sp>
      <p:sp>
        <p:nvSpPr>
          <p:cNvPr id="14" name="Text 9"/>
          <p:cNvSpPr/>
          <p:nvPr/>
        </p:nvSpPr>
        <p:spPr>
          <a:xfrm>
            <a:off x="6284119" y="4762738"/>
            <a:ext cx="1932503" cy="241459"/>
          </a:xfrm>
          <a:prstGeom prst="rect">
            <a:avLst/>
          </a:prstGeom>
          <a:noFill/>
        </p:spPr>
        <p:txBody>
          <a:bodyPr wrap="none" rtlCol="0" anchor="t"/>
          <a:lstStyle/>
          <a:p>
            <a:pPr marL="0" indent="0">
              <a:lnSpc>
                <a:spcPts val="1900"/>
              </a:lnSpc>
              <a:buNone/>
            </a:pPr>
            <a:r>
              <a:rPr lang="en-US" sz="1520" b="1" dirty="0">
                <a:solidFill>
                  <a:srgbClr val="37A7E7"/>
                </a:solidFill>
                <a:latin typeface="Spline Sans" pitchFamily="34" charset="0"/>
                <a:ea typeface="Spline Sans" pitchFamily="34" charset="-122"/>
                <a:cs typeface="Spline Sans" pitchFamily="34" charset="-120"/>
              </a:rPr>
              <a:t>Challenges</a:t>
            </a:r>
            <a:endParaRPr lang="en-US" sz="1520" dirty="0"/>
          </a:p>
        </p:txBody>
      </p:sp>
      <p:sp>
        <p:nvSpPr>
          <p:cNvPr id="15" name="Text 10"/>
          <p:cNvSpPr/>
          <p:nvPr/>
        </p:nvSpPr>
        <p:spPr>
          <a:xfrm>
            <a:off x="6284119" y="5108496"/>
            <a:ext cx="7548563" cy="556498"/>
          </a:xfrm>
          <a:prstGeom prst="rect">
            <a:avLst/>
          </a:prstGeom>
          <a:noFill/>
        </p:spPr>
        <p:txBody>
          <a:bodyPr wrap="square" rtlCol="0" anchor="t"/>
          <a:lstStyle/>
          <a:p>
            <a:pPr marL="0" indent="0">
              <a:lnSpc>
                <a:spcPts val="2190"/>
              </a:lnSpc>
              <a:buNone/>
            </a:pPr>
            <a:r>
              <a:rPr lang="en-US" sz="1370" dirty="0">
                <a:solidFill>
                  <a:srgbClr val="E0E4E6"/>
                </a:solidFill>
                <a:latin typeface="Barlow" pitchFamily="34" charset="0"/>
                <a:ea typeface="Barlow" pitchFamily="34" charset="-122"/>
                <a:cs typeface="Barlow" pitchFamily="34" charset="-120"/>
              </a:rPr>
              <a:t>Abstractive summarization is more complex and prone to generating inaccurate or irrelevant information if not properly trained.</a:t>
            </a:r>
            <a:endParaRPr lang="en-US" sz="1370" dirty="0"/>
          </a:p>
        </p:txBody>
      </p:sp>
      <p:sp>
        <p:nvSpPr>
          <p:cNvPr id="16" name="Shape 11"/>
          <p:cNvSpPr/>
          <p:nvPr/>
        </p:nvSpPr>
        <p:spPr>
          <a:xfrm>
            <a:off x="6095048" y="6027896"/>
            <a:ext cx="7926705" cy="1280398"/>
          </a:xfrm>
          <a:prstGeom prst="roundRect">
            <a:avLst>
              <a:gd name="adj" fmla="val 24452"/>
            </a:avLst>
          </a:prstGeom>
          <a:solidFill>
            <a:srgbClr val="0A081B"/>
          </a:solidFill>
          <a:ln w="15240">
            <a:solidFill>
              <a:srgbClr val="E0E4E6"/>
            </a:solidFill>
            <a:prstDash val="solid"/>
          </a:ln>
        </p:spPr>
      </p:sp>
      <p:sp>
        <p:nvSpPr>
          <p:cNvPr id="17" name="Text 12"/>
          <p:cNvSpPr/>
          <p:nvPr/>
        </p:nvSpPr>
        <p:spPr>
          <a:xfrm>
            <a:off x="6284119" y="6216968"/>
            <a:ext cx="1932503" cy="241459"/>
          </a:xfrm>
          <a:prstGeom prst="rect">
            <a:avLst/>
          </a:prstGeom>
          <a:noFill/>
        </p:spPr>
        <p:txBody>
          <a:bodyPr wrap="none" rtlCol="0" anchor="t"/>
          <a:lstStyle/>
          <a:p>
            <a:pPr marL="0" indent="0">
              <a:lnSpc>
                <a:spcPts val="1900"/>
              </a:lnSpc>
              <a:buNone/>
            </a:pPr>
            <a:r>
              <a:rPr lang="en-US" sz="1520" b="1" dirty="0">
                <a:solidFill>
                  <a:srgbClr val="5372DF"/>
                </a:solidFill>
                <a:latin typeface="Spline Sans" pitchFamily="34" charset="0"/>
                <a:ea typeface="Spline Sans" pitchFamily="34" charset="-122"/>
                <a:cs typeface="Spline Sans" pitchFamily="34" charset="-120"/>
              </a:rPr>
              <a:t>Potential</a:t>
            </a:r>
            <a:endParaRPr lang="en-US" sz="1520" dirty="0"/>
          </a:p>
        </p:txBody>
      </p:sp>
      <p:sp>
        <p:nvSpPr>
          <p:cNvPr id="18" name="Text 13"/>
          <p:cNvSpPr/>
          <p:nvPr/>
        </p:nvSpPr>
        <p:spPr>
          <a:xfrm>
            <a:off x="6284119" y="6562725"/>
            <a:ext cx="7548563" cy="556498"/>
          </a:xfrm>
          <a:prstGeom prst="rect">
            <a:avLst/>
          </a:prstGeom>
          <a:noFill/>
        </p:spPr>
        <p:txBody>
          <a:bodyPr wrap="square" rtlCol="0" anchor="t"/>
          <a:lstStyle/>
          <a:p>
            <a:pPr marL="0" indent="0">
              <a:lnSpc>
                <a:spcPts val="2190"/>
              </a:lnSpc>
              <a:buNone/>
            </a:pPr>
            <a:r>
              <a:rPr lang="en-US" sz="1370" dirty="0">
                <a:solidFill>
                  <a:srgbClr val="E0E4E6"/>
                </a:solidFill>
                <a:latin typeface="Barlow" pitchFamily="34" charset="0"/>
                <a:ea typeface="Barlow" pitchFamily="34" charset="-122"/>
                <a:cs typeface="Barlow" pitchFamily="34" charset="-120"/>
              </a:rPr>
              <a:t>Abstractive summarization has the potential to produce more informative and human-like summaries that better capture the essence of the original text.</a:t>
            </a:r>
            <a:endParaRPr lang="en-US" sz="137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p:spPr>
      </p:sp>
      <p:pic>
        <p:nvPicPr>
          <p:cNvPr id="4" name="Image 1" descr="preencoded.png"/>
          <p:cNvPicPr>
            <a:picLocks noChangeAspect="1"/>
          </p:cNvPicPr>
          <p:nvPr/>
        </p:nvPicPr>
        <p:blipFill>
          <a:blip r:embed="rId2"/>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3"/>
          <a:stretch>
            <a:fillRect/>
          </a:stretch>
        </p:blipFill>
        <p:spPr>
          <a:xfrm>
            <a:off x="294323" y="2486263"/>
            <a:ext cx="4897636" cy="3256955"/>
          </a:xfrm>
          <a:prstGeom prst="rect">
            <a:avLst/>
          </a:prstGeom>
        </p:spPr>
      </p:pic>
      <p:sp>
        <p:nvSpPr>
          <p:cNvPr id="6" name="Text 1"/>
          <p:cNvSpPr/>
          <p:nvPr/>
        </p:nvSpPr>
        <p:spPr>
          <a:xfrm>
            <a:off x="6310789" y="647938"/>
            <a:ext cx="6819900" cy="654248"/>
          </a:xfrm>
          <a:prstGeom prst="rect">
            <a:avLst/>
          </a:prstGeom>
          <a:noFill/>
        </p:spPr>
        <p:txBody>
          <a:bodyPr wrap="none" rtlCol="0" anchor="t"/>
          <a:lstStyle/>
          <a:p>
            <a:pPr marL="0" indent="0">
              <a:lnSpc>
                <a:spcPts val="5150"/>
              </a:lnSpc>
              <a:buNone/>
            </a:pPr>
            <a:r>
              <a:rPr lang="en-US" sz="4120" b="1" dirty="0">
                <a:solidFill>
                  <a:srgbClr val="F0FCFF"/>
                </a:solidFill>
                <a:latin typeface="Spline Sans" pitchFamily="34" charset="0"/>
                <a:ea typeface="Spline Sans" pitchFamily="34" charset="-122"/>
                <a:cs typeface="Spline Sans" pitchFamily="34" charset="-120"/>
              </a:rPr>
              <a:t>Methodology and Approach</a:t>
            </a:r>
            <a:endParaRPr lang="en-US" sz="4120" dirty="0"/>
          </a:p>
        </p:txBody>
      </p:sp>
      <p:sp>
        <p:nvSpPr>
          <p:cNvPr id="7" name="Shape 2"/>
          <p:cNvSpPr/>
          <p:nvPr/>
        </p:nvSpPr>
        <p:spPr>
          <a:xfrm>
            <a:off x="6649403" y="1655445"/>
            <a:ext cx="29408" cy="5926217"/>
          </a:xfrm>
          <a:prstGeom prst="rect">
            <a:avLst/>
          </a:prstGeom>
          <a:solidFill>
            <a:srgbClr val="302E41"/>
          </a:solidFill>
        </p:spPr>
      </p:sp>
      <p:sp>
        <p:nvSpPr>
          <p:cNvPr id="8" name="Shape 3"/>
          <p:cNvSpPr/>
          <p:nvPr/>
        </p:nvSpPr>
        <p:spPr>
          <a:xfrm>
            <a:off x="6929021" y="2170569"/>
            <a:ext cx="824389" cy="29408"/>
          </a:xfrm>
          <a:prstGeom prst="rect">
            <a:avLst/>
          </a:prstGeom>
          <a:solidFill>
            <a:srgbClr val="16FFBB"/>
          </a:solidFill>
        </p:spPr>
      </p:sp>
      <p:sp>
        <p:nvSpPr>
          <p:cNvPr id="9" name="Shape 4"/>
          <p:cNvSpPr/>
          <p:nvPr/>
        </p:nvSpPr>
        <p:spPr>
          <a:xfrm>
            <a:off x="6399074" y="1920359"/>
            <a:ext cx="529947" cy="529947"/>
          </a:xfrm>
          <a:prstGeom prst="roundRect">
            <a:avLst>
              <a:gd name="adj" fmla="val 80005"/>
            </a:avLst>
          </a:prstGeom>
          <a:solidFill>
            <a:srgbClr val="0A081B"/>
          </a:solidFill>
          <a:ln w="22860">
            <a:solidFill>
              <a:srgbClr val="E0E4E6"/>
            </a:solidFill>
            <a:prstDash val="solid"/>
          </a:ln>
        </p:spPr>
      </p:sp>
      <p:sp>
        <p:nvSpPr>
          <p:cNvPr id="10" name="Text 5"/>
          <p:cNvSpPr/>
          <p:nvPr/>
        </p:nvSpPr>
        <p:spPr>
          <a:xfrm>
            <a:off x="6596122" y="2028230"/>
            <a:ext cx="135850" cy="314087"/>
          </a:xfrm>
          <a:prstGeom prst="rect">
            <a:avLst/>
          </a:prstGeom>
          <a:noFill/>
        </p:spPr>
        <p:txBody>
          <a:bodyPr wrap="none" rtlCol="0" anchor="t"/>
          <a:lstStyle/>
          <a:p>
            <a:pPr marL="0" indent="0" algn="ctr">
              <a:lnSpc>
                <a:spcPts val="2475"/>
              </a:lnSpc>
              <a:buNone/>
            </a:pPr>
            <a:r>
              <a:rPr lang="en-US" sz="2475" b="1" dirty="0">
                <a:solidFill>
                  <a:srgbClr val="16FFBB"/>
                </a:solidFill>
                <a:latin typeface="Spline Sans" pitchFamily="34" charset="0"/>
                <a:ea typeface="Spline Sans" pitchFamily="34" charset="-122"/>
                <a:cs typeface="Spline Sans" pitchFamily="34" charset="-120"/>
              </a:rPr>
              <a:t>1</a:t>
            </a:r>
            <a:endParaRPr lang="en-US" sz="2475" dirty="0"/>
          </a:p>
        </p:txBody>
      </p:sp>
      <p:sp>
        <p:nvSpPr>
          <p:cNvPr id="11" name="Text 6"/>
          <p:cNvSpPr/>
          <p:nvPr/>
        </p:nvSpPr>
        <p:spPr>
          <a:xfrm>
            <a:off x="7959447" y="1890951"/>
            <a:ext cx="2617113" cy="327065"/>
          </a:xfrm>
          <a:prstGeom prst="rect">
            <a:avLst/>
          </a:prstGeom>
          <a:noFill/>
        </p:spPr>
        <p:txBody>
          <a:bodyPr wrap="none" rtlCol="0" anchor="t"/>
          <a:lstStyle/>
          <a:p>
            <a:pPr marL="0" indent="0" algn="l">
              <a:lnSpc>
                <a:spcPts val="2575"/>
              </a:lnSpc>
              <a:buNone/>
            </a:pPr>
            <a:r>
              <a:rPr lang="en-US" sz="2060" b="1" dirty="0">
                <a:solidFill>
                  <a:srgbClr val="16FFBB"/>
                </a:solidFill>
                <a:latin typeface="Spline Sans" pitchFamily="34" charset="0"/>
                <a:ea typeface="Spline Sans" pitchFamily="34" charset="-122"/>
                <a:cs typeface="Spline Sans" pitchFamily="34" charset="-120"/>
              </a:rPr>
              <a:t>Data Preprocessing</a:t>
            </a:r>
            <a:endParaRPr lang="en-US" sz="2060" dirty="0"/>
          </a:p>
        </p:txBody>
      </p:sp>
      <p:sp>
        <p:nvSpPr>
          <p:cNvPr id="12" name="Text 7"/>
          <p:cNvSpPr/>
          <p:nvPr/>
        </p:nvSpPr>
        <p:spPr>
          <a:xfrm>
            <a:off x="7959447" y="2359343"/>
            <a:ext cx="5846564" cy="753428"/>
          </a:xfrm>
          <a:prstGeom prst="rect">
            <a:avLst/>
          </a:prstGeom>
          <a:noFill/>
        </p:spPr>
        <p:txBody>
          <a:bodyPr wrap="square" rtlCol="0" anchor="t"/>
          <a:lstStyle/>
          <a:p>
            <a:pPr marL="0" indent="0" algn="l">
              <a:lnSpc>
                <a:spcPts val="2970"/>
              </a:lnSpc>
              <a:buNone/>
            </a:pPr>
            <a:r>
              <a:rPr lang="en-US" sz="1855" dirty="0">
                <a:solidFill>
                  <a:srgbClr val="E0E4E6"/>
                </a:solidFill>
                <a:latin typeface="Barlow" pitchFamily="34" charset="0"/>
                <a:ea typeface="Barlow" pitchFamily="34" charset="-122"/>
                <a:cs typeface="Barlow" pitchFamily="34" charset="-120"/>
              </a:rPr>
              <a:t>Cleaning and preprocessing the text data to prepare it for model training and evaluation.</a:t>
            </a:r>
            <a:endParaRPr lang="en-US" sz="1855" dirty="0"/>
          </a:p>
        </p:txBody>
      </p:sp>
      <p:sp>
        <p:nvSpPr>
          <p:cNvPr id="13" name="Shape 8"/>
          <p:cNvSpPr/>
          <p:nvPr/>
        </p:nvSpPr>
        <p:spPr>
          <a:xfrm>
            <a:off x="6929021" y="4098905"/>
            <a:ext cx="824389" cy="29408"/>
          </a:xfrm>
          <a:prstGeom prst="rect">
            <a:avLst/>
          </a:prstGeom>
          <a:solidFill>
            <a:srgbClr val="29DDDA"/>
          </a:solidFill>
        </p:spPr>
      </p:sp>
      <p:sp>
        <p:nvSpPr>
          <p:cNvPr id="14" name="Shape 9"/>
          <p:cNvSpPr/>
          <p:nvPr/>
        </p:nvSpPr>
        <p:spPr>
          <a:xfrm>
            <a:off x="6399074" y="3848695"/>
            <a:ext cx="529947" cy="529947"/>
          </a:xfrm>
          <a:prstGeom prst="roundRect">
            <a:avLst>
              <a:gd name="adj" fmla="val 80005"/>
            </a:avLst>
          </a:prstGeom>
          <a:solidFill>
            <a:srgbClr val="0A081B"/>
          </a:solidFill>
          <a:ln w="22860">
            <a:solidFill>
              <a:srgbClr val="E0E4E6"/>
            </a:solidFill>
            <a:prstDash val="solid"/>
          </a:ln>
        </p:spPr>
      </p:sp>
      <p:sp>
        <p:nvSpPr>
          <p:cNvPr id="15" name="Text 10"/>
          <p:cNvSpPr/>
          <p:nvPr/>
        </p:nvSpPr>
        <p:spPr>
          <a:xfrm>
            <a:off x="6576715" y="3956566"/>
            <a:ext cx="174665" cy="314087"/>
          </a:xfrm>
          <a:prstGeom prst="rect">
            <a:avLst/>
          </a:prstGeom>
          <a:noFill/>
        </p:spPr>
        <p:txBody>
          <a:bodyPr wrap="none" rtlCol="0" anchor="t"/>
          <a:lstStyle/>
          <a:p>
            <a:pPr marL="0" indent="0" algn="ctr">
              <a:lnSpc>
                <a:spcPts val="2475"/>
              </a:lnSpc>
              <a:buNone/>
            </a:pPr>
            <a:r>
              <a:rPr lang="en-US" sz="2475" b="1" dirty="0">
                <a:solidFill>
                  <a:srgbClr val="29DDDA"/>
                </a:solidFill>
                <a:latin typeface="Spline Sans" pitchFamily="34" charset="0"/>
                <a:ea typeface="Spline Sans" pitchFamily="34" charset="-122"/>
                <a:cs typeface="Spline Sans" pitchFamily="34" charset="-120"/>
              </a:rPr>
              <a:t>2</a:t>
            </a:r>
            <a:endParaRPr lang="en-US" sz="2475" dirty="0"/>
          </a:p>
        </p:txBody>
      </p:sp>
      <p:sp>
        <p:nvSpPr>
          <p:cNvPr id="16" name="Text 11"/>
          <p:cNvSpPr/>
          <p:nvPr/>
        </p:nvSpPr>
        <p:spPr>
          <a:xfrm>
            <a:off x="7959447" y="3819287"/>
            <a:ext cx="2617113" cy="327065"/>
          </a:xfrm>
          <a:prstGeom prst="rect">
            <a:avLst/>
          </a:prstGeom>
          <a:noFill/>
        </p:spPr>
        <p:txBody>
          <a:bodyPr wrap="none" rtlCol="0" anchor="t"/>
          <a:lstStyle/>
          <a:p>
            <a:pPr marL="0" indent="0" algn="l">
              <a:lnSpc>
                <a:spcPts val="2575"/>
              </a:lnSpc>
              <a:buNone/>
            </a:pPr>
            <a:r>
              <a:rPr lang="en-US" sz="2060" b="1" dirty="0">
                <a:solidFill>
                  <a:srgbClr val="29DDDA"/>
                </a:solidFill>
                <a:latin typeface="Spline Sans" pitchFamily="34" charset="0"/>
                <a:ea typeface="Spline Sans" pitchFamily="34" charset="-122"/>
                <a:cs typeface="Spline Sans" pitchFamily="34" charset="-120"/>
              </a:rPr>
              <a:t>Model Fine-tuning</a:t>
            </a:r>
            <a:endParaRPr lang="en-US" sz="2060" dirty="0"/>
          </a:p>
        </p:txBody>
      </p:sp>
      <p:sp>
        <p:nvSpPr>
          <p:cNvPr id="17" name="Text 12"/>
          <p:cNvSpPr/>
          <p:nvPr/>
        </p:nvSpPr>
        <p:spPr>
          <a:xfrm>
            <a:off x="7959447" y="4287679"/>
            <a:ext cx="5846564" cy="753428"/>
          </a:xfrm>
          <a:prstGeom prst="rect">
            <a:avLst/>
          </a:prstGeom>
          <a:noFill/>
        </p:spPr>
        <p:txBody>
          <a:bodyPr wrap="square" rtlCol="0" anchor="t"/>
          <a:lstStyle/>
          <a:p>
            <a:pPr marL="0" indent="0" algn="l">
              <a:lnSpc>
                <a:spcPts val="2970"/>
              </a:lnSpc>
              <a:buNone/>
            </a:pPr>
            <a:r>
              <a:rPr lang="en-US" sz="1855" dirty="0">
                <a:solidFill>
                  <a:srgbClr val="E0E4E6"/>
                </a:solidFill>
                <a:latin typeface="Barlow" pitchFamily="34" charset="0"/>
                <a:ea typeface="Barlow" pitchFamily="34" charset="-122"/>
                <a:cs typeface="Barlow" pitchFamily="34" charset="-120"/>
              </a:rPr>
              <a:t>Fine-tuning the T5 model on the task of text summarization using the prepared dataset.</a:t>
            </a:r>
            <a:endParaRPr lang="en-US" sz="1855" dirty="0"/>
          </a:p>
        </p:txBody>
      </p:sp>
      <p:sp>
        <p:nvSpPr>
          <p:cNvPr id="18" name="Shape 13"/>
          <p:cNvSpPr/>
          <p:nvPr/>
        </p:nvSpPr>
        <p:spPr>
          <a:xfrm>
            <a:off x="6929021" y="6027241"/>
            <a:ext cx="824389" cy="29408"/>
          </a:xfrm>
          <a:prstGeom prst="rect">
            <a:avLst/>
          </a:prstGeom>
          <a:solidFill>
            <a:srgbClr val="37A7E7"/>
          </a:solidFill>
        </p:spPr>
      </p:sp>
      <p:sp>
        <p:nvSpPr>
          <p:cNvPr id="19" name="Shape 14"/>
          <p:cNvSpPr/>
          <p:nvPr/>
        </p:nvSpPr>
        <p:spPr>
          <a:xfrm>
            <a:off x="6399074" y="5777032"/>
            <a:ext cx="529947" cy="529947"/>
          </a:xfrm>
          <a:prstGeom prst="roundRect">
            <a:avLst>
              <a:gd name="adj" fmla="val 80005"/>
            </a:avLst>
          </a:prstGeom>
          <a:solidFill>
            <a:srgbClr val="0A081B"/>
          </a:solidFill>
          <a:ln w="22860">
            <a:solidFill>
              <a:srgbClr val="E0E4E6"/>
            </a:solidFill>
            <a:prstDash val="solid"/>
          </a:ln>
        </p:spPr>
      </p:sp>
      <p:sp>
        <p:nvSpPr>
          <p:cNvPr id="20" name="Text 15"/>
          <p:cNvSpPr/>
          <p:nvPr/>
        </p:nvSpPr>
        <p:spPr>
          <a:xfrm>
            <a:off x="6572071" y="5884902"/>
            <a:ext cx="183833" cy="314087"/>
          </a:xfrm>
          <a:prstGeom prst="rect">
            <a:avLst/>
          </a:prstGeom>
          <a:noFill/>
        </p:spPr>
        <p:txBody>
          <a:bodyPr wrap="none" rtlCol="0" anchor="t"/>
          <a:lstStyle/>
          <a:p>
            <a:pPr marL="0" indent="0" algn="ctr">
              <a:lnSpc>
                <a:spcPts val="2475"/>
              </a:lnSpc>
              <a:buNone/>
            </a:pPr>
            <a:r>
              <a:rPr lang="en-US" sz="2475" b="1" dirty="0">
                <a:solidFill>
                  <a:srgbClr val="37A7E7"/>
                </a:solidFill>
                <a:latin typeface="Spline Sans" pitchFamily="34" charset="0"/>
                <a:ea typeface="Spline Sans" pitchFamily="34" charset="-122"/>
                <a:cs typeface="Spline Sans" pitchFamily="34" charset="-120"/>
              </a:rPr>
              <a:t>3</a:t>
            </a:r>
            <a:endParaRPr lang="en-US" sz="2475" dirty="0"/>
          </a:p>
        </p:txBody>
      </p:sp>
      <p:sp>
        <p:nvSpPr>
          <p:cNvPr id="21" name="Text 16"/>
          <p:cNvSpPr/>
          <p:nvPr/>
        </p:nvSpPr>
        <p:spPr>
          <a:xfrm>
            <a:off x="7959447" y="5747623"/>
            <a:ext cx="2617113" cy="327065"/>
          </a:xfrm>
          <a:prstGeom prst="rect">
            <a:avLst/>
          </a:prstGeom>
          <a:noFill/>
        </p:spPr>
        <p:txBody>
          <a:bodyPr wrap="none" rtlCol="0" anchor="t"/>
          <a:lstStyle/>
          <a:p>
            <a:pPr marL="0" indent="0" algn="l">
              <a:lnSpc>
                <a:spcPts val="2575"/>
              </a:lnSpc>
              <a:buNone/>
            </a:pPr>
            <a:r>
              <a:rPr lang="en-US" sz="2060" b="1" dirty="0">
                <a:solidFill>
                  <a:srgbClr val="37A7E7"/>
                </a:solidFill>
                <a:latin typeface="Spline Sans" pitchFamily="34" charset="0"/>
                <a:ea typeface="Spline Sans" pitchFamily="34" charset="-122"/>
                <a:cs typeface="Spline Sans" pitchFamily="34" charset="-120"/>
              </a:rPr>
              <a:t>Evaluation</a:t>
            </a:r>
            <a:endParaRPr lang="en-US" sz="2060" dirty="0"/>
          </a:p>
        </p:txBody>
      </p:sp>
      <p:sp>
        <p:nvSpPr>
          <p:cNvPr id="22" name="Text 17"/>
          <p:cNvSpPr/>
          <p:nvPr/>
        </p:nvSpPr>
        <p:spPr>
          <a:xfrm>
            <a:off x="7959447" y="6216015"/>
            <a:ext cx="5846564" cy="1130141"/>
          </a:xfrm>
          <a:prstGeom prst="rect">
            <a:avLst/>
          </a:prstGeom>
          <a:noFill/>
        </p:spPr>
        <p:txBody>
          <a:bodyPr wrap="square" rtlCol="0" anchor="t"/>
          <a:lstStyle/>
          <a:p>
            <a:pPr marL="0" indent="0" algn="l">
              <a:lnSpc>
                <a:spcPts val="2970"/>
              </a:lnSpc>
              <a:buNone/>
            </a:pPr>
            <a:r>
              <a:rPr lang="en-US" sz="1855" dirty="0">
                <a:solidFill>
                  <a:srgbClr val="E0E4E6"/>
                </a:solidFill>
                <a:latin typeface="Barlow" pitchFamily="34" charset="0"/>
                <a:ea typeface="Barlow" pitchFamily="34" charset="-122"/>
                <a:cs typeface="Barlow" pitchFamily="34" charset="-120"/>
              </a:rPr>
              <a:t>Assessing the performance of the fine-tuned model using appropriate evaluation metrics, such as ROUGE and BLEU.</a:t>
            </a:r>
            <a:endParaRPr lang="en-US" sz="185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18415" y="0"/>
            <a:ext cx="14630400" cy="8229600"/>
          </a:xfrm>
          <a:prstGeom prst="rect">
            <a:avLst/>
          </a:prstGeom>
          <a:solidFill>
            <a:srgbClr val="0A081B">
              <a:alpha val="75000"/>
            </a:srgbClr>
          </a:solidFill>
        </p:spPr>
      </p:sp>
      <p:pic>
        <p:nvPicPr>
          <p:cNvPr id="4" name="Image 1" descr="preencoded.png"/>
          <p:cNvPicPr>
            <a:picLocks noChangeAspect="1"/>
          </p:cNvPicPr>
          <p:nvPr/>
        </p:nvPicPr>
        <p:blipFill>
          <a:blip r:embed="rId2"/>
          <a:stretch>
            <a:fillRect/>
          </a:stretch>
        </p:blipFill>
        <p:spPr>
          <a:xfrm>
            <a:off x="0" y="0"/>
            <a:ext cx="14630400" cy="2752249"/>
          </a:xfrm>
          <a:prstGeom prst="rect">
            <a:avLst/>
          </a:prstGeom>
        </p:spPr>
      </p:pic>
      <p:sp>
        <p:nvSpPr>
          <p:cNvPr id="5" name="Text 1"/>
          <p:cNvSpPr/>
          <p:nvPr/>
        </p:nvSpPr>
        <p:spPr>
          <a:xfrm>
            <a:off x="1969651" y="3359229"/>
            <a:ext cx="8668941" cy="611624"/>
          </a:xfrm>
          <a:prstGeom prst="rect">
            <a:avLst/>
          </a:prstGeom>
          <a:noFill/>
        </p:spPr>
        <p:txBody>
          <a:bodyPr wrap="none" rtlCol="0" anchor="t"/>
          <a:lstStyle/>
          <a:p>
            <a:pPr marL="0" indent="0">
              <a:lnSpc>
                <a:spcPts val="4815"/>
              </a:lnSpc>
              <a:buNone/>
            </a:pPr>
            <a:r>
              <a:rPr lang="en-US" sz="3855" b="1" dirty="0">
                <a:solidFill>
                  <a:srgbClr val="F0FCFF"/>
                </a:solidFill>
                <a:latin typeface="Spline Sans" pitchFamily="34" charset="0"/>
                <a:ea typeface="Spline Sans" pitchFamily="34" charset="-122"/>
                <a:cs typeface="Spline Sans" pitchFamily="34" charset="-120"/>
              </a:rPr>
              <a:t>Dataset Collection and Preprocessing</a:t>
            </a:r>
            <a:endParaRPr lang="en-US" sz="3855" dirty="0"/>
          </a:p>
        </p:txBody>
      </p:sp>
      <p:pic>
        <p:nvPicPr>
          <p:cNvPr id="6" name="Image 2" descr="preencoded.png"/>
          <p:cNvPicPr>
            <a:picLocks noChangeAspect="1"/>
          </p:cNvPicPr>
          <p:nvPr/>
        </p:nvPicPr>
        <p:blipFill>
          <a:blip r:embed="rId3"/>
          <a:stretch>
            <a:fillRect/>
          </a:stretch>
        </p:blipFill>
        <p:spPr>
          <a:xfrm>
            <a:off x="1969651" y="4301014"/>
            <a:ext cx="550426" cy="550426"/>
          </a:xfrm>
          <a:prstGeom prst="rect">
            <a:avLst/>
          </a:prstGeom>
        </p:spPr>
      </p:pic>
      <p:sp>
        <p:nvSpPr>
          <p:cNvPr id="7" name="Text 2"/>
          <p:cNvSpPr/>
          <p:nvPr/>
        </p:nvSpPr>
        <p:spPr>
          <a:xfrm>
            <a:off x="1969651" y="5071586"/>
            <a:ext cx="2425065" cy="305753"/>
          </a:xfrm>
          <a:prstGeom prst="rect">
            <a:avLst/>
          </a:prstGeom>
          <a:noFill/>
        </p:spPr>
        <p:txBody>
          <a:bodyPr wrap="none" rtlCol="0" anchor="t"/>
          <a:lstStyle/>
          <a:p>
            <a:pPr marL="0" indent="0" algn="l">
              <a:lnSpc>
                <a:spcPts val="2410"/>
              </a:lnSpc>
              <a:buNone/>
            </a:pPr>
            <a:r>
              <a:rPr lang="en-US" sz="1925" b="1" dirty="0">
                <a:solidFill>
                  <a:srgbClr val="16FFBB"/>
                </a:solidFill>
                <a:latin typeface="Spline Sans" pitchFamily="34" charset="0"/>
                <a:ea typeface="Spline Sans" pitchFamily="34" charset="-122"/>
                <a:cs typeface="Spline Sans" pitchFamily="34" charset="-120"/>
              </a:rPr>
              <a:t>Document Collection</a:t>
            </a:r>
            <a:endParaRPr lang="en-US" sz="1925" dirty="0"/>
          </a:p>
        </p:txBody>
      </p:sp>
      <p:sp>
        <p:nvSpPr>
          <p:cNvPr id="8" name="Text 3"/>
          <p:cNvSpPr/>
          <p:nvPr/>
        </p:nvSpPr>
        <p:spPr>
          <a:xfrm>
            <a:off x="1969651" y="5509379"/>
            <a:ext cx="2425065" cy="1760934"/>
          </a:xfrm>
          <a:prstGeom prst="rect">
            <a:avLst/>
          </a:prstGeom>
          <a:noFill/>
        </p:spPr>
        <p:txBody>
          <a:bodyPr wrap="square" rtlCol="0" anchor="t"/>
          <a:lstStyle/>
          <a:p>
            <a:pPr marL="0" indent="0" algn="l">
              <a:lnSpc>
                <a:spcPts val="2775"/>
              </a:lnSpc>
              <a:buNone/>
            </a:pPr>
            <a:r>
              <a:rPr lang="en-US" sz="1735" dirty="0">
                <a:solidFill>
                  <a:srgbClr val="E0E4E6"/>
                </a:solidFill>
                <a:latin typeface="Barlow" pitchFamily="34" charset="0"/>
                <a:ea typeface="Barlow" pitchFamily="34" charset="-122"/>
                <a:cs typeface="Barlow" pitchFamily="34" charset="-120"/>
              </a:rPr>
              <a:t>Gathering a diverse corpus of text documents, such as news articles, research papers, and blog posts.</a:t>
            </a:r>
            <a:endParaRPr lang="en-US" sz="1735" dirty="0"/>
          </a:p>
        </p:txBody>
      </p:sp>
      <p:pic>
        <p:nvPicPr>
          <p:cNvPr id="9" name="Image 3" descr="preencoded.png"/>
          <p:cNvPicPr>
            <a:picLocks noChangeAspect="1"/>
          </p:cNvPicPr>
          <p:nvPr/>
        </p:nvPicPr>
        <p:blipFill>
          <a:blip r:embed="rId4"/>
          <a:stretch>
            <a:fillRect/>
          </a:stretch>
        </p:blipFill>
        <p:spPr>
          <a:xfrm>
            <a:off x="4724876" y="4301014"/>
            <a:ext cx="550426" cy="550426"/>
          </a:xfrm>
          <a:prstGeom prst="rect">
            <a:avLst/>
          </a:prstGeom>
        </p:spPr>
      </p:pic>
      <p:sp>
        <p:nvSpPr>
          <p:cNvPr id="10" name="Text 4"/>
          <p:cNvSpPr/>
          <p:nvPr/>
        </p:nvSpPr>
        <p:spPr>
          <a:xfrm>
            <a:off x="4724876" y="5071586"/>
            <a:ext cx="2425184" cy="305753"/>
          </a:xfrm>
          <a:prstGeom prst="rect">
            <a:avLst/>
          </a:prstGeom>
          <a:noFill/>
        </p:spPr>
        <p:txBody>
          <a:bodyPr wrap="none" rtlCol="0" anchor="t"/>
          <a:lstStyle/>
          <a:p>
            <a:pPr marL="0" indent="0" algn="l">
              <a:lnSpc>
                <a:spcPts val="2410"/>
              </a:lnSpc>
              <a:buNone/>
            </a:pPr>
            <a:r>
              <a:rPr lang="en-US" sz="1925" b="1" dirty="0">
                <a:solidFill>
                  <a:srgbClr val="29DDDA"/>
                </a:solidFill>
                <a:latin typeface="Spline Sans" pitchFamily="34" charset="0"/>
                <a:ea typeface="Spline Sans" pitchFamily="34" charset="-122"/>
                <a:cs typeface="Spline Sans" pitchFamily="34" charset="-120"/>
              </a:rPr>
              <a:t>Text Cleaning</a:t>
            </a:r>
            <a:endParaRPr lang="en-US" sz="1925" dirty="0"/>
          </a:p>
        </p:txBody>
      </p:sp>
      <p:sp>
        <p:nvSpPr>
          <p:cNvPr id="11" name="Text 5"/>
          <p:cNvSpPr/>
          <p:nvPr/>
        </p:nvSpPr>
        <p:spPr>
          <a:xfrm>
            <a:off x="4724876" y="5509379"/>
            <a:ext cx="2425184" cy="2113121"/>
          </a:xfrm>
          <a:prstGeom prst="rect">
            <a:avLst/>
          </a:prstGeom>
          <a:noFill/>
        </p:spPr>
        <p:txBody>
          <a:bodyPr wrap="square" rtlCol="0" anchor="t"/>
          <a:lstStyle/>
          <a:p>
            <a:pPr marL="0" indent="0" algn="l">
              <a:lnSpc>
                <a:spcPts val="2775"/>
              </a:lnSpc>
              <a:buNone/>
            </a:pPr>
            <a:r>
              <a:rPr lang="en-US" sz="1735" dirty="0">
                <a:solidFill>
                  <a:srgbClr val="E0E4E6"/>
                </a:solidFill>
                <a:latin typeface="Barlow" pitchFamily="34" charset="0"/>
                <a:ea typeface="Barlow" pitchFamily="34" charset="-122"/>
                <a:cs typeface="Barlow" pitchFamily="34" charset="-120"/>
              </a:rPr>
              <a:t>Removing irrelevant information, such as formatting, metadata, and special characters, to prepare the data for analysis.</a:t>
            </a:r>
            <a:endParaRPr lang="en-US" sz="1735" dirty="0"/>
          </a:p>
        </p:txBody>
      </p:sp>
      <p:pic>
        <p:nvPicPr>
          <p:cNvPr id="12" name="Image 4" descr="preencoded.png"/>
          <p:cNvPicPr>
            <a:picLocks noChangeAspect="1"/>
          </p:cNvPicPr>
          <p:nvPr/>
        </p:nvPicPr>
        <p:blipFill>
          <a:blip r:embed="rId5"/>
          <a:stretch>
            <a:fillRect/>
          </a:stretch>
        </p:blipFill>
        <p:spPr>
          <a:xfrm>
            <a:off x="7480221" y="4301014"/>
            <a:ext cx="550426" cy="550426"/>
          </a:xfrm>
          <a:prstGeom prst="rect">
            <a:avLst/>
          </a:prstGeom>
        </p:spPr>
      </p:pic>
      <p:sp>
        <p:nvSpPr>
          <p:cNvPr id="13" name="Text 6"/>
          <p:cNvSpPr/>
          <p:nvPr/>
        </p:nvSpPr>
        <p:spPr>
          <a:xfrm>
            <a:off x="7480221" y="5071586"/>
            <a:ext cx="2425065" cy="305753"/>
          </a:xfrm>
          <a:prstGeom prst="rect">
            <a:avLst/>
          </a:prstGeom>
          <a:noFill/>
        </p:spPr>
        <p:txBody>
          <a:bodyPr wrap="none" rtlCol="0" anchor="t"/>
          <a:lstStyle/>
          <a:p>
            <a:pPr marL="0" indent="0" algn="l">
              <a:lnSpc>
                <a:spcPts val="2410"/>
              </a:lnSpc>
              <a:buNone/>
            </a:pPr>
            <a:r>
              <a:rPr lang="en-US" sz="1925" b="1" dirty="0">
                <a:solidFill>
                  <a:srgbClr val="37A7E7"/>
                </a:solidFill>
                <a:latin typeface="Spline Sans" pitchFamily="34" charset="0"/>
                <a:ea typeface="Spline Sans" pitchFamily="34" charset="-122"/>
                <a:cs typeface="Spline Sans" pitchFamily="34" charset="-120"/>
              </a:rPr>
              <a:t>Text Splitting</a:t>
            </a:r>
            <a:endParaRPr lang="en-US" sz="1925" dirty="0"/>
          </a:p>
        </p:txBody>
      </p:sp>
      <p:sp>
        <p:nvSpPr>
          <p:cNvPr id="14" name="Text 7"/>
          <p:cNvSpPr/>
          <p:nvPr/>
        </p:nvSpPr>
        <p:spPr>
          <a:xfrm>
            <a:off x="7480221" y="5509379"/>
            <a:ext cx="2425065" cy="1760934"/>
          </a:xfrm>
          <a:prstGeom prst="rect">
            <a:avLst/>
          </a:prstGeom>
          <a:noFill/>
        </p:spPr>
        <p:txBody>
          <a:bodyPr wrap="square" rtlCol="0" anchor="t"/>
          <a:lstStyle/>
          <a:p>
            <a:pPr marL="0" indent="0" algn="l">
              <a:lnSpc>
                <a:spcPts val="2775"/>
              </a:lnSpc>
              <a:buNone/>
            </a:pPr>
            <a:r>
              <a:rPr lang="en-US" sz="1735" dirty="0">
                <a:solidFill>
                  <a:srgbClr val="E0E4E6"/>
                </a:solidFill>
                <a:latin typeface="Barlow" pitchFamily="34" charset="0"/>
                <a:ea typeface="Barlow" pitchFamily="34" charset="-122"/>
                <a:cs typeface="Barlow" pitchFamily="34" charset="-120"/>
              </a:rPr>
              <a:t>Dividing the documents into training, validation, and test sets to ensure fair evaluation of the model's performance.</a:t>
            </a:r>
            <a:endParaRPr lang="en-US" sz="1735" dirty="0"/>
          </a:p>
        </p:txBody>
      </p:sp>
      <p:pic>
        <p:nvPicPr>
          <p:cNvPr id="15" name="Image 5" descr="preencoded.png"/>
          <p:cNvPicPr>
            <a:picLocks noChangeAspect="1"/>
          </p:cNvPicPr>
          <p:nvPr/>
        </p:nvPicPr>
        <p:blipFill>
          <a:blip r:embed="rId6"/>
          <a:stretch>
            <a:fillRect/>
          </a:stretch>
        </p:blipFill>
        <p:spPr>
          <a:xfrm>
            <a:off x="10235446" y="4301014"/>
            <a:ext cx="550426" cy="550426"/>
          </a:xfrm>
          <a:prstGeom prst="rect">
            <a:avLst/>
          </a:prstGeom>
        </p:spPr>
      </p:pic>
      <p:sp>
        <p:nvSpPr>
          <p:cNvPr id="16" name="Text 8"/>
          <p:cNvSpPr/>
          <p:nvPr/>
        </p:nvSpPr>
        <p:spPr>
          <a:xfrm>
            <a:off x="10235446" y="5071586"/>
            <a:ext cx="2425184" cy="305753"/>
          </a:xfrm>
          <a:prstGeom prst="rect">
            <a:avLst/>
          </a:prstGeom>
          <a:noFill/>
        </p:spPr>
        <p:txBody>
          <a:bodyPr wrap="none" rtlCol="0" anchor="t"/>
          <a:lstStyle/>
          <a:p>
            <a:pPr marL="0" indent="0" algn="l">
              <a:lnSpc>
                <a:spcPts val="2410"/>
              </a:lnSpc>
              <a:buNone/>
            </a:pPr>
            <a:r>
              <a:rPr lang="en-US" sz="1925" b="1" dirty="0">
                <a:solidFill>
                  <a:srgbClr val="5372DF"/>
                </a:solidFill>
                <a:latin typeface="Spline Sans" pitchFamily="34" charset="0"/>
                <a:ea typeface="Spline Sans" pitchFamily="34" charset="-122"/>
                <a:cs typeface="Spline Sans" pitchFamily="34" charset="-120"/>
              </a:rPr>
              <a:t>Feature Engineering</a:t>
            </a:r>
            <a:endParaRPr lang="en-US" sz="1925" dirty="0"/>
          </a:p>
        </p:txBody>
      </p:sp>
      <p:sp>
        <p:nvSpPr>
          <p:cNvPr id="17" name="Text 9"/>
          <p:cNvSpPr/>
          <p:nvPr/>
        </p:nvSpPr>
        <p:spPr>
          <a:xfrm>
            <a:off x="10235446" y="5509379"/>
            <a:ext cx="2425184" cy="2113121"/>
          </a:xfrm>
          <a:prstGeom prst="rect">
            <a:avLst/>
          </a:prstGeom>
          <a:noFill/>
        </p:spPr>
        <p:txBody>
          <a:bodyPr wrap="square" rtlCol="0" anchor="t"/>
          <a:lstStyle/>
          <a:p>
            <a:pPr marL="0" indent="0" algn="l">
              <a:lnSpc>
                <a:spcPts val="2775"/>
              </a:lnSpc>
              <a:buNone/>
            </a:pPr>
            <a:r>
              <a:rPr lang="en-US" sz="1735" dirty="0">
                <a:solidFill>
                  <a:srgbClr val="E0E4E6"/>
                </a:solidFill>
                <a:latin typeface="Barlow" pitchFamily="34" charset="0"/>
                <a:ea typeface="Barlow" pitchFamily="34" charset="-122"/>
                <a:cs typeface="Barlow" pitchFamily="34" charset="-120"/>
              </a:rPr>
              <a:t>Extracting relevant features from the text data, such as word frequencies, sentence lengths, and topic distributions.</a:t>
            </a:r>
            <a:endParaRPr lang="en-US" sz="173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p:spPr>
      </p:sp>
      <p:pic>
        <p:nvPicPr>
          <p:cNvPr id="4" name="Image 1" descr="preencoded.png"/>
          <p:cNvPicPr>
            <a:picLocks noChangeAspect="1"/>
          </p:cNvPicPr>
          <p:nvPr/>
        </p:nvPicPr>
        <p:blipFill>
          <a:blip r:embed="rId2"/>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3"/>
          <a:stretch>
            <a:fillRect/>
          </a:stretch>
        </p:blipFill>
        <p:spPr>
          <a:xfrm>
            <a:off x="269915" y="2630805"/>
            <a:ext cx="4946571" cy="2967990"/>
          </a:xfrm>
          <a:prstGeom prst="rect">
            <a:avLst/>
          </a:prstGeom>
        </p:spPr>
      </p:pic>
      <p:sp>
        <p:nvSpPr>
          <p:cNvPr id="6" name="Text 1"/>
          <p:cNvSpPr/>
          <p:nvPr/>
        </p:nvSpPr>
        <p:spPr>
          <a:xfrm>
            <a:off x="6241971" y="977384"/>
            <a:ext cx="7619881" cy="599718"/>
          </a:xfrm>
          <a:prstGeom prst="rect">
            <a:avLst/>
          </a:prstGeom>
          <a:noFill/>
        </p:spPr>
        <p:txBody>
          <a:bodyPr wrap="none" rtlCol="0" anchor="t"/>
          <a:lstStyle/>
          <a:p>
            <a:pPr marL="0" indent="0">
              <a:lnSpc>
                <a:spcPts val="4720"/>
              </a:lnSpc>
              <a:buNone/>
            </a:pPr>
            <a:r>
              <a:rPr lang="en-US" sz="3780" b="1" dirty="0">
                <a:solidFill>
                  <a:srgbClr val="F0FCFF"/>
                </a:solidFill>
                <a:latin typeface="Spline Sans" pitchFamily="34" charset="0"/>
                <a:ea typeface="Spline Sans" pitchFamily="34" charset="-122"/>
                <a:cs typeface="Spline Sans" pitchFamily="34" charset="-120"/>
              </a:rPr>
              <a:t>Challenges in Text Summarization</a:t>
            </a:r>
            <a:endParaRPr lang="en-US" sz="3780" dirty="0"/>
          </a:p>
        </p:txBody>
      </p:sp>
      <p:pic>
        <p:nvPicPr>
          <p:cNvPr id="7" name="Image 3" descr="preencoded.png"/>
          <p:cNvPicPr>
            <a:picLocks noChangeAspect="1"/>
          </p:cNvPicPr>
          <p:nvPr/>
        </p:nvPicPr>
        <p:blipFill>
          <a:blip r:embed="rId4"/>
          <a:stretch>
            <a:fillRect/>
          </a:stretch>
        </p:blipFill>
        <p:spPr>
          <a:xfrm>
            <a:off x="6241971" y="1900952"/>
            <a:ext cx="1079421" cy="1727121"/>
          </a:xfrm>
          <a:prstGeom prst="rect">
            <a:avLst/>
          </a:prstGeom>
        </p:spPr>
      </p:pic>
      <p:sp>
        <p:nvSpPr>
          <p:cNvPr id="8" name="Text 2"/>
          <p:cNvSpPr/>
          <p:nvPr/>
        </p:nvSpPr>
        <p:spPr>
          <a:xfrm>
            <a:off x="7645241" y="2116812"/>
            <a:ext cx="2806779" cy="299799"/>
          </a:xfrm>
          <a:prstGeom prst="rect">
            <a:avLst/>
          </a:prstGeom>
          <a:noFill/>
        </p:spPr>
        <p:txBody>
          <a:bodyPr wrap="none" rtlCol="0" anchor="t"/>
          <a:lstStyle/>
          <a:p>
            <a:pPr marL="0" indent="0" algn="l">
              <a:lnSpc>
                <a:spcPts val="2360"/>
              </a:lnSpc>
              <a:buNone/>
            </a:pPr>
            <a:r>
              <a:rPr lang="en-US" sz="1890" b="1" dirty="0">
                <a:solidFill>
                  <a:srgbClr val="16FFBB"/>
                </a:solidFill>
                <a:latin typeface="Spline Sans" pitchFamily="34" charset="0"/>
                <a:ea typeface="Spline Sans" pitchFamily="34" charset="-122"/>
                <a:cs typeface="Spline Sans" pitchFamily="34" charset="-120"/>
              </a:rPr>
              <a:t>Semantic Understanding</a:t>
            </a:r>
            <a:endParaRPr lang="en-US" sz="1890" dirty="0"/>
          </a:p>
        </p:txBody>
      </p:sp>
      <p:sp>
        <p:nvSpPr>
          <p:cNvPr id="9" name="Text 3"/>
          <p:cNvSpPr/>
          <p:nvPr/>
        </p:nvSpPr>
        <p:spPr>
          <a:xfrm>
            <a:off x="7645241" y="2546152"/>
            <a:ext cx="6229588" cy="690563"/>
          </a:xfrm>
          <a:prstGeom prst="rect">
            <a:avLst/>
          </a:prstGeom>
          <a:noFill/>
        </p:spPr>
        <p:txBody>
          <a:bodyPr wrap="square" rtlCol="0" anchor="t"/>
          <a:lstStyle/>
          <a:p>
            <a:pPr marL="0" indent="0" algn="l">
              <a:lnSpc>
                <a:spcPts val="2720"/>
              </a:lnSpc>
              <a:buNone/>
            </a:pPr>
            <a:r>
              <a:rPr lang="en-US" sz="1700" dirty="0">
                <a:solidFill>
                  <a:srgbClr val="E0E4E6"/>
                </a:solidFill>
                <a:latin typeface="Barlow" pitchFamily="34" charset="0"/>
                <a:ea typeface="Barlow" pitchFamily="34" charset="-122"/>
                <a:cs typeface="Barlow" pitchFamily="34" charset="-120"/>
              </a:rPr>
              <a:t>Comprehending the deep meaning and context of the text to capture the essence of the content.</a:t>
            </a:r>
            <a:endParaRPr lang="en-US" sz="1700" dirty="0"/>
          </a:p>
        </p:txBody>
      </p:sp>
      <p:pic>
        <p:nvPicPr>
          <p:cNvPr id="10" name="Image 4" descr="preencoded.png"/>
          <p:cNvPicPr>
            <a:picLocks noChangeAspect="1"/>
          </p:cNvPicPr>
          <p:nvPr/>
        </p:nvPicPr>
        <p:blipFill>
          <a:blip r:embed="rId5"/>
          <a:stretch>
            <a:fillRect/>
          </a:stretch>
        </p:blipFill>
        <p:spPr>
          <a:xfrm>
            <a:off x="6241971" y="3628072"/>
            <a:ext cx="1079421" cy="1727121"/>
          </a:xfrm>
          <a:prstGeom prst="rect">
            <a:avLst/>
          </a:prstGeom>
        </p:spPr>
      </p:pic>
      <p:sp>
        <p:nvSpPr>
          <p:cNvPr id="11" name="Text 4"/>
          <p:cNvSpPr/>
          <p:nvPr/>
        </p:nvSpPr>
        <p:spPr>
          <a:xfrm>
            <a:off x="7645241" y="3843933"/>
            <a:ext cx="2633305" cy="299799"/>
          </a:xfrm>
          <a:prstGeom prst="rect">
            <a:avLst/>
          </a:prstGeom>
          <a:noFill/>
        </p:spPr>
        <p:txBody>
          <a:bodyPr wrap="none" rtlCol="0" anchor="t"/>
          <a:lstStyle/>
          <a:p>
            <a:pPr marL="0" indent="0" algn="l">
              <a:lnSpc>
                <a:spcPts val="2360"/>
              </a:lnSpc>
              <a:buNone/>
            </a:pPr>
            <a:r>
              <a:rPr lang="en-US" sz="1890" b="1" dirty="0">
                <a:solidFill>
                  <a:srgbClr val="29DDDA"/>
                </a:solidFill>
                <a:latin typeface="Spline Sans" pitchFamily="34" charset="0"/>
                <a:ea typeface="Spline Sans" pitchFamily="34" charset="-122"/>
                <a:cs typeface="Spline Sans" pitchFamily="34" charset="-120"/>
              </a:rPr>
              <a:t>Coherence and Fluency</a:t>
            </a:r>
            <a:endParaRPr lang="en-US" sz="1890" dirty="0"/>
          </a:p>
        </p:txBody>
      </p:sp>
      <p:sp>
        <p:nvSpPr>
          <p:cNvPr id="12" name="Text 5"/>
          <p:cNvSpPr/>
          <p:nvPr/>
        </p:nvSpPr>
        <p:spPr>
          <a:xfrm>
            <a:off x="7645241" y="4273272"/>
            <a:ext cx="6229588" cy="690563"/>
          </a:xfrm>
          <a:prstGeom prst="rect">
            <a:avLst/>
          </a:prstGeom>
          <a:noFill/>
        </p:spPr>
        <p:txBody>
          <a:bodyPr wrap="square" rtlCol="0" anchor="t"/>
          <a:lstStyle/>
          <a:p>
            <a:pPr marL="0" indent="0" algn="l">
              <a:lnSpc>
                <a:spcPts val="2720"/>
              </a:lnSpc>
              <a:buNone/>
            </a:pPr>
            <a:r>
              <a:rPr lang="en-US" sz="1700" dirty="0">
                <a:solidFill>
                  <a:srgbClr val="E0E4E6"/>
                </a:solidFill>
                <a:latin typeface="Barlow" pitchFamily="34" charset="0"/>
                <a:ea typeface="Barlow" pitchFamily="34" charset="-122"/>
                <a:cs typeface="Barlow" pitchFamily="34" charset="-120"/>
              </a:rPr>
              <a:t>Generating summaries that are logically coherent and read naturally, without grammatical errors or inconsistencies.</a:t>
            </a:r>
            <a:endParaRPr lang="en-US" sz="1700" dirty="0"/>
          </a:p>
        </p:txBody>
      </p:sp>
      <p:pic>
        <p:nvPicPr>
          <p:cNvPr id="13" name="Image 5" descr="preencoded.png"/>
          <p:cNvPicPr>
            <a:picLocks noChangeAspect="1"/>
          </p:cNvPicPr>
          <p:nvPr/>
        </p:nvPicPr>
        <p:blipFill>
          <a:blip r:embed="rId6"/>
          <a:stretch>
            <a:fillRect/>
          </a:stretch>
        </p:blipFill>
        <p:spPr>
          <a:xfrm>
            <a:off x="6241971" y="5355193"/>
            <a:ext cx="1079421" cy="1896904"/>
          </a:xfrm>
          <a:prstGeom prst="rect">
            <a:avLst/>
          </a:prstGeom>
        </p:spPr>
      </p:pic>
      <p:sp>
        <p:nvSpPr>
          <p:cNvPr id="14" name="Text 6"/>
          <p:cNvSpPr/>
          <p:nvPr/>
        </p:nvSpPr>
        <p:spPr>
          <a:xfrm>
            <a:off x="7645241" y="5571053"/>
            <a:ext cx="3205282" cy="299799"/>
          </a:xfrm>
          <a:prstGeom prst="rect">
            <a:avLst/>
          </a:prstGeom>
          <a:noFill/>
        </p:spPr>
        <p:txBody>
          <a:bodyPr wrap="none" rtlCol="0" anchor="t"/>
          <a:lstStyle/>
          <a:p>
            <a:pPr marL="0" indent="0" algn="l">
              <a:lnSpc>
                <a:spcPts val="2360"/>
              </a:lnSpc>
              <a:buNone/>
            </a:pPr>
            <a:r>
              <a:rPr lang="en-US" sz="1890" b="1" dirty="0">
                <a:solidFill>
                  <a:srgbClr val="37A7E7"/>
                </a:solidFill>
                <a:latin typeface="Spline Sans" pitchFamily="34" charset="0"/>
                <a:ea typeface="Spline Sans" pitchFamily="34" charset="-122"/>
                <a:cs typeface="Spline Sans" pitchFamily="34" charset="-120"/>
              </a:rPr>
              <a:t>Domain-Specific Challenges</a:t>
            </a:r>
            <a:endParaRPr lang="en-US" sz="1890" dirty="0"/>
          </a:p>
        </p:txBody>
      </p:sp>
      <p:sp>
        <p:nvSpPr>
          <p:cNvPr id="15" name="Text 7"/>
          <p:cNvSpPr/>
          <p:nvPr/>
        </p:nvSpPr>
        <p:spPr>
          <a:xfrm>
            <a:off x="7645241" y="6000393"/>
            <a:ext cx="6229588" cy="1035844"/>
          </a:xfrm>
          <a:prstGeom prst="rect">
            <a:avLst/>
          </a:prstGeom>
          <a:noFill/>
        </p:spPr>
        <p:txBody>
          <a:bodyPr wrap="square" rtlCol="0" anchor="t"/>
          <a:lstStyle/>
          <a:p>
            <a:pPr marL="0" indent="0" algn="l">
              <a:lnSpc>
                <a:spcPts val="2720"/>
              </a:lnSpc>
              <a:buNone/>
            </a:pPr>
            <a:r>
              <a:rPr lang="en-US" sz="1700" dirty="0">
                <a:solidFill>
                  <a:srgbClr val="E0E4E6"/>
                </a:solidFill>
                <a:latin typeface="Barlow" pitchFamily="34" charset="0"/>
                <a:ea typeface="Barlow" pitchFamily="34" charset="-122"/>
                <a:cs typeface="Barlow" pitchFamily="34" charset="-120"/>
              </a:rPr>
              <a:t>Adapting the summarization model to handle specialized vocabulary and styles across different domains, such as scientific papers or medical reports.</a:t>
            </a:r>
            <a:endParaRPr lang="en-US"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p:spPr>
      </p:sp>
      <p:pic>
        <p:nvPicPr>
          <p:cNvPr id="4" name="Image 1" descr="preencoded.png"/>
          <p:cNvPicPr>
            <a:picLocks noChangeAspect="1"/>
          </p:cNvPicPr>
          <p:nvPr/>
        </p:nvPicPr>
        <p:blipFill>
          <a:blip r:embed="rId2"/>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3"/>
          <a:stretch>
            <a:fillRect/>
          </a:stretch>
        </p:blipFill>
        <p:spPr>
          <a:xfrm>
            <a:off x="308610" y="1915597"/>
            <a:ext cx="4869061" cy="4398407"/>
          </a:xfrm>
          <a:prstGeom prst="rect">
            <a:avLst/>
          </a:prstGeom>
        </p:spPr>
      </p:pic>
      <p:sp>
        <p:nvSpPr>
          <p:cNvPr id="6" name="Text 1"/>
          <p:cNvSpPr/>
          <p:nvPr/>
        </p:nvSpPr>
        <p:spPr>
          <a:xfrm>
            <a:off x="6350437" y="940594"/>
            <a:ext cx="5822275" cy="685800"/>
          </a:xfrm>
          <a:prstGeom prst="rect">
            <a:avLst/>
          </a:prstGeom>
          <a:noFill/>
        </p:spPr>
        <p:txBody>
          <a:bodyPr wrap="none" rtlCol="0" anchor="t"/>
          <a:lstStyle/>
          <a:p>
            <a:pPr marL="0" indent="0">
              <a:lnSpc>
                <a:spcPts val="5400"/>
              </a:lnSpc>
              <a:buNone/>
            </a:pPr>
            <a:r>
              <a:rPr lang="en-US" sz="4320" b="1" dirty="0">
                <a:solidFill>
                  <a:srgbClr val="F0FCFF"/>
                </a:solidFill>
                <a:latin typeface="Spline Sans" pitchFamily="34" charset="0"/>
                <a:ea typeface="Spline Sans" pitchFamily="34" charset="-122"/>
                <a:cs typeface="Spline Sans" pitchFamily="34" charset="-120"/>
              </a:rPr>
              <a:t>Results and Evaluation</a:t>
            </a:r>
            <a:endParaRPr lang="en-US" sz="4320" dirty="0"/>
          </a:p>
        </p:txBody>
      </p:sp>
      <p:sp>
        <p:nvSpPr>
          <p:cNvPr id="7" name="Shape 2"/>
          <p:cNvSpPr/>
          <p:nvPr/>
        </p:nvSpPr>
        <p:spPr>
          <a:xfrm>
            <a:off x="6350437" y="1996678"/>
            <a:ext cx="7415927" cy="3039428"/>
          </a:xfrm>
          <a:prstGeom prst="roundRect">
            <a:avLst>
              <a:gd name="adj" fmla="val 14621"/>
            </a:avLst>
          </a:prstGeom>
          <a:solidFill>
            <a:srgbClr val="0A081B"/>
          </a:solidFill>
          <a:ln w="60960">
            <a:solidFill>
              <a:srgbClr val="302E41"/>
            </a:solidFill>
            <a:prstDash val="solid"/>
          </a:ln>
        </p:spPr>
      </p:sp>
      <p:sp>
        <p:nvSpPr>
          <p:cNvPr id="8" name="Text 3"/>
          <p:cNvSpPr/>
          <p:nvPr/>
        </p:nvSpPr>
        <p:spPr>
          <a:xfrm>
            <a:off x="6659047" y="2213372"/>
            <a:ext cx="1933337" cy="395049"/>
          </a:xfrm>
          <a:prstGeom prst="rect">
            <a:avLst/>
          </a:prstGeom>
          <a:noFill/>
        </p:spPr>
        <p:txBody>
          <a:bodyPr wrap="none" rtlCol="0" anchor="t"/>
          <a:lstStyle/>
          <a:p>
            <a:pPr marL="0" indent="0">
              <a:lnSpc>
                <a:spcPts val="3110"/>
              </a:lnSpc>
              <a:buNone/>
            </a:pPr>
            <a:r>
              <a:rPr lang="en-US" sz="1945" dirty="0">
                <a:solidFill>
                  <a:srgbClr val="E0E4E6"/>
                </a:solidFill>
                <a:latin typeface="Barlow" pitchFamily="34" charset="0"/>
                <a:ea typeface="Barlow" pitchFamily="34" charset="-122"/>
                <a:cs typeface="Barlow" pitchFamily="34" charset="-120"/>
              </a:rPr>
              <a:t>Evaluation Metric</a:t>
            </a:r>
            <a:endParaRPr lang="en-US" sz="1945" dirty="0"/>
          </a:p>
        </p:txBody>
      </p:sp>
      <p:sp>
        <p:nvSpPr>
          <p:cNvPr id="9" name="Text 4"/>
          <p:cNvSpPr/>
          <p:nvPr/>
        </p:nvSpPr>
        <p:spPr>
          <a:xfrm>
            <a:off x="9093637" y="2213372"/>
            <a:ext cx="1929527" cy="395049"/>
          </a:xfrm>
          <a:prstGeom prst="rect">
            <a:avLst/>
          </a:prstGeom>
          <a:noFill/>
        </p:spPr>
        <p:txBody>
          <a:bodyPr wrap="none" rtlCol="0" anchor="t"/>
          <a:lstStyle/>
          <a:p>
            <a:pPr marL="0" indent="0">
              <a:lnSpc>
                <a:spcPts val="3110"/>
              </a:lnSpc>
              <a:buNone/>
            </a:pPr>
            <a:r>
              <a:rPr lang="en-US" sz="1945" dirty="0">
                <a:solidFill>
                  <a:srgbClr val="E0E4E6"/>
                </a:solidFill>
                <a:latin typeface="Barlow" pitchFamily="34" charset="0"/>
                <a:ea typeface="Barlow" pitchFamily="34" charset="-122"/>
                <a:cs typeface="Barlow" pitchFamily="34" charset="-120"/>
              </a:rPr>
              <a:t>Extractive Model</a:t>
            </a:r>
            <a:endParaRPr lang="en-US" sz="1945" dirty="0"/>
          </a:p>
        </p:txBody>
      </p:sp>
      <p:sp>
        <p:nvSpPr>
          <p:cNvPr id="10" name="Text 5"/>
          <p:cNvSpPr/>
          <p:nvPr/>
        </p:nvSpPr>
        <p:spPr>
          <a:xfrm>
            <a:off x="11524417" y="2213372"/>
            <a:ext cx="1933337" cy="395049"/>
          </a:xfrm>
          <a:prstGeom prst="rect">
            <a:avLst/>
          </a:prstGeom>
          <a:noFill/>
        </p:spPr>
        <p:txBody>
          <a:bodyPr wrap="none" rtlCol="0" anchor="t"/>
          <a:lstStyle/>
          <a:p>
            <a:pPr marL="0" indent="0">
              <a:lnSpc>
                <a:spcPts val="3110"/>
              </a:lnSpc>
              <a:buNone/>
            </a:pPr>
            <a:r>
              <a:rPr lang="en-US" sz="1945" dirty="0">
                <a:solidFill>
                  <a:srgbClr val="E0E4E6"/>
                </a:solidFill>
                <a:latin typeface="Barlow" pitchFamily="34" charset="0"/>
                <a:ea typeface="Barlow" pitchFamily="34" charset="-122"/>
                <a:cs typeface="Barlow" pitchFamily="34" charset="-120"/>
              </a:rPr>
              <a:t>Abstractive Model</a:t>
            </a:r>
            <a:endParaRPr lang="en-US" sz="1945" dirty="0"/>
          </a:p>
        </p:txBody>
      </p:sp>
      <p:sp>
        <p:nvSpPr>
          <p:cNvPr id="11" name="Text 6"/>
          <p:cNvSpPr/>
          <p:nvPr/>
        </p:nvSpPr>
        <p:spPr>
          <a:xfrm>
            <a:off x="6659047" y="2950369"/>
            <a:ext cx="1933337" cy="395049"/>
          </a:xfrm>
          <a:prstGeom prst="rect">
            <a:avLst/>
          </a:prstGeom>
          <a:noFill/>
        </p:spPr>
        <p:txBody>
          <a:bodyPr wrap="none" rtlCol="0" anchor="t"/>
          <a:lstStyle/>
          <a:p>
            <a:pPr marL="0" indent="0">
              <a:lnSpc>
                <a:spcPts val="3110"/>
              </a:lnSpc>
              <a:buNone/>
            </a:pPr>
            <a:r>
              <a:rPr lang="en-US" sz="1945" dirty="0">
                <a:solidFill>
                  <a:srgbClr val="E0E4E6"/>
                </a:solidFill>
                <a:latin typeface="Barlow" pitchFamily="34" charset="0"/>
                <a:ea typeface="Barlow" pitchFamily="34" charset="-122"/>
                <a:cs typeface="Barlow" pitchFamily="34" charset="-120"/>
              </a:rPr>
              <a:t>ROUGE-1</a:t>
            </a:r>
            <a:endParaRPr lang="en-US" sz="1945" dirty="0"/>
          </a:p>
        </p:txBody>
      </p:sp>
      <p:sp>
        <p:nvSpPr>
          <p:cNvPr id="12" name="Text 7"/>
          <p:cNvSpPr/>
          <p:nvPr/>
        </p:nvSpPr>
        <p:spPr>
          <a:xfrm>
            <a:off x="9093637" y="2950369"/>
            <a:ext cx="1929527" cy="395049"/>
          </a:xfrm>
          <a:prstGeom prst="rect">
            <a:avLst/>
          </a:prstGeom>
          <a:noFill/>
        </p:spPr>
        <p:txBody>
          <a:bodyPr wrap="none" rtlCol="0" anchor="t"/>
          <a:lstStyle/>
          <a:p>
            <a:pPr marL="0" indent="0">
              <a:lnSpc>
                <a:spcPts val="3110"/>
              </a:lnSpc>
              <a:buNone/>
            </a:pPr>
            <a:r>
              <a:rPr lang="en-US" sz="1945" dirty="0">
                <a:solidFill>
                  <a:srgbClr val="E0E4E6"/>
                </a:solidFill>
                <a:latin typeface="Barlow" pitchFamily="34" charset="0"/>
                <a:ea typeface="Barlow" pitchFamily="34" charset="-122"/>
                <a:cs typeface="Barlow" pitchFamily="34" charset="-120"/>
              </a:rPr>
              <a:t>0.82</a:t>
            </a:r>
            <a:endParaRPr lang="en-US" sz="1945" dirty="0"/>
          </a:p>
        </p:txBody>
      </p:sp>
      <p:sp>
        <p:nvSpPr>
          <p:cNvPr id="13" name="Text 8"/>
          <p:cNvSpPr/>
          <p:nvPr/>
        </p:nvSpPr>
        <p:spPr>
          <a:xfrm>
            <a:off x="11524417" y="2950369"/>
            <a:ext cx="1933337" cy="395049"/>
          </a:xfrm>
          <a:prstGeom prst="rect">
            <a:avLst/>
          </a:prstGeom>
          <a:noFill/>
        </p:spPr>
        <p:txBody>
          <a:bodyPr wrap="none" rtlCol="0" anchor="t"/>
          <a:lstStyle/>
          <a:p>
            <a:pPr marL="0" indent="0">
              <a:lnSpc>
                <a:spcPts val="3110"/>
              </a:lnSpc>
              <a:buNone/>
            </a:pPr>
            <a:r>
              <a:rPr lang="en-US" sz="1945" dirty="0">
                <a:solidFill>
                  <a:srgbClr val="E0E4E6"/>
                </a:solidFill>
                <a:latin typeface="Barlow" pitchFamily="34" charset="0"/>
                <a:ea typeface="Barlow" pitchFamily="34" charset="-122"/>
                <a:cs typeface="Barlow" pitchFamily="34" charset="-120"/>
              </a:rPr>
              <a:t>0.75</a:t>
            </a:r>
            <a:endParaRPr lang="en-US" sz="1945" dirty="0"/>
          </a:p>
        </p:txBody>
      </p:sp>
      <p:sp>
        <p:nvSpPr>
          <p:cNvPr id="14" name="Text 9"/>
          <p:cNvSpPr/>
          <p:nvPr/>
        </p:nvSpPr>
        <p:spPr>
          <a:xfrm>
            <a:off x="6659047" y="3687366"/>
            <a:ext cx="1933337" cy="395049"/>
          </a:xfrm>
          <a:prstGeom prst="rect">
            <a:avLst/>
          </a:prstGeom>
          <a:noFill/>
        </p:spPr>
        <p:txBody>
          <a:bodyPr wrap="none" rtlCol="0" anchor="t"/>
          <a:lstStyle/>
          <a:p>
            <a:pPr marL="0" indent="0">
              <a:lnSpc>
                <a:spcPts val="3110"/>
              </a:lnSpc>
              <a:buNone/>
            </a:pPr>
            <a:r>
              <a:rPr lang="en-US" sz="1945" dirty="0">
                <a:solidFill>
                  <a:srgbClr val="E0E4E6"/>
                </a:solidFill>
                <a:latin typeface="Barlow" pitchFamily="34" charset="0"/>
                <a:ea typeface="Barlow" pitchFamily="34" charset="-122"/>
                <a:cs typeface="Barlow" pitchFamily="34" charset="-120"/>
              </a:rPr>
              <a:t>ROUGE-2</a:t>
            </a:r>
            <a:endParaRPr lang="en-US" sz="1945" dirty="0"/>
          </a:p>
        </p:txBody>
      </p:sp>
      <p:sp>
        <p:nvSpPr>
          <p:cNvPr id="15" name="Text 10"/>
          <p:cNvSpPr/>
          <p:nvPr/>
        </p:nvSpPr>
        <p:spPr>
          <a:xfrm>
            <a:off x="9093637" y="3687366"/>
            <a:ext cx="1929527" cy="395049"/>
          </a:xfrm>
          <a:prstGeom prst="rect">
            <a:avLst/>
          </a:prstGeom>
          <a:noFill/>
        </p:spPr>
        <p:txBody>
          <a:bodyPr wrap="none" rtlCol="0" anchor="t"/>
          <a:lstStyle/>
          <a:p>
            <a:pPr marL="0" indent="0">
              <a:lnSpc>
                <a:spcPts val="3110"/>
              </a:lnSpc>
              <a:buNone/>
            </a:pPr>
            <a:r>
              <a:rPr lang="en-US" sz="1945" dirty="0">
                <a:solidFill>
                  <a:srgbClr val="E0E4E6"/>
                </a:solidFill>
                <a:latin typeface="Barlow" pitchFamily="34" charset="0"/>
                <a:ea typeface="Barlow" pitchFamily="34" charset="-122"/>
                <a:cs typeface="Barlow" pitchFamily="34" charset="-120"/>
              </a:rPr>
              <a:t>0.65</a:t>
            </a:r>
            <a:endParaRPr lang="en-US" sz="1945" dirty="0"/>
          </a:p>
        </p:txBody>
      </p:sp>
      <p:sp>
        <p:nvSpPr>
          <p:cNvPr id="16" name="Text 11"/>
          <p:cNvSpPr/>
          <p:nvPr/>
        </p:nvSpPr>
        <p:spPr>
          <a:xfrm>
            <a:off x="11524417" y="3687366"/>
            <a:ext cx="1933337" cy="395049"/>
          </a:xfrm>
          <a:prstGeom prst="rect">
            <a:avLst/>
          </a:prstGeom>
          <a:noFill/>
        </p:spPr>
        <p:txBody>
          <a:bodyPr wrap="none" rtlCol="0" anchor="t"/>
          <a:lstStyle/>
          <a:p>
            <a:pPr marL="0" indent="0">
              <a:lnSpc>
                <a:spcPts val="3110"/>
              </a:lnSpc>
              <a:buNone/>
            </a:pPr>
            <a:r>
              <a:rPr lang="en-US" sz="1945" dirty="0">
                <a:solidFill>
                  <a:srgbClr val="E0E4E6"/>
                </a:solidFill>
                <a:latin typeface="Barlow" pitchFamily="34" charset="0"/>
                <a:ea typeface="Barlow" pitchFamily="34" charset="-122"/>
                <a:cs typeface="Barlow" pitchFamily="34" charset="-120"/>
              </a:rPr>
              <a:t>0.71</a:t>
            </a:r>
            <a:endParaRPr lang="en-US" sz="1945" dirty="0"/>
          </a:p>
        </p:txBody>
      </p:sp>
      <p:sp>
        <p:nvSpPr>
          <p:cNvPr id="17" name="Text 12"/>
          <p:cNvSpPr/>
          <p:nvPr/>
        </p:nvSpPr>
        <p:spPr>
          <a:xfrm>
            <a:off x="6659047" y="4424363"/>
            <a:ext cx="1933337" cy="395049"/>
          </a:xfrm>
          <a:prstGeom prst="rect">
            <a:avLst/>
          </a:prstGeom>
          <a:noFill/>
        </p:spPr>
        <p:txBody>
          <a:bodyPr wrap="none" rtlCol="0" anchor="t"/>
          <a:lstStyle/>
          <a:p>
            <a:pPr marL="0" indent="0">
              <a:lnSpc>
                <a:spcPts val="3110"/>
              </a:lnSpc>
              <a:buNone/>
            </a:pPr>
            <a:r>
              <a:rPr lang="en-US" sz="1945" dirty="0">
                <a:solidFill>
                  <a:srgbClr val="E0E4E6"/>
                </a:solidFill>
                <a:latin typeface="Barlow" pitchFamily="34" charset="0"/>
                <a:ea typeface="Barlow" pitchFamily="34" charset="-122"/>
                <a:cs typeface="Barlow" pitchFamily="34" charset="-120"/>
              </a:rPr>
              <a:t>BLEU</a:t>
            </a:r>
            <a:endParaRPr lang="en-US" sz="1945" dirty="0"/>
          </a:p>
        </p:txBody>
      </p:sp>
      <p:sp>
        <p:nvSpPr>
          <p:cNvPr id="18" name="Text 13"/>
          <p:cNvSpPr/>
          <p:nvPr/>
        </p:nvSpPr>
        <p:spPr>
          <a:xfrm>
            <a:off x="9093637" y="4424363"/>
            <a:ext cx="1929527" cy="395049"/>
          </a:xfrm>
          <a:prstGeom prst="rect">
            <a:avLst/>
          </a:prstGeom>
          <a:noFill/>
        </p:spPr>
        <p:txBody>
          <a:bodyPr wrap="none" rtlCol="0" anchor="t"/>
          <a:lstStyle/>
          <a:p>
            <a:pPr marL="0" indent="0">
              <a:lnSpc>
                <a:spcPts val="3110"/>
              </a:lnSpc>
              <a:buNone/>
            </a:pPr>
            <a:r>
              <a:rPr lang="en-US" sz="1945" dirty="0">
                <a:solidFill>
                  <a:srgbClr val="E0E4E6"/>
                </a:solidFill>
                <a:latin typeface="Barlow" pitchFamily="34" charset="0"/>
                <a:ea typeface="Barlow" pitchFamily="34" charset="-122"/>
                <a:cs typeface="Barlow" pitchFamily="34" charset="-120"/>
              </a:rPr>
              <a:t>0.78</a:t>
            </a:r>
            <a:endParaRPr lang="en-US" sz="1945" dirty="0"/>
          </a:p>
        </p:txBody>
      </p:sp>
      <p:sp>
        <p:nvSpPr>
          <p:cNvPr id="19" name="Text 14"/>
          <p:cNvSpPr/>
          <p:nvPr/>
        </p:nvSpPr>
        <p:spPr>
          <a:xfrm>
            <a:off x="11524417" y="4424363"/>
            <a:ext cx="1933337" cy="395049"/>
          </a:xfrm>
          <a:prstGeom prst="rect">
            <a:avLst/>
          </a:prstGeom>
          <a:noFill/>
        </p:spPr>
        <p:txBody>
          <a:bodyPr wrap="none" rtlCol="0" anchor="t"/>
          <a:lstStyle/>
          <a:p>
            <a:pPr marL="0" indent="0">
              <a:lnSpc>
                <a:spcPts val="3110"/>
              </a:lnSpc>
              <a:buNone/>
            </a:pPr>
            <a:r>
              <a:rPr lang="en-US" sz="1945" dirty="0">
                <a:solidFill>
                  <a:srgbClr val="E0E4E6"/>
                </a:solidFill>
                <a:latin typeface="Barlow" pitchFamily="34" charset="0"/>
                <a:ea typeface="Barlow" pitchFamily="34" charset="-122"/>
                <a:cs typeface="Barlow" pitchFamily="34" charset="-120"/>
              </a:rPr>
              <a:t>0.84</a:t>
            </a:r>
            <a:endParaRPr lang="en-US" sz="1945" dirty="0"/>
          </a:p>
        </p:txBody>
      </p:sp>
      <p:sp>
        <p:nvSpPr>
          <p:cNvPr id="20" name="Text 15"/>
          <p:cNvSpPr/>
          <p:nvPr/>
        </p:nvSpPr>
        <p:spPr>
          <a:xfrm>
            <a:off x="6350437" y="5313759"/>
            <a:ext cx="7415927" cy="1975247"/>
          </a:xfrm>
          <a:prstGeom prst="rect">
            <a:avLst/>
          </a:prstGeom>
          <a:noFill/>
        </p:spPr>
        <p:txBody>
          <a:bodyPr wrap="square" rtlCol="0" anchor="t"/>
          <a:lstStyle/>
          <a:p>
            <a:pPr marL="0" indent="0">
              <a:lnSpc>
                <a:spcPts val="3110"/>
              </a:lnSpc>
              <a:buNone/>
            </a:pPr>
            <a:r>
              <a:rPr lang="en-US" sz="1945" dirty="0">
                <a:solidFill>
                  <a:srgbClr val="E0E4E6"/>
                </a:solidFill>
                <a:latin typeface="Barlow" pitchFamily="34" charset="0"/>
                <a:ea typeface="Barlow" pitchFamily="34" charset="-122"/>
                <a:cs typeface="Barlow" pitchFamily="34" charset="-120"/>
              </a:rPr>
              <a:t>The results show that the extractive model outperforms the abstractive model on ROUGE-1, while the abstractive model is stronger on ROUGE-2 and BLEU metrics. This indicates that both approaches have their strengths and can be tailored to different summarization needs.</a:t>
            </a:r>
            <a:endParaRPr lang="en-US" sz="1945" dirty="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4533</Words>
  <Application>WPS Presentation</Application>
  <PresentationFormat>On-screen Show (16:9)</PresentationFormat>
  <Paragraphs>171</Paragraphs>
  <Slides>11</Slides>
  <Notes>10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SimSun</vt:lpstr>
      <vt:lpstr>Wingdings</vt:lpstr>
      <vt:lpstr>Spline Sans</vt:lpstr>
      <vt:lpstr>Segoe Print</vt:lpstr>
      <vt:lpstr>Spline Sans</vt:lpstr>
      <vt:lpstr>Spline Sans</vt:lpstr>
      <vt:lpstr>Barlow</vt:lpstr>
      <vt:lpstr>Barlow</vt:lpstr>
      <vt:lpstr>Barlow</vt:lpstr>
      <vt:lpstr>Calibri</vt:lpstr>
      <vt:lpstr>Microsoft YaHei</vt:lpstr>
      <vt:lpstr>Arial Unicode MS</vt:lpstr>
      <vt:lpstr>MingLiU-ExtB</vt:lpstr>
      <vt:lpstr>Times New Roman</vt:lpstr>
      <vt:lpstr>Business Cooperate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nchai</cp:lastModifiedBy>
  <cp:revision>2</cp:revision>
  <dcterms:created xsi:type="dcterms:W3CDTF">2024-07-09T09:24:00Z</dcterms:created>
  <dcterms:modified xsi:type="dcterms:W3CDTF">2024-07-10T08:16:20Z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8FBC9BF6F37142B3BFC2C3B11AC85DC2_12</vt:lpwstr>
  </property>
  <property fmtid="{D5CDD505-2E9C-101B-9397-08002B2CF9AE}" pid="3" name="KSOProductBuildVer">
    <vt:lpwstr>1033-12.2.0.17119</vt:lpwstr>
  </property>
</Properties>
</file>