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88cf277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88cf277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88cf2775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88cf2775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8cf277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88cf277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88cf277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88cf277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989dc5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989dc5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989dc5a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989dc5a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989dc5a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989dc5a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989dc5a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989dc5a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a53d6df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a53d6df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974fa7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974fa7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9a5eba2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9a5eba2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a53d6df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a53d6df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88cf277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88cf277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53d6dfa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53d6dfa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8cf277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8cf277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9a5eba2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9a5eba2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pu85.npu.edu/~henry/npu/classes/algorithm/tutorialpoints_daa/slide/shortest_paths.html#v1"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Breadth-first_search" TargetMode="External"/><Relationship Id="rId4" Type="http://schemas.openxmlformats.org/officeDocument/2006/relationships/hyperlink" Target="https://en.wikipedia.org/wiki/A*_algorithm" TargetMode="External"/><Relationship Id="rId5" Type="http://schemas.openxmlformats.org/officeDocument/2006/relationships/hyperlink" Target="https://en.wikipedia.org/wiki/Heuristic" TargetMode="External"/><Relationship Id="rId6" Type="http://schemas.openxmlformats.org/officeDocument/2006/relationships/hyperlink" Target="https://en.wikipedia.org/wiki/Queue_(data_structure)" TargetMode="External"/><Relationship Id="rId7"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Maze Project</a:t>
            </a:r>
            <a:endParaRPr/>
          </a:p>
        </p:txBody>
      </p:sp>
      <p:sp>
        <p:nvSpPr>
          <p:cNvPr id="55" name="Google Shape;55;p13"/>
          <p:cNvSpPr txBox="1"/>
          <p:nvPr>
            <p:ph idx="1" type="subTitle"/>
          </p:nvPr>
        </p:nvSpPr>
        <p:spPr>
          <a:xfrm>
            <a:off x="311700" y="3675450"/>
            <a:ext cx="8520600" cy="132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b="1" lang="en" sz="1200">
                <a:solidFill>
                  <a:schemeClr val="dk1"/>
                </a:solidFill>
              </a:rPr>
              <a:t> Prepared For:								    </a:t>
            </a:r>
            <a:r>
              <a:rPr b="1" lang="en" sz="1200">
                <a:solidFill>
                  <a:schemeClr val="dk1"/>
                </a:solidFill>
              </a:rPr>
              <a:t>Prepared By:</a:t>
            </a:r>
            <a:endParaRPr b="1" sz="1200">
              <a:solidFill>
                <a:schemeClr val="dk1"/>
              </a:solidFill>
            </a:endParaRPr>
          </a:p>
          <a:p>
            <a:pPr indent="457200" lvl="0" marL="0" rtl="0" algn="l">
              <a:spcBef>
                <a:spcPts val="0"/>
              </a:spcBef>
              <a:spcAft>
                <a:spcPts val="0"/>
              </a:spcAft>
              <a:buNone/>
            </a:pPr>
            <a:r>
              <a:rPr lang="en" sz="1200">
                <a:solidFill>
                  <a:schemeClr val="dk1"/>
                </a:solidFill>
              </a:rPr>
              <a:t>	</a:t>
            </a:r>
            <a:endParaRPr sz="1200">
              <a:solidFill>
                <a:schemeClr val="dk1"/>
              </a:solidFill>
            </a:endParaRPr>
          </a:p>
          <a:p>
            <a:pPr indent="457200" lvl="0" marL="0" rtl="0" algn="l">
              <a:spcBef>
                <a:spcPts val="0"/>
              </a:spcBef>
              <a:spcAft>
                <a:spcPts val="0"/>
              </a:spcAft>
              <a:buNone/>
            </a:pPr>
            <a:r>
              <a:rPr lang="en" sz="1200">
                <a:solidFill>
                  <a:schemeClr val="dk1"/>
                </a:solidFill>
              </a:rPr>
              <a:t>Mr. Henry Chaung			</a:t>
            </a:r>
            <a:r>
              <a:rPr lang="en" sz="1200">
                <a:solidFill>
                  <a:schemeClr val="dk1"/>
                </a:solidFill>
              </a:rPr>
              <a:t>				</a:t>
            </a:r>
            <a:r>
              <a:rPr lang="en" sz="1200">
                <a:solidFill>
                  <a:schemeClr val="dk1"/>
                </a:solidFill>
              </a:rPr>
              <a:t>		</a:t>
            </a:r>
            <a:endParaRPr sz="1200">
              <a:solidFill>
                <a:schemeClr val="dk1"/>
              </a:solidFill>
            </a:endParaRPr>
          </a:p>
          <a:p>
            <a:pPr indent="457200" lvl="0" marL="0" rtl="0" algn="l">
              <a:spcBef>
                <a:spcPts val="0"/>
              </a:spcBef>
              <a:spcAft>
                <a:spcPts val="0"/>
              </a:spcAft>
              <a:buNone/>
            </a:pPr>
            <a:r>
              <a:rPr lang="en" sz="1200">
                <a:solidFill>
                  <a:schemeClr val="dk1"/>
                </a:solidFill>
              </a:rPr>
              <a:t>Algorithms &amp; Structured Programming CS455 </a:t>
            </a:r>
            <a:r>
              <a:rPr lang="en" sz="1200">
                <a:solidFill>
                  <a:schemeClr val="dk1"/>
                </a:solidFill>
              </a:rPr>
              <a:t>		               Ms. Nagalla, Santhi Sree ID:19568</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Spring  2021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Northwestern Polytechnic University						</a:t>
            </a:r>
            <a:endParaRPr/>
          </a:p>
        </p:txBody>
      </p:sp>
      <p:pic>
        <p:nvPicPr>
          <p:cNvPr id="56" name="Google Shape;56;p13"/>
          <p:cNvPicPr preferRelativeResize="0"/>
          <p:nvPr/>
        </p:nvPicPr>
        <p:blipFill>
          <a:blip r:embed="rId3">
            <a:alphaModFix/>
          </a:blip>
          <a:stretch>
            <a:fillRect/>
          </a:stretch>
        </p:blipFill>
        <p:spPr>
          <a:xfrm>
            <a:off x="1417313" y="77900"/>
            <a:ext cx="5781026" cy="107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Dijkstra’s Algorithm to find the shortest path</a:t>
            </a:r>
            <a:endParaRPr>
              <a:solidFill>
                <a:srgbClr val="0000FF"/>
              </a:solidFill>
            </a:endParaRPr>
          </a:p>
        </p:txBody>
      </p:sp>
      <p:pic>
        <p:nvPicPr>
          <p:cNvPr id="120" name="Google Shape;120;p22"/>
          <p:cNvPicPr preferRelativeResize="0"/>
          <p:nvPr/>
        </p:nvPicPr>
        <p:blipFill>
          <a:blip r:embed="rId3">
            <a:alphaModFix/>
          </a:blip>
          <a:stretch>
            <a:fillRect/>
          </a:stretch>
        </p:blipFill>
        <p:spPr>
          <a:xfrm>
            <a:off x="7878344" y="87788"/>
            <a:ext cx="1179375" cy="1179375"/>
          </a:xfrm>
          <a:prstGeom prst="rect">
            <a:avLst/>
          </a:prstGeom>
          <a:noFill/>
          <a:ln>
            <a:noFill/>
          </a:ln>
        </p:spPr>
      </p:pic>
      <p:sp>
        <p:nvSpPr>
          <p:cNvPr id="121" name="Google Shape;121;p22"/>
          <p:cNvSpPr txBox="1"/>
          <p:nvPr/>
        </p:nvSpPr>
        <p:spPr>
          <a:xfrm>
            <a:off x="482200" y="1339450"/>
            <a:ext cx="7972200" cy="2955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250">
                <a:highlight>
                  <a:srgbClr val="FFFFFF"/>
                </a:highlight>
              </a:rPr>
              <a:t>Step 1: Initialize distances according to the algorithm.</a:t>
            </a:r>
            <a:endParaRPr sz="2650">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pic>
        <p:nvPicPr>
          <p:cNvPr id="122" name="Google Shape;122;p22"/>
          <p:cNvPicPr preferRelativeResize="0"/>
          <p:nvPr/>
        </p:nvPicPr>
        <p:blipFill>
          <a:blip r:embed="rId4">
            <a:alphaModFix/>
          </a:blip>
          <a:stretch>
            <a:fillRect/>
          </a:stretch>
        </p:blipFill>
        <p:spPr>
          <a:xfrm>
            <a:off x="311700" y="2207425"/>
            <a:ext cx="8187952" cy="2625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Dijkstra’s Algorithm to find the shortest path</a:t>
            </a:r>
            <a:endParaRPr>
              <a:solidFill>
                <a:srgbClr val="0000FF"/>
              </a:solidFill>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50">
                <a:solidFill>
                  <a:srgbClr val="000000"/>
                </a:solidFill>
                <a:highlight>
                  <a:srgbClr val="FFFFFF"/>
                </a:highlight>
              </a:rPr>
              <a:t>Step 2: Pick first node and calculate distances to adjacent nodes.</a:t>
            </a:r>
            <a:endParaRPr sz="1650">
              <a:solidFill>
                <a:srgbClr val="000000"/>
              </a:solidFill>
              <a:highlight>
                <a:srgbClr val="FFFFFF"/>
              </a:highlight>
            </a:endParaRPr>
          </a:p>
          <a:p>
            <a:pPr indent="0" lvl="0" marL="0" rtl="0" algn="l">
              <a:spcBef>
                <a:spcPts val="1200"/>
              </a:spcBef>
              <a:spcAft>
                <a:spcPts val="1200"/>
              </a:spcAft>
              <a:buNone/>
            </a:pPr>
            <a:r>
              <a:rPr lang="en" sz="1650">
                <a:solidFill>
                  <a:srgbClr val="000000"/>
                </a:solidFill>
                <a:highlight>
                  <a:srgbClr val="FFFFFF"/>
                </a:highlight>
              </a:rPr>
              <a:t>Step 3: Pick next node with minimal distance repeat adjacent node distance calculations.</a:t>
            </a:r>
            <a:endParaRPr sz="1650">
              <a:solidFill>
                <a:srgbClr val="000000"/>
              </a:solidFill>
              <a:highlight>
                <a:srgbClr val="FFFFFF"/>
              </a:highlight>
            </a:endParaRPr>
          </a:p>
        </p:txBody>
      </p:sp>
      <p:pic>
        <p:nvPicPr>
          <p:cNvPr id="129" name="Google Shape;129;p23"/>
          <p:cNvPicPr preferRelativeResize="0"/>
          <p:nvPr/>
        </p:nvPicPr>
        <p:blipFill>
          <a:blip r:embed="rId3">
            <a:alphaModFix/>
          </a:blip>
          <a:stretch>
            <a:fillRect/>
          </a:stretch>
        </p:blipFill>
        <p:spPr>
          <a:xfrm>
            <a:off x="257175" y="2003825"/>
            <a:ext cx="8261752" cy="2893225"/>
          </a:xfrm>
          <a:prstGeom prst="rect">
            <a:avLst/>
          </a:prstGeom>
          <a:noFill/>
          <a:ln>
            <a:noFill/>
          </a:ln>
        </p:spPr>
      </p:pic>
      <p:pic>
        <p:nvPicPr>
          <p:cNvPr id="130" name="Google Shape;130;p23"/>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                        </a:t>
            </a:r>
            <a:r>
              <a:rPr lang="en" sz="3161">
                <a:solidFill>
                  <a:srgbClr val="0000FF"/>
                </a:solidFill>
                <a:highlight>
                  <a:srgbClr val="FFFFFF"/>
                </a:highlight>
              </a:rPr>
              <a:t>Tree</a:t>
            </a:r>
            <a:endParaRPr sz="3161">
              <a:solidFill>
                <a:srgbClr val="0000FF"/>
              </a:solidFill>
              <a:highlight>
                <a:srgbClr val="FFFFFF"/>
              </a:highlight>
            </a:endParaRPr>
          </a:p>
          <a:p>
            <a:pPr indent="0" lvl="0" marL="0" rtl="0" algn="l">
              <a:spcBef>
                <a:spcPts val="0"/>
              </a:spcBef>
              <a:spcAft>
                <a:spcPts val="0"/>
              </a:spcAft>
              <a:buNone/>
            </a:pPr>
            <a:r>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marR="25400" rtl="0" algn="just">
              <a:spcBef>
                <a:spcPts val="600"/>
              </a:spcBef>
              <a:spcAft>
                <a:spcPts val="0"/>
              </a:spcAft>
              <a:buSzPts val="1750"/>
              <a:buChar char="●"/>
            </a:pPr>
            <a:r>
              <a:rPr lang="en" sz="1600">
                <a:solidFill>
                  <a:schemeClr val="dk1"/>
                </a:solidFill>
              </a:rPr>
              <a:t>A</a:t>
            </a:r>
            <a:r>
              <a:rPr lang="en" sz="1600">
                <a:solidFill>
                  <a:schemeClr val="dk1"/>
                </a:solidFill>
              </a:rPr>
              <a:t> tree is an undirected graph in which any two vertices are connected by exactly one path, or equivalently a connected acyclic undirected graph</a:t>
            </a:r>
            <a:endParaRPr sz="2500"/>
          </a:p>
        </p:txBody>
      </p:sp>
      <p:pic>
        <p:nvPicPr>
          <p:cNvPr id="137" name="Google Shape;137;p24"/>
          <p:cNvPicPr preferRelativeResize="0"/>
          <p:nvPr/>
        </p:nvPicPr>
        <p:blipFill>
          <a:blip r:embed="rId3">
            <a:alphaModFix/>
          </a:blip>
          <a:stretch>
            <a:fillRect/>
          </a:stretch>
        </p:blipFill>
        <p:spPr>
          <a:xfrm>
            <a:off x="211150" y="1885950"/>
            <a:ext cx="8621152" cy="2807499"/>
          </a:xfrm>
          <a:prstGeom prst="rect">
            <a:avLst/>
          </a:prstGeom>
          <a:noFill/>
          <a:ln>
            <a:noFill/>
          </a:ln>
        </p:spPr>
      </p:pic>
      <p:pic>
        <p:nvPicPr>
          <p:cNvPr id="138" name="Google Shape;138;p24"/>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Find the Path using Tree</a:t>
            </a:r>
            <a:endParaRPr>
              <a:solidFill>
                <a:srgbClr val="0000FF"/>
              </a:solidFill>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342900" lvl="0" marL="457200" rtl="0" algn="l">
              <a:spcBef>
                <a:spcPts val="1200"/>
              </a:spcBef>
              <a:spcAft>
                <a:spcPts val="0"/>
              </a:spcAft>
              <a:buClr>
                <a:srgbClr val="000000"/>
              </a:buClr>
              <a:buSzPts val="1800"/>
              <a:buChar char="●"/>
            </a:pPr>
            <a:r>
              <a:rPr lang="en">
                <a:solidFill>
                  <a:srgbClr val="000000"/>
                </a:solidFill>
              </a:rPr>
              <a:t>This path is determined based on predecessor information.</a:t>
            </a:r>
            <a:endParaRPr>
              <a:solidFill>
                <a:srgbClr val="000000"/>
              </a:solidFill>
            </a:endParaRPr>
          </a:p>
          <a:p>
            <a:pPr indent="0" lvl="0" marL="457200" rtl="0" algn="l">
              <a:spcBef>
                <a:spcPts val="120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a:p>
        </p:txBody>
      </p:sp>
      <p:pic>
        <p:nvPicPr>
          <p:cNvPr id="145" name="Google Shape;145;p25"/>
          <p:cNvPicPr preferRelativeResize="0"/>
          <p:nvPr/>
        </p:nvPicPr>
        <p:blipFill>
          <a:blip r:embed="rId3">
            <a:alphaModFix/>
          </a:blip>
          <a:stretch>
            <a:fillRect/>
          </a:stretch>
        </p:blipFill>
        <p:spPr>
          <a:xfrm>
            <a:off x="7878344" y="87788"/>
            <a:ext cx="1179375" cy="1179375"/>
          </a:xfrm>
          <a:prstGeom prst="rect">
            <a:avLst/>
          </a:prstGeom>
          <a:noFill/>
          <a:ln>
            <a:noFill/>
          </a:ln>
        </p:spPr>
      </p:pic>
      <p:pic>
        <p:nvPicPr>
          <p:cNvPr id="146" name="Google Shape;146;p25"/>
          <p:cNvPicPr preferRelativeResize="0"/>
          <p:nvPr/>
        </p:nvPicPr>
        <p:blipFill>
          <a:blip r:embed="rId4">
            <a:alphaModFix/>
          </a:blip>
          <a:stretch>
            <a:fillRect/>
          </a:stretch>
        </p:blipFill>
        <p:spPr>
          <a:xfrm>
            <a:off x="661200" y="2121700"/>
            <a:ext cx="8029176" cy="2539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F</a:t>
            </a:r>
            <a:r>
              <a:rPr lang="en">
                <a:solidFill>
                  <a:srgbClr val="0000FF"/>
                </a:solidFill>
              </a:rPr>
              <a:t>ind the minimum distance using Table</a:t>
            </a:r>
            <a:endParaRPr>
              <a:solidFill>
                <a:srgbClr val="0000FF"/>
              </a:solidFill>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257175" y="1152475"/>
            <a:ext cx="8575125" cy="3626699"/>
          </a:xfrm>
          <a:prstGeom prst="rect">
            <a:avLst/>
          </a:prstGeom>
          <a:noFill/>
          <a:ln>
            <a:noFill/>
          </a:ln>
        </p:spPr>
      </p:pic>
      <p:pic>
        <p:nvPicPr>
          <p:cNvPr id="154" name="Google Shape;154;p26"/>
          <p:cNvPicPr preferRelativeResize="0"/>
          <p:nvPr/>
        </p:nvPicPr>
        <p:blipFill>
          <a:blip r:embed="rId4">
            <a:alphaModFix/>
          </a:blip>
          <a:stretch>
            <a:fillRect/>
          </a:stretch>
        </p:blipFill>
        <p:spPr>
          <a:xfrm>
            <a:off x="7878350" y="87798"/>
            <a:ext cx="1179375" cy="10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Steps to follow Minimum Distance</a:t>
            </a:r>
            <a:endParaRPr>
              <a:solidFill>
                <a:srgbClr val="0000FF"/>
              </a:solidFill>
            </a:endParaRPr>
          </a:p>
        </p:txBody>
      </p:sp>
      <p:sp>
        <p:nvSpPr>
          <p:cNvPr id="160" name="Google Shape;160;p27"/>
          <p:cNvSpPr txBox="1"/>
          <p:nvPr>
            <p:ph idx="1" type="body"/>
          </p:nvPr>
        </p:nvSpPr>
        <p:spPr>
          <a:xfrm>
            <a:off x="311700" y="1238200"/>
            <a:ext cx="8520600" cy="34164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Clr>
                <a:schemeClr val="dk1"/>
              </a:buClr>
              <a:buSzPct val="100000"/>
              <a:buFont typeface="Times New Roman"/>
              <a:buChar char="●"/>
            </a:pPr>
            <a:r>
              <a:rPr lang="en" sz="2000">
                <a:solidFill>
                  <a:schemeClr val="dk1"/>
                </a:solidFill>
                <a:highlight>
                  <a:schemeClr val="lt1"/>
                </a:highlight>
                <a:latin typeface="Times New Roman"/>
                <a:ea typeface="Times New Roman"/>
                <a:cs typeface="Times New Roman"/>
                <a:sym typeface="Times New Roman"/>
              </a:rPr>
              <a:t>Let us consider vertex </a:t>
            </a:r>
            <a:r>
              <a:rPr b="1" lang="en" sz="2000">
                <a:solidFill>
                  <a:srgbClr val="FF0000"/>
                </a:solidFill>
                <a:highlight>
                  <a:schemeClr val="lt1"/>
                </a:highlight>
                <a:latin typeface="Times New Roman"/>
                <a:ea typeface="Times New Roman"/>
                <a:cs typeface="Times New Roman"/>
                <a:sym typeface="Times New Roman"/>
              </a:rPr>
              <a:t>A </a:t>
            </a:r>
            <a:r>
              <a:rPr lang="en" sz="2000">
                <a:solidFill>
                  <a:schemeClr val="dk1"/>
                </a:solidFill>
                <a:highlight>
                  <a:schemeClr val="lt1"/>
                </a:highlight>
                <a:latin typeface="Times New Roman"/>
                <a:ea typeface="Times New Roman"/>
                <a:cs typeface="Times New Roman"/>
                <a:sym typeface="Times New Roman"/>
              </a:rPr>
              <a:t>and </a:t>
            </a:r>
            <a:r>
              <a:rPr b="1" lang="en" sz="2000">
                <a:solidFill>
                  <a:srgbClr val="FF0000"/>
                </a:solidFill>
                <a:highlight>
                  <a:schemeClr val="lt1"/>
                </a:highlight>
                <a:latin typeface="Times New Roman"/>
                <a:ea typeface="Times New Roman"/>
                <a:cs typeface="Times New Roman"/>
                <a:sym typeface="Times New Roman"/>
              </a:rPr>
              <a:t>N </a:t>
            </a:r>
            <a:r>
              <a:rPr lang="en" sz="2000">
                <a:solidFill>
                  <a:schemeClr val="dk1"/>
                </a:solidFill>
                <a:highlight>
                  <a:schemeClr val="lt1"/>
                </a:highlight>
                <a:latin typeface="Times New Roman"/>
                <a:ea typeface="Times New Roman"/>
                <a:cs typeface="Times New Roman"/>
                <a:sym typeface="Times New Roman"/>
              </a:rPr>
              <a:t>as the </a:t>
            </a:r>
            <a:r>
              <a:rPr lang="en" sz="2000">
                <a:solidFill>
                  <a:srgbClr val="FF0000"/>
                </a:solidFill>
                <a:highlight>
                  <a:schemeClr val="lt1"/>
                </a:highlight>
                <a:latin typeface="Times New Roman"/>
                <a:ea typeface="Times New Roman"/>
                <a:cs typeface="Times New Roman"/>
                <a:sym typeface="Times New Roman"/>
              </a:rPr>
              <a:t>start</a:t>
            </a:r>
            <a:r>
              <a:rPr lang="en" sz="2000">
                <a:solidFill>
                  <a:schemeClr val="dk1"/>
                </a:solidFill>
                <a:highlight>
                  <a:schemeClr val="lt1"/>
                </a:highlight>
                <a:latin typeface="Times New Roman"/>
                <a:ea typeface="Times New Roman"/>
                <a:cs typeface="Times New Roman"/>
                <a:sym typeface="Times New Roman"/>
              </a:rPr>
              <a:t> and </a:t>
            </a:r>
            <a:r>
              <a:rPr lang="en" sz="2000">
                <a:solidFill>
                  <a:srgbClr val="FF0000"/>
                </a:solidFill>
                <a:highlight>
                  <a:schemeClr val="lt1"/>
                </a:highlight>
                <a:latin typeface="Times New Roman"/>
                <a:ea typeface="Times New Roman"/>
                <a:cs typeface="Times New Roman"/>
                <a:sym typeface="Times New Roman"/>
              </a:rPr>
              <a:t>destination vertex</a:t>
            </a:r>
            <a:r>
              <a:rPr lang="en" sz="2000">
                <a:solidFill>
                  <a:schemeClr val="dk1"/>
                </a:solidFill>
                <a:highlight>
                  <a:schemeClr val="lt1"/>
                </a:highlight>
                <a:latin typeface="Times New Roman"/>
                <a:ea typeface="Times New Roman"/>
                <a:cs typeface="Times New Roman"/>
                <a:sym typeface="Times New Roman"/>
              </a:rPr>
              <a:t> respectively. </a:t>
            </a:r>
            <a:endParaRPr sz="2000">
              <a:solidFill>
                <a:schemeClr val="dk1"/>
              </a:solidFill>
              <a:highlight>
                <a:schemeClr val="lt1"/>
              </a:highlight>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Char char="●"/>
            </a:pPr>
            <a:r>
              <a:rPr lang="en" sz="2000">
                <a:solidFill>
                  <a:srgbClr val="FF0000"/>
                </a:solidFill>
                <a:highlight>
                  <a:schemeClr val="lt1"/>
                </a:highlight>
                <a:latin typeface="Times New Roman"/>
                <a:ea typeface="Times New Roman"/>
                <a:cs typeface="Times New Roman"/>
                <a:sym typeface="Times New Roman"/>
              </a:rPr>
              <a:t>Initially</a:t>
            </a:r>
            <a:r>
              <a:rPr lang="en" sz="2000">
                <a:solidFill>
                  <a:schemeClr val="dk1"/>
                </a:solidFill>
                <a:highlight>
                  <a:schemeClr val="lt1"/>
                </a:highlight>
                <a:latin typeface="Times New Roman"/>
                <a:ea typeface="Times New Roman"/>
                <a:cs typeface="Times New Roman"/>
                <a:sym typeface="Times New Roman"/>
              </a:rPr>
              <a:t>, all the </a:t>
            </a:r>
            <a:r>
              <a:rPr lang="en" sz="2000">
                <a:solidFill>
                  <a:srgbClr val="FF0000"/>
                </a:solidFill>
                <a:highlight>
                  <a:schemeClr val="lt1"/>
                </a:highlight>
                <a:latin typeface="Times New Roman"/>
                <a:ea typeface="Times New Roman"/>
                <a:cs typeface="Times New Roman"/>
                <a:sym typeface="Times New Roman"/>
              </a:rPr>
              <a:t>vertices</a:t>
            </a:r>
            <a:r>
              <a:rPr lang="en" sz="2000">
                <a:solidFill>
                  <a:schemeClr val="dk1"/>
                </a:solidFill>
                <a:highlight>
                  <a:schemeClr val="lt1"/>
                </a:highlight>
                <a:latin typeface="Times New Roman"/>
                <a:ea typeface="Times New Roman"/>
                <a:cs typeface="Times New Roman"/>
                <a:sym typeface="Times New Roman"/>
              </a:rPr>
              <a:t> except the </a:t>
            </a:r>
            <a:r>
              <a:rPr lang="en" sz="2000">
                <a:solidFill>
                  <a:srgbClr val="FF0000"/>
                </a:solidFill>
                <a:highlight>
                  <a:schemeClr val="lt1"/>
                </a:highlight>
                <a:latin typeface="Times New Roman"/>
                <a:ea typeface="Times New Roman"/>
                <a:cs typeface="Times New Roman"/>
                <a:sym typeface="Times New Roman"/>
              </a:rPr>
              <a:t>start vertex</a:t>
            </a:r>
            <a:r>
              <a:rPr lang="en" sz="2000">
                <a:solidFill>
                  <a:schemeClr val="dk1"/>
                </a:solidFill>
                <a:highlight>
                  <a:schemeClr val="lt1"/>
                </a:highlight>
                <a:latin typeface="Times New Roman"/>
                <a:ea typeface="Times New Roman"/>
                <a:cs typeface="Times New Roman"/>
                <a:sym typeface="Times New Roman"/>
              </a:rPr>
              <a:t> </a:t>
            </a:r>
            <a:r>
              <a:rPr b="1" lang="en" sz="2000">
                <a:solidFill>
                  <a:srgbClr val="FF0000"/>
                </a:solidFill>
                <a:highlight>
                  <a:schemeClr val="lt1"/>
                </a:highlight>
                <a:latin typeface="Times New Roman"/>
                <a:ea typeface="Times New Roman"/>
                <a:cs typeface="Times New Roman"/>
                <a:sym typeface="Times New Roman"/>
              </a:rPr>
              <a:t>A </a:t>
            </a:r>
            <a:r>
              <a:rPr lang="en" sz="2000">
                <a:solidFill>
                  <a:schemeClr val="dk1"/>
                </a:solidFill>
                <a:highlight>
                  <a:schemeClr val="lt1"/>
                </a:highlight>
                <a:latin typeface="Times New Roman"/>
                <a:ea typeface="Times New Roman"/>
                <a:cs typeface="Times New Roman"/>
                <a:sym typeface="Times New Roman"/>
              </a:rPr>
              <a:t>are marked by </a:t>
            </a:r>
            <a:r>
              <a:rPr lang="en" sz="2000">
                <a:solidFill>
                  <a:srgbClr val="FF0000"/>
                </a:solidFill>
                <a:highlight>
                  <a:schemeClr val="lt1"/>
                </a:highlight>
                <a:latin typeface="Times New Roman"/>
                <a:ea typeface="Times New Roman"/>
                <a:cs typeface="Times New Roman"/>
                <a:sym typeface="Times New Roman"/>
              </a:rPr>
              <a:t>∞</a:t>
            </a:r>
            <a:r>
              <a:rPr lang="en" sz="2000">
                <a:solidFill>
                  <a:schemeClr val="dk1"/>
                </a:solidFill>
                <a:highlight>
                  <a:schemeClr val="lt1"/>
                </a:highlight>
                <a:latin typeface="Times New Roman"/>
                <a:ea typeface="Times New Roman"/>
                <a:cs typeface="Times New Roman"/>
                <a:sym typeface="Times New Roman"/>
              </a:rPr>
              <a:t> and the </a:t>
            </a:r>
            <a:r>
              <a:rPr lang="en" sz="2000">
                <a:solidFill>
                  <a:srgbClr val="FF0000"/>
                </a:solidFill>
                <a:highlight>
                  <a:schemeClr val="lt1"/>
                </a:highlight>
                <a:latin typeface="Times New Roman"/>
                <a:ea typeface="Times New Roman"/>
                <a:cs typeface="Times New Roman"/>
                <a:sym typeface="Times New Roman"/>
              </a:rPr>
              <a:t>start vertex</a:t>
            </a:r>
            <a:r>
              <a:rPr b="1" lang="en" sz="2000">
                <a:solidFill>
                  <a:srgbClr val="FF0000"/>
                </a:solidFill>
                <a:highlight>
                  <a:schemeClr val="lt1"/>
                </a:highlight>
                <a:latin typeface="Times New Roman"/>
                <a:ea typeface="Times New Roman"/>
                <a:cs typeface="Times New Roman"/>
                <a:sym typeface="Times New Roman"/>
              </a:rPr>
              <a:t> A</a:t>
            </a:r>
            <a:r>
              <a:rPr lang="en" sz="2000">
                <a:solidFill>
                  <a:schemeClr val="dk1"/>
                </a:solidFill>
                <a:highlight>
                  <a:schemeClr val="lt1"/>
                </a:highlight>
                <a:latin typeface="Times New Roman"/>
                <a:ea typeface="Times New Roman"/>
                <a:cs typeface="Times New Roman"/>
                <a:sym typeface="Times New Roman"/>
              </a:rPr>
              <a:t> is marked by </a:t>
            </a:r>
            <a:r>
              <a:rPr b="1" i="1" lang="en" sz="2000">
                <a:solidFill>
                  <a:srgbClr val="FF0000"/>
                </a:solidFill>
                <a:highlight>
                  <a:schemeClr val="lt1"/>
                </a:highlight>
                <a:latin typeface="Times New Roman"/>
                <a:ea typeface="Times New Roman"/>
                <a:cs typeface="Times New Roman"/>
                <a:sym typeface="Times New Roman"/>
              </a:rPr>
              <a:t>0</a:t>
            </a:r>
            <a:r>
              <a:rPr lang="en" sz="2000">
                <a:solidFill>
                  <a:schemeClr val="dk1"/>
                </a:solidFill>
                <a:highlight>
                  <a:schemeClr val="lt1"/>
                </a:highlight>
                <a:latin typeface="Times New Roman"/>
                <a:ea typeface="Times New Roman"/>
                <a:cs typeface="Times New Roman"/>
                <a:sym typeface="Times New Roman"/>
              </a:rPr>
              <a:t>. </a:t>
            </a:r>
            <a:endParaRPr b="1">
              <a:solidFill>
                <a:srgbClr val="FF0000"/>
              </a:solidFill>
              <a:highlight>
                <a:srgbClr val="FFFFFF"/>
              </a:highlight>
              <a:latin typeface="Times New Roman"/>
              <a:ea typeface="Times New Roman"/>
              <a:cs typeface="Times New Roman"/>
              <a:sym typeface="Times New Roman"/>
            </a:endParaRPr>
          </a:p>
          <a:p>
            <a:pPr indent="-334327" lvl="0" marL="685800" rtl="0" algn="l">
              <a:spcBef>
                <a:spcPts val="0"/>
              </a:spcBef>
              <a:spcAft>
                <a:spcPts val="0"/>
              </a:spcAft>
              <a:buClr>
                <a:schemeClr val="dk1"/>
              </a:buClr>
              <a:buSzPct val="100000"/>
              <a:buFont typeface="Arial"/>
              <a:buChar char="●"/>
            </a:pPr>
            <a:r>
              <a:rPr b="1" lang="en">
                <a:solidFill>
                  <a:srgbClr val="FF0000"/>
                </a:solidFill>
                <a:highlight>
                  <a:srgbClr val="FFFFFF"/>
                </a:highlight>
                <a:latin typeface="Times New Roman"/>
                <a:ea typeface="Times New Roman"/>
                <a:cs typeface="Times New Roman"/>
                <a:sym typeface="Times New Roman"/>
              </a:rPr>
              <a:t>Step X</a:t>
            </a:r>
            <a:r>
              <a:rPr lang="en">
                <a:solidFill>
                  <a:schemeClr val="dk1"/>
                </a:solidFill>
                <a:highlight>
                  <a:srgbClr val="FFFFFF"/>
                </a:highlight>
                <a:latin typeface="Times New Roman"/>
                <a:ea typeface="Times New Roman"/>
                <a:cs typeface="Times New Roman"/>
                <a:sym typeface="Times New Roman"/>
              </a:rPr>
              <a:t> - represents: the current visiting node </a:t>
            </a:r>
            <a:endParaRPr>
              <a:solidFill>
                <a:schemeClr val="dk1"/>
              </a:solidFill>
              <a:highlight>
                <a:srgbClr val="FFFFFF"/>
              </a:highlight>
              <a:latin typeface="Times New Roman"/>
              <a:ea typeface="Times New Roman"/>
              <a:cs typeface="Times New Roman"/>
              <a:sym typeface="Times New Roman"/>
            </a:endParaRPr>
          </a:p>
          <a:p>
            <a:pPr indent="-334327" lvl="0" marL="685800" rtl="0" algn="l">
              <a:spcBef>
                <a:spcPts val="0"/>
              </a:spcBef>
              <a:spcAft>
                <a:spcPts val="0"/>
              </a:spcAft>
              <a:buClr>
                <a:schemeClr val="dk1"/>
              </a:buClr>
              <a:buSzPct val="100000"/>
              <a:buFont typeface="Arial"/>
              <a:buChar char="●"/>
            </a:pPr>
            <a:r>
              <a:rPr b="1" lang="en">
                <a:solidFill>
                  <a:srgbClr val="FF0000"/>
                </a:solidFill>
                <a:highlight>
                  <a:srgbClr val="FFFFFF"/>
                </a:highlight>
                <a:latin typeface="Times New Roman"/>
                <a:ea typeface="Times New Roman"/>
                <a:cs typeface="Times New Roman"/>
                <a:sym typeface="Times New Roman"/>
              </a:rPr>
              <a:t>Next Step</a:t>
            </a:r>
            <a:r>
              <a:rPr lang="en">
                <a:solidFill>
                  <a:schemeClr val="dk1"/>
                </a:solidFill>
                <a:highlight>
                  <a:srgbClr val="FFFFFF"/>
                </a:highlight>
                <a:latin typeface="Times New Roman"/>
                <a:ea typeface="Times New Roman"/>
                <a:cs typeface="Times New Roman"/>
                <a:sym typeface="Times New Roman"/>
              </a:rPr>
              <a:t> represents: the next node to visit </a:t>
            </a:r>
            <a:endParaRPr>
              <a:solidFill>
                <a:schemeClr val="dk1"/>
              </a:solidFill>
              <a:highlight>
                <a:srgbClr val="FFFFFF"/>
              </a:highlight>
              <a:latin typeface="Times New Roman"/>
              <a:ea typeface="Times New Roman"/>
              <a:cs typeface="Times New Roman"/>
              <a:sym typeface="Times New Roman"/>
            </a:endParaRPr>
          </a:p>
          <a:p>
            <a:pPr indent="-334327" lvl="0" marL="685800" rtl="0" algn="l">
              <a:spcBef>
                <a:spcPts val="0"/>
              </a:spcBef>
              <a:spcAft>
                <a:spcPts val="0"/>
              </a:spcAft>
              <a:buClr>
                <a:schemeClr val="dk1"/>
              </a:buClr>
              <a:buSzPct val="100000"/>
              <a:buFont typeface="Arial"/>
              <a:buChar char="●"/>
            </a:pPr>
            <a:r>
              <a:rPr lang="en" strike="sngStrike">
                <a:solidFill>
                  <a:srgbClr val="0000FF"/>
                </a:solidFill>
                <a:highlight>
                  <a:srgbClr val="FFFFFF"/>
                </a:highlight>
                <a:latin typeface="Times New Roman"/>
                <a:ea typeface="Times New Roman"/>
                <a:cs typeface="Times New Roman"/>
                <a:sym typeface="Times New Roman"/>
              </a:rPr>
              <a:t>V</a:t>
            </a:r>
            <a:r>
              <a:rPr lang="en">
                <a:solidFill>
                  <a:schemeClr val="dk1"/>
                </a:solidFill>
                <a:highlight>
                  <a:srgbClr val="FFFFFF"/>
                </a:highlight>
                <a:latin typeface="Times New Roman"/>
                <a:ea typeface="Times New Roman"/>
                <a:cs typeface="Times New Roman"/>
                <a:sym typeface="Times New Roman"/>
              </a:rPr>
              <a:t>: this node has been visited </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34327" lvl="0" marL="685800" rtl="0" algn="l">
              <a:spcBef>
                <a:spcPts val="0"/>
              </a:spcBef>
              <a:spcAft>
                <a:spcPts val="0"/>
              </a:spcAft>
              <a:buClr>
                <a:schemeClr val="dk1"/>
              </a:buClr>
              <a:buSzPct val="100000"/>
              <a:buFont typeface="Arial"/>
              <a:buChar char="●"/>
            </a:pPr>
            <a:r>
              <a:rPr lang="en">
                <a:solidFill>
                  <a:schemeClr val="dk1"/>
                </a:solidFill>
                <a:highlight>
                  <a:srgbClr val="FFFFFF"/>
                </a:highlight>
                <a:latin typeface="Times New Roman"/>
                <a:ea typeface="Times New Roman"/>
                <a:cs typeface="Times New Roman"/>
                <a:sym typeface="Times New Roman"/>
              </a:rPr>
              <a:t>Initial </a:t>
            </a:r>
            <a:endParaRPr>
              <a:solidFill>
                <a:schemeClr val="dk1"/>
              </a:solidFill>
              <a:highlight>
                <a:srgbClr val="FFFFFF"/>
              </a:highlight>
              <a:latin typeface="Times New Roman"/>
              <a:ea typeface="Times New Roman"/>
              <a:cs typeface="Times New Roman"/>
              <a:sym typeface="Times New Roman"/>
            </a:endParaRPr>
          </a:p>
          <a:p>
            <a:pPr indent="-334327" lvl="0" marL="1143000" rtl="0" algn="l">
              <a:spcBef>
                <a:spcPts val="0"/>
              </a:spcBef>
              <a:spcAft>
                <a:spcPts val="0"/>
              </a:spcAft>
              <a:buClr>
                <a:schemeClr val="dk1"/>
              </a:buClr>
              <a:buSzPct val="100000"/>
              <a:buFont typeface="Arial"/>
              <a:buChar char="●"/>
            </a:pPr>
            <a:r>
              <a:rPr lang="en" u="sng">
                <a:solidFill>
                  <a:srgbClr val="0563C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0</a:t>
            </a:r>
            <a:r>
              <a:rPr lang="en">
                <a:solidFill>
                  <a:schemeClr val="dk1"/>
                </a:solidFill>
                <a:highlight>
                  <a:srgbClr val="FFFFFF"/>
                </a:highlight>
                <a:latin typeface="Times New Roman"/>
                <a:ea typeface="Times New Roman"/>
                <a:cs typeface="Times New Roman"/>
                <a:sym typeface="Times New Roman"/>
              </a:rPr>
              <a:t> is </a:t>
            </a:r>
            <a:r>
              <a:rPr lang="en">
                <a:solidFill>
                  <a:srgbClr val="FF0000"/>
                </a:solidFill>
                <a:highlight>
                  <a:srgbClr val="FFFFFF"/>
                </a:highlight>
                <a:latin typeface="Times New Roman"/>
                <a:ea typeface="Times New Roman"/>
                <a:cs typeface="Times New Roman"/>
                <a:sym typeface="Times New Roman"/>
              </a:rPr>
              <a:t>smallest</a:t>
            </a:r>
            <a:r>
              <a:rPr lang="en">
                <a:solidFill>
                  <a:schemeClr val="dk1"/>
                </a:solidFill>
                <a:highlight>
                  <a:srgbClr val="FFFFFF"/>
                </a:highlight>
                <a:latin typeface="Times New Roman"/>
                <a:ea typeface="Times New Roman"/>
                <a:cs typeface="Times New Roman"/>
                <a:sym typeface="Times New Roman"/>
              </a:rPr>
              <a:t> cost on </a:t>
            </a:r>
            <a:r>
              <a:rPr lang="en">
                <a:solidFill>
                  <a:srgbClr val="FF0000"/>
                </a:solidFill>
                <a:highlight>
                  <a:srgbClr val="FFFFFF"/>
                </a:highlight>
                <a:latin typeface="Times New Roman"/>
                <a:ea typeface="Times New Roman"/>
                <a:cs typeface="Times New Roman"/>
                <a:sym typeface="Times New Roman"/>
              </a:rPr>
              <a:t>Initial</a:t>
            </a:r>
            <a:r>
              <a:rPr lang="en">
                <a:solidFill>
                  <a:schemeClr val="dk1"/>
                </a:solidFill>
                <a:highlight>
                  <a:srgbClr val="FFFFFF"/>
                </a:highlight>
                <a:latin typeface="Times New Roman"/>
                <a:ea typeface="Times New Roman"/>
                <a:cs typeface="Times New Roman"/>
                <a:sym typeface="Times New Roman"/>
              </a:rPr>
              <a:t> step. </a:t>
            </a:r>
            <a:endParaRPr>
              <a:solidFill>
                <a:schemeClr val="dk1"/>
              </a:solidFill>
              <a:highlight>
                <a:srgbClr val="FFFFFF"/>
              </a:highlight>
              <a:latin typeface="Times New Roman"/>
              <a:ea typeface="Times New Roman"/>
              <a:cs typeface="Times New Roman"/>
              <a:sym typeface="Times New Roman"/>
            </a:endParaRPr>
          </a:p>
          <a:p>
            <a:pPr indent="-334327" lvl="0" marL="1600200" rtl="0" algn="l">
              <a:spcBef>
                <a:spcPts val="0"/>
              </a:spcBef>
              <a:spcAft>
                <a:spcPts val="0"/>
              </a:spcAft>
              <a:buClr>
                <a:schemeClr val="dk1"/>
              </a:buClr>
              <a:buSzPct val="100000"/>
              <a:buFont typeface="Arial"/>
              <a:buChar char="■"/>
            </a:pPr>
            <a:r>
              <a:rPr lang="en">
                <a:solidFill>
                  <a:schemeClr val="dk1"/>
                </a:solidFill>
                <a:highlight>
                  <a:srgbClr val="FFFFFF"/>
                </a:highlight>
                <a:latin typeface="Times New Roman"/>
                <a:ea typeface="Times New Roman"/>
                <a:cs typeface="Times New Roman"/>
                <a:sym typeface="Times New Roman"/>
              </a:rPr>
              <a:t>Thus, </a:t>
            </a:r>
            <a:r>
              <a:rPr b="1" lang="en">
                <a:solidFill>
                  <a:srgbClr val="FF0000"/>
                </a:solidFill>
                <a:highlight>
                  <a:srgbClr val="FFFFFF"/>
                </a:highlight>
                <a:latin typeface="Times New Roman"/>
                <a:ea typeface="Times New Roman"/>
                <a:cs typeface="Times New Roman"/>
                <a:sym typeface="Times New Roman"/>
              </a:rPr>
              <a:t>A </a:t>
            </a:r>
            <a:r>
              <a:rPr lang="en">
                <a:solidFill>
                  <a:schemeClr val="dk1"/>
                </a:solidFill>
                <a:highlight>
                  <a:srgbClr val="FFFFFF"/>
                </a:highlight>
                <a:latin typeface="Times New Roman"/>
                <a:ea typeface="Times New Roman"/>
                <a:cs typeface="Times New Roman"/>
                <a:sym typeface="Times New Roman"/>
              </a:rPr>
              <a:t>is selected as the </a:t>
            </a:r>
            <a:r>
              <a:rPr lang="en">
                <a:solidFill>
                  <a:srgbClr val="FF0000"/>
                </a:solidFill>
                <a:highlight>
                  <a:srgbClr val="FFFFFF"/>
                </a:highlight>
                <a:latin typeface="Times New Roman"/>
                <a:ea typeface="Times New Roman"/>
                <a:cs typeface="Times New Roman"/>
                <a:sym typeface="Times New Roman"/>
              </a:rPr>
              <a:t>starting point</a:t>
            </a:r>
            <a:r>
              <a:rPr lang="en">
                <a:solidFill>
                  <a:schemeClr val="dk1"/>
                </a:solidFill>
                <a:highlight>
                  <a:srgbClr val="FFFFFF"/>
                </a:highlight>
                <a:latin typeface="Times New Roman"/>
                <a:ea typeface="Times New Roman"/>
                <a:cs typeface="Times New Roman"/>
                <a:sym typeface="Times New Roman"/>
              </a:rPr>
              <a:t> for </a:t>
            </a:r>
            <a:r>
              <a:rPr lang="en">
                <a:solidFill>
                  <a:srgbClr val="FF0000"/>
                </a:solidFill>
                <a:highlight>
                  <a:srgbClr val="FFFFFF"/>
                </a:highlight>
                <a:latin typeface="Times New Roman"/>
                <a:ea typeface="Times New Roman"/>
                <a:cs typeface="Times New Roman"/>
                <a:sym typeface="Times New Roman"/>
              </a:rPr>
              <a:t>Step 1</a:t>
            </a:r>
            <a:r>
              <a:rPr lang="en">
                <a:solidFill>
                  <a:schemeClr val="dk1"/>
                </a:solidFill>
                <a:highlight>
                  <a:srgbClr val="FFFFFF"/>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FF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61" name="Google Shape;161;p27"/>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Steps - Continues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6858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Step 1 </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spcBef>
                <a:spcPts val="0"/>
              </a:spcBef>
              <a:spcAft>
                <a:spcPts val="0"/>
              </a:spcAft>
              <a:buClr>
                <a:schemeClr val="dk1"/>
              </a:buClr>
              <a:buSzPts val="1600"/>
              <a:buFont typeface="Arial"/>
              <a:buChar char="●"/>
            </a:pPr>
            <a:r>
              <a:rPr b="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selected as the </a:t>
            </a:r>
            <a:r>
              <a:rPr lang="en" sz="1600">
                <a:solidFill>
                  <a:srgbClr val="FF0000"/>
                </a:solidFill>
                <a:highlight>
                  <a:srgbClr val="FFFFFF"/>
                </a:highlight>
                <a:latin typeface="Times New Roman"/>
                <a:ea typeface="Times New Roman"/>
                <a:cs typeface="Times New Roman"/>
                <a:sym typeface="Times New Roman"/>
              </a:rPr>
              <a:t>starting point</a:t>
            </a:r>
            <a:r>
              <a:rPr lang="en" sz="1600">
                <a:solidFill>
                  <a:schemeClr val="dk1"/>
                </a:solidFill>
                <a:highlight>
                  <a:srgbClr val="FFFFFF"/>
                </a:highlight>
                <a:latin typeface="Times New Roman"/>
                <a:ea typeface="Times New Roman"/>
                <a:cs typeface="Times New Roman"/>
                <a:sym typeface="Times New Roman"/>
              </a:rPr>
              <a:t> for Step 1. </a:t>
            </a:r>
            <a:endParaRPr sz="1600">
              <a:solidFill>
                <a:schemeClr val="dk1"/>
              </a:solidFill>
              <a:highlight>
                <a:srgbClr val="FFFFFF"/>
              </a:highlight>
              <a:latin typeface="Times New Roman"/>
              <a:ea typeface="Times New Roman"/>
              <a:cs typeface="Times New Roman"/>
              <a:sym typeface="Times New Roman"/>
            </a:endParaRPr>
          </a:p>
          <a:p>
            <a:pPr indent="-330200" lvl="0" marL="16002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From </a:t>
            </a:r>
            <a:r>
              <a:rPr b="1" lang="en" sz="1600">
                <a:solidFill>
                  <a:srgbClr val="FF0000"/>
                </a:solidFill>
                <a:highlight>
                  <a:srgbClr val="FFFFFF"/>
                </a:highlight>
                <a:latin typeface="Times New Roman"/>
                <a:ea typeface="Times New Roman"/>
                <a:cs typeface="Times New Roman"/>
                <a:sym typeface="Times New Roman"/>
              </a:rPr>
              <a:t>A</a:t>
            </a:r>
            <a:r>
              <a:rPr lang="en" sz="1600">
                <a:solidFill>
                  <a:schemeClr val="dk1"/>
                </a:solidFill>
                <a:highlight>
                  <a:srgbClr val="FFFFFF"/>
                </a:highlight>
                <a:latin typeface="Times New Roman"/>
                <a:ea typeface="Times New Roman"/>
                <a:cs typeface="Times New Roman"/>
                <a:sym typeface="Times New Roman"/>
              </a:rPr>
              <a:t>, one can go to</a:t>
            </a:r>
            <a:r>
              <a:rPr b="1" lang="en" sz="1600">
                <a:solidFill>
                  <a:srgbClr val="FF0000"/>
                </a:solidFill>
                <a:highlight>
                  <a:srgbClr val="FFFFFF"/>
                </a:highlight>
                <a:latin typeface="Times New Roman"/>
                <a:ea typeface="Times New Roman"/>
                <a:cs typeface="Times New Roman"/>
                <a:sym typeface="Times New Roman"/>
              </a:rPr>
              <a:t> A or B or C</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not changed. It is still </a:t>
            </a:r>
            <a:r>
              <a:rPr lang="en" sz="1600">
                <a:solidFill>
                  <a:srgbClr val="FF0000"/>
                </a:solidFill>
                <a:highlight>
                  <a:srgbClr val="FFFFFF"/>
                </a:highlight>
                <a:latin typeface="Times New Roman"/>
                <a:ea typeface="Times New Roman"/>
                <a:cs typeface="Times New Roman"/>
                <a:sym typeface="Times New Roman"/>
              </a:rPr>
              <a:t>0</a:t>
            </a:r>
            <a:r>
              <a:rPr lang="en"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B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1.</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C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3.</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b="1" lang="en" sz="1600">
                <a:solidFill>
                  <a:srgbClr val="FF0000"/>
                </a:solidFill>
                <a:highlight>
                  <a:srgbClr val="FFFFFF"/>
                </a:highlight>
                <a:latin typeface="Times New Roman"/>
                <a:ea typeface="Times New Roman"/>
                <a:cs typeface="Times New Roman"/>
                <a:sym typeface="Times New Roman"/>
              </a:rPr>
              <a:t>1</a:t>
            </a:r>
            <a:r>
              <a:rPr lang="en" sz="1600">
                <a:solidFill>
                  <a:schemeClr val="dk1"/>
                </a:solidFill>
                <a:highlight>
                  <a:srgbClr val="FFFFFF"/>
                </a:highlight>
                <a:latin typeface="Times New Roman"/>
                <a:ea typeface="Times New Roman"/>
                <a:cs typeface="Times New Roman"/>
                <a:sym typeface="Times New Roman"/>
              </a:rPr>
              <a:t> is </a:t>
            </a:r>
            <a:r>
              <a:rPr lang="en" sz="1600">
                <a:solidFill>
                  <a:srgbClr val="FF0000"/>
                </a:solidFill>
                <a:highlight>
                  <a:srgbClr val="FFFFFF"/>
                </a:highlight>
                <a:latin typeface="Times New Roman"/>
                <a:ea typeface="Times New Roman"/>
                <a:cs typeface="Times New Roman"/>
                <a:sym typeface="Times New Roman"/>
              </a:rPr>
              <a:t>smaller</a:t>
            </a:r>
            <a:r>
              <a:rPr lang="en" sz="1600">
                <a:solidFill>
                  <a:schemeClr val="dk1"/>
                </a:solidFill>
                <a:highlight>
                  <a:srgbClr val="FFFFFF"/>
                </a:highlight>
                <a:latin typeface="Times New Roman"/>
                <a:ea typeface="Times New Roman"/>
                <a:cs typeface="Times New Roman"/>
                <a:sym typeface="Times New Roman"/>
              </a:rPr>
              <a:t> than</a:t>
            </a:r>
            <a:r>
              <a:rPr b="1" lang="en" sz="1600">
                <a:solidFill>
                  <a:srgbClr val="FF0000"/>
                </a:solidFill>
                <a:highlight>
                  <a:srgbClr val="FFFFFF"/>
                </a:highlight>
                <a:latin typeface="Times New Roman"/>
                <a:ea typeface="Times New Roman"/>
                <a:cs typeface="Times New Roman"/>
                <a:sym typeface="Times New Roman"/>
              </a:rPr>
              <a:t> 3</a:t>
            </a:r>
            <a:r>
              <a:rPr lang="en"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330200" lvl="0" marL="2514600" rtl="0" algn="l">
              <a:spcBef>
                <a:spcPts val="0"/>
              </a:spcBef>
              <a:spcAft>
                <a:spcPts val="0"/>
              </a:spcAft>
              <a:buClr>
                <a:schemeClr val="dk1"/>
              </a:buClr>
              <a:buSzPts val="1600"/>
              <a:buFont typeface="Arial"/>
              <a:buChar char="○"/>
            </a:pPr>
            <a:r>
              <a:rPr lang="en" sz="1600">
                <a:solidFill>
                  <a:srgbClr val="0000FF"/>
                </a:solidFill>
                <a:highlight>
                  <a:srgbClr val="FFFFFF"/>
                </a:highlight>
                <a:latin typeface="Times New Roman"/>
                <a:ea typeface="Times New Roman"/>
                <a:cs typeface="Times New Roman"/>
                <a:sym typeface="Times New Roman"/>
              </a:rPr>
              <a:t>Thus, </a:t>
            </a:r>
            <a:r>
              <a:rPr b="1" lang="en" sz="1600">
                <a:solidFill>
                  <a:srgbClr val="FF0000"/>
                </a:solidFill>
                <a:highlight>
                  <a:srgbClr val="FFFFFF"/>
                </a:highlight>
                <a:latin typeface="Times New Roman"/>
                <a:ea typeface="Times New Roman"/>
                <a:cs typeface="Times New Roman"/>
                <a:sym typeface="Times New Roman"/>
              </a:rPr>
              <a:t>B </a:t>
            </a:r>
            <a:r>
              <a:rPr lang="en" sz="1600">
                <a:solidFill>
                  <a:srgbClr val="0000FF"/>
                </a:solidFill>
                <a:highlight>
                  <a:srgbClr val="FFFFFF"/>
                </a:highlight>
                <a:latin typeface="Times New Roman"/>
                <a:ea typeface="Times New Roman"/>
                <a:cs typeface="Times New Roman"/>
                <a:sym typeface="Times New Roman"/>
              </a:rPr>
              <a:t>is selected as the </a:t>
            </a:r>
            <a:r>
              <a:rPr lang="en" sz="1600">
                <a:solidFill>
                  <a:srgbClr val="FF0000"/>
                </a:solidFill>
                <a:highlight>
                  <a:srgbClr val="FFFFFF"/>
                </a:highlight>
                <a:latin typeface="Times New Roman"/>
                <a:ea typeface="Times New Roman"/>
                <a:cs typeface="Times New Roman"/>
                <a:sym typeface="Times New Roman"/>
              </a:rPr>
              <a:t>starting point</a:t>
            </a:r>
            <a:r>
              <a:rPr lang="en" sz="1600">
                <a:solidFill>
                  <a:srgbClr val="0000FF"/>
                </a:solidFill>
                <a:highlight>
                  <a:srgbClr val="FFFFFF"/>
                </a:highlight>
                <a:latin typeface="Times New Roman"/>
                <a:ea typeface="Times New Roman"/>
                <a:cs typeface="Times New Roman"/>
                <a:sym typeface="Times New Roman"/>
              </a:rPr>
              <a:t> for </a:t>
            </a:r>
            <a:r>
              <a:rPr lang="en" sz="1600">
                <a:solidFill>
                  <a:srgbClr val="FF0000"/>
                </a:solidFill>
                <a:highlight>
                  <a:srgbClr val="FFFFFF"/>
                </a:highlight>
                <a:latin typeface="Times New Roman"/>
                <a:ea typeface="Times New Roman"/>
                <a:cs typeface="Times New Roman"/>
                <a:sym typeface="Times New Roman"/>
              </a:rPr>
              <a:t>Step 2</a:t>
            </a:r>
            <a:r>
              <a:rPr lang="en" sz="1600">
                <a:solidFill>
                  <a:srgbClr val="0000FF"/>
                </a:solidFill>
                <a:highlight>
                  <a:srgbClr val="FFFFFF"/>
                </a:highlight>
                <a:latin typeface="Times New Roman"/>
                <a:ea typeface="Times New Roman"/>
                <a:cs typeface="Times New Roman"/>
                <a:sym typeface="Times New Roman"/>
              </a:rPr>
              <a:t>. </a:t>
            </a:r>
            <a:endParaRPr sz="1600">
              <a:solidFill>
                <a:srgbClr val="0000FF"/>
              </a:solidFill>
              <a:highlight>
                <a:srgbClr val="FFFFFF"/>
              </a:highlight>
              <a:latin typeface="Times New Roman"/>
              <a:ea typeface="Times New Roman"/>
              <a:cs typeface="Times New Roman"/>
              <a:sym typeface="Times New Roman"/>
            </a:endParaRPr>
          </a:p>
          <a:p>
            <a:pPr indent="-330200" lvl="0" marL="1143000" rtl="0" algn="l">
              <a:spcBef>
                <a:spcPts val="0"/>
              </a:spcBef>
              <a:spcAft>
                <a:spcPts val="0"/>
              </a:spcAft>
              <a:buClr>
                <a:schemeClr val="dk1"/>
              </a:buClr>
              <a:buSzPts val="1600"/>
              <a:buFont typeface="Arial"/>
              <a:buChar char="○"/>
            </a:pPr>
            <a:r>
              <a:rPr lang="en" sz="1600">
                <a:solidFill>
                  <a:srgbClr val="FF0000"/>
                </a:solidFill>
                <a:highlight>
                  <a:srgbClr val="FFFFFF"/>
                </a:highlight>
                <a:latin typeface="Times New Roman"/>
                <a:ea typeface="Times New Roman"/>
                <a:cs typeface="Times New Roman"/>
                <a:sym typeface="Times New Roman"/>
              </a:rPr>
              <a:t>Stop</a:t>
            </a:r>
            <a:r>
              <a:rPr lang="en" sz="1600">
                <a:solidFill>
                  <a:schemeClr val="dk1"/>
                </a:solidFill>
                <a:highlight>
                  <a:srgbClr val="FFFFFF"/>
                </a:highlight>
                <a:latin typeface="Times New Roman"/>
                <a:ea typeface="Times New Roman"/>
                <a:cs typeface="Times New Roman"/>
                <a:sym typeface="Times New Roman"/>
              </a:rPr>
              <a:t> if the </a:t>
            </a:r>
            <a:r>
              <a:rPr lang="en" sz="1600">
                <a:solidFill>
                  <a:srgbClr val="FF0000"/>
                </a:solidFill>
                <a:highlight>
                  <a:srgbClr val="FFFFFF"/>
                </a:highlight>
                <a:latin typeface="Times New Roman"/>
                <a:ea typeface="Times New Roman"/>
                <a:cs typeface="Times New Roman"/>
                <a:sym typeface="Times New Roman"/>
              </a:rPr>
              <a:t>destination node</a:t>
            </a:r>
            <a:r>
              <a:rPr lang="en" sz="1600">
                <a:solidFill>
                  <a:schemeClr val="dk1"/>
                </a:solidFill>
                <a:highlight>
                  <a:srgbClr val="FFFFFF"/>
                </a:highlight>
                <a:latin typeface="Times New Roman"/>
                <a:ea typeface="Times New Roman"/>
                <a:cs typeface="Times New Roman"/>
                <a:sym typeface="Times New Roman"/>
              </a:rPr>
              <a:t> </a:t>
            </a:r>
            <a:r>
              <a:rPr b="1" lang="en" sz="1600">
                <a:solidFill>
                  <a:srgbClr val="FF0000"/>
                </a:solidFill>
                <a:highlight>
                  <a:srgbClr val="FFFFFF"/>
                </a:highlight>
                <a:latin typeface="Times New Roman"/>
                <a:ea typeface="Times New Roman"/>
                <a:cs typeface="Times New Roman"/>
                <a:sym typeface="Times New Roman"/>
              </a:rPr>
              <a:t>N </a:t>
            </a:r>
            <a:r>
              <a:rPr lang="en" sz="1600">
                <a:solidFill>
                  <a:schemeClr val="dk1"/>
                </a:solidFill>
                <a:highlight>
                  <a:srgbClr val="FFFFFF"/>
                </a:highlight>
                <a:latin typeface="Times New Roman"/>
                <a:ea typeface="Times New Roman"/>
                <a:cs typeface="Times New Roman"/>
                <a:sym typeface="Times New Roman"/>
              </a:rPr>
              <a:t>is reached </a:t>
            </a:r>
            <a:endParaRPr sz="1600">
              <a:solidFill>
                <a:schemeClr val="dk1"/>
              </a:solidFill>
              <a:highlight>
                <a:srgbClr val="FFFFFF"/>
              </a:highlight>
              <a:latin typeface="Times New Roman"/>
              <a:ea typeface="Times New Roman"/>
              <a:cs typeface="Times New Roman"/>
              <a:sym typeface="Times New Roman"/>
            </a:endParaRPr>
          </a:p>
          <a:p>
            <a:pPr indent="-330200" lvl="0" marL="6858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Continue this process, you will find the minimum distance of  </a:t>
            </a:r>
            <a:r>
              <a:rPr b="1" lang="en" sz="1600">
                <a:solidFill>
                  <a:srgbClr val="FF0000"/>
                </a:solidFill>
                <a:highlight>
                  <a:srgbClr val="FFFFFF"/>
                </a:highlight>
                <a:latin typeface="Times New Roman"/>
                <a:ea typeface="Times New Roman"/>
                <a:cs typeface="Times New Roman"/>
                <a:sym typeface="Times New Roman"/>
              </a:rPr>
              <a:t>N </a:t>
            </a:r>
            <a:r>
              <a:rPr lang="en" sz="1600">
                <a:solidFill>
                  <a:schemeClr val="dk1"/>
                </a:solidFill>
                <a:highlight>
                  <a:srgbClr val="FFFFFF"/>
                </a:highlight>
                <a:latin typeface="Times New Roman"/>
                <a:ea typeface="Times New Roman"/>
                <a:cs typeface="Times New Roman"/>
                <a:sym typeface="Times New Roman"/>
              </a:rPr>
              <a:t>from </a:t>
            </a:r>
            <a:r>
              <a:rPr b="1" i="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18</a:t>
            </a:r>
            <a:r>
              <a:rPr lang="en" sz="1600">
                <a:solidFill>
                  <a:schemeClr val="dk1"/>
                </a:solidFill>
                <a:highlight>
                  <a:srgbClr val="FFFFFF"/>
                </a:highlight>
                <a:latin typeface="Times New Roman"/>
                <a:ea typeface="Times New Roman"/>
                <a:cs typeface="Times New Roman"/>
                <a:sym typeface="Times New Roman"/>
              </a:rPr>
              <a:t>. And the path is </a:t>
            </a:r>
            <a:endParaRPr sz="16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b="1" lang="en" sz="1600">
                <a:solidFill>
                  <a:srgbClr val="FF0000"/>
                </a:solidFill>
                <a:highlight>
                  <a:srgbClr val="FFFFFF"/>
                </a:highlight>
                <a:latin typeface="Times New Roman"/>
                <a:ea typeface="Times New Roman"/>
                <a:cs typeface="Times New Roman"/>
                <a:sym typeface="Times New Roman"/>
              </a:rPr>
              <a:t>                                                         3→ 2→ 2→ 3→ 8</a:t>
            </a:r>
            <a:r>
              <a:rPr lang="en" sz="1600">
                <a:solidFill>
                  <a:srgbClr val="FF0000"/>
                </a:solidFill>
                <a:highlight>
                  <a:srgbClr val="FFFFFF"/>
                </a:highlight>
                <a:latin typeface="Times New Roman"/>
                <a:ea typeface="Times New Roman"/>
                <a:cs typeface="Times New Roman"/>
                <a:sym typeface="Times New Roman"/>
              </a:rPr>
              <a:t> </a:t>
            </a:r>
            <a:endParaRPr sz="2200"/>
          </a:p>
        </p:txBody>
      </p:sp>
      <p:pic>
        <p:nvPicPr>
          <p:cNvPr id="168" name="Google Shape;168;p28"/>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                                     </a:t>
            </a:r>
            <a:r>
              <a:rPr lang="en" sz="2650">
                <a:solidFill>
                  <a:srgbClr val="0000FF"/>
                </a:solidFill>
              </a:rPr>
              <a:t>References</a:t>
            </a:r>
            <a:r>
              <a:rPr lang="en" sz="2650"/>
              <a:t>:</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Clr>
                <a:srgbClr val="000000"/>
              </a:buClr>
              <a:buSzPts val="1800"/>
              <a:buChar char="●"/>
            </a:pPr>
            <a:r>
              <a:rPr lang="en" u="sng">
                <a:solidFill>
                  <a:srgbClr val="000000"/>
                </a:solidFill>
              </a:rPr>
              <a:t>Maze</a:t>
            </a:r>
            <a:endParaRPr u="sng">
              <a:solidFill>
                <a:srgbClr val="000000"/>
              </a:solidFill>
            </a:endParaRPr>
          </a:p>
          <a:p>
            <a:pPr indent="0" lvl="0" marL="457200" rtl="0" algn="l">
              <a:spcBef>
                <a:spcPts val="1200"/>
              </a:spcBef>
              <a:spcAft>
                <a:spcPts val="0"/>
              </a:spcAft>
              <a:buNone/>
            </a:pPr>
            <a:r>
              <a:rPr lang="en" sz="1100" u="sng">
                <a:solidFill>
                  <a:schemeClr val="hlink"/>
                </a:solidFill>
              </a:rPr>
              <a:t>https://npu85.npu.edu/~henry/npu/classes/algorithm/graph_alg/slide/maze.html</a:t>
            </a:r>
            <a:endParaRPr sz="1100" u="sng">
              <a:solidFill>
                <a:schemeClr val="hlink"/>
              </a:solidFill>
            </a:endParaRPr>
          </a:p>
          <a:p>
            <a:pPr indent="-336550" lvl="0" marL="457200" rtl="0" algn="l">
              <a:spcBef>
                <a:spcPts val="1200"/>
              </a:spcBef>
              <a:spcAft>
                <a:spcPts val="0"/>
              </a:spcAft>
              <a:buClr>
                <a:srgbClr val="000000"/>
              </a:buClr>
              <a:buSzPts val="1700"/>
              <a:buChar char="●"/>
            </a:pPr>
            <a:r>
              <a:rPr lang="en" sz="1700" u="sng">
                <a:solidFill>
                  <a:srgbClr val="000000"/>
                </a:solidFill>
              </a:rPr>
              <a:t>Shortest Path</a:t>
            </a:r>
            <a:endParaRPr sz="1700" u="sng">
              <a:solidFill>
                <a:srgbClr val="000000"/>
              </a:solidFill>
            </a:endParaRPr>
          </a:p>
          <a:p>
            <a:pPr indent="0" lvl="0" marL="457200" rtl="0" algn="l">
              <a:spcBef>
                <a:spcPts val="1200"/>
              </a:spcBef>
              <a:spcAft>
                <a:spcPts val="0"/>
              </a:spcAft>
              <a:buNone/>
            </a:pPr>
            <a:r>
              <a:rPr lang="en" sz="1100" u="sng">
                <a:solidFill>
                  <a:schemeClr val="hlink"/>
                </a:solidFill>
              </a:rPr>
              <a:t>https://npu85.npu.edu/~henry/npu/classes/algorithm/tutorialpoints_daa/slide/shortest_paths.html</a:t>
            </a:r>
            <a:endParaRPr sz="1100" u="sng">
              <a:solidFill>
                <a:schemeClr val="hlink"/>
              </a:solidFill>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911">
                <a:solidFill>
                  <a:srgbClr val="0000FF"/>
                </a:solidFill>
              </a:rPr>
              <a:t>Agenda</a:t>
            </a:r>
            <a:endParaRPr sz="2911">
              <a:solidFill>
                <a:srgbClr val="0000FF"/>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539"/>
          </a:p>
          <a:p>
            <a:pPr indent="-370515" lvl="0" marL="1371600" rtl="0" algn="l">
              <a:spcBef>
                <a:spcPts val="120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Introduction</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Maze-solving algorithms</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Shortest path algorithm</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Graph Theory</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Dijkstra’s Algorithm</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Find the shortest path</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Find the minimum distance</a:t>
            </a:r>
            <a:endParaRPr sz="8939">
              <a:solidFill>
                <a:srgbClr val="000000"/>
              </a:solidFill>
              <a:latin typeface="Georgia"/>
              <a:ea typeface="Georgia"/>
              <a:cs typeface="Georgia"/>
              <a:sym typeface="Georgia"/>
            </a:endParaRPr>
          </a:p>
          <a:p>
            <a:pPr indent="-370515" lvl="0" marL="1371600" rtl="0" algn="l">
              <a:spcBef>
                <a:spcPts val="0"/>
              </a:spcBef>
              <a:spcAft>
                <a:spcPts val="0"/>
              </a:spcAft>
              <a:buClr>
                <a:srgbClr val="000000"/>
              </a:buClr>
              <a:buSzPct val="100000"/>
              <a:buFont typeface="Georgia"/>
              <a:buChar char="➢"/>
            </a:pPr>
            <a:r>
              <a:rPr lang="en" sz="8939">
                <a:solidFill>
                  <a:srgbClr val="000000"/>
                </a:solidFill>
                <a:latin typeface="Georgia"/>
                <a:ea typeface="Georgia"/>
                <a:cs typeface="Georgia"/>
                <a:sym typeface="Georgia"/>
              </a:rPr>
              <a:t>References</a:t>
            </a:r>
            <a:endParaRPr sz="8939">
              <a:solidFill>
                <a:srgbClr val="000000"/>
              </a:solidFill>
              <a:latin typeface="Georgia"/>
              <a:ea typeface="Georgia"/>
              <a:cs typeface="Georgia"/>
              <a:sym typeface="Georgia"/>
            </a:endParaRPr>
          </a:p>
          <a:p>
            <a:pPr indent="0" lvl="0" marL="457200" rtl="0" algn="l">
              <a:spcBef>
                <a:spcPts val="1200"/>
              </a:spcBef>
              <a:spcAft>
                <a:spcPts val="0"/>
              </a:spcAft>
              <a:buNone/>
            </a:pPr>
            <a:r>
              <a:t/>
            </a:r>
            <a:endParaRPr sz="6539"/>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Introduction</a:t>
            </a:r>
            <a:endParaRPr>
              <a:solidFill>
                <a:srgbClr val="0000FF"/>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just">
              <a:spcBef>
                <a:spcPts val="1200"/>
              </a:spcBef>
              <a:spcAft>
                <a:spcPts val="0"/>
              </a:spcAft>
              <a:buSzPts val="1800"/>
              <a:buChar char="●"/>
            </a:pPr>
            <a:r>
              <a:rPr lang="en"/>
              <a:t>Maze solving is the act of finding a route through the maze from the start to finish. Some maze solving methods are designed to be used inside the maze by a traveler with no prior knowledge of the maze, whereas others are designed to be used by a person or computer program that can see the whole maze at once.</a:t>
            </a:r>
            <a:endParaRPr/>
          </a:p>
        </p:txBody>
      </p:sp>
      <p:pic>
        <p:nvPicPr>
          <p:cNvPr id="70" name="Google Shape;70;p15"/>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022"/>
              <a:t>  </a:t>
            </a:r>
            <a:r>
              <a:rPr lang="en" sz="2022">
                <a:solidFill>
                  <a:srgbClr val="0000FF"/>
                </a:solidFill>
              </a:rPr>
              <a:t>     </a:t>
            </a:r>
            <a:r>
              <a:rPr lang="en" sz="2022">
                <a:solidFill>
                  <a:srgbClr val="0000FF"/>
                </a:solidFill>
              </a:rPr>
              <a:t> </a:t>
            </a:r>
            <a:r>
              <a:rPr lang="en" sz="2705">
                <a:solidFill>
                  <a:srgbClr val="0000FF"/>
                </a:solidFill>
                <a:latin typeface="Georgia"/>
                <a:ea typeface="Georgia"/>
                <a:cs typeface="Georgia"/>
                <a:sym typeface="Georgia"/>
              </a:rPr>
              <a:t>Maze-solving algorithm</a:t>
            </a:r>
            <a:endParaRPr sz="2705">
              <a:solidFill>
                <a:srgbClr val="0000FF"/>
              </a:solidFill>
              <a:latin typeface="Georgia"/>
              <a:ea typeface="Georgia"/>
              <a:cs typeface="Georgia"/>
              <a:sym typeface="Georgia"/>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t/>
            </a:r>
            <a:endParaRPr sz="3358">
              <a:solidFill>
                <a:srgbClr val="000000"/>
              </a:solidFill>
            </a:endParaRPr>
          </a:p>
          <a:p>
            <a:pPr indent="-359763" lvl="0" marL="457200" rtl="0" algn="l">
              <a:spcBef>
                <a:spcPts val="1200"/>
              </a:spcBef>
              <a:spcAft>
                <a:spcPts val="0"/>
              </a:spcAft>
              <a:buClr>
                <a:srgbClr val="000000"/>
              </a:buClr>
              <a:buSzPct val="100000"/>
              <a:buFont typeface="Georgia"/>
              <a:buChar char="●"/>
            </a:pPr>
            <a:r>
              <a:rPr lang="en" sz="8262">
                <a:solidFill>
                  <a:srgbClr val="000000"/>
                </a:solidFill>
                <a:latin typeface="Georgia"/>
                <a:ea typeface="Georgia"/>
                <a:cs typeface="Georgia"/>
                <a:sym typeface="Georgia"/>
              </a:rPr>
              <a:t>There are a number of different maze-solving algorithms, that is, automated methods for the solving of mazes. </a:t>
            </a:r>
            <a:endParaRPr sz="3708">
              <a:solidFill>
                <a:srgbClr val="000000"/>
              </a:solidFill>
              <a:latin typeface="Georgia"/>
              <a:ea typeface="Georgia"/>
              <a:cs typeface="Georgia"/>
              <a:sym typeface="Georgia"/>
            </a:endParaRPr>
          </a:p>
          <a:p>
            <a:pPr indent="-367196" lvl="1" marL="914400" rtl="0" algn="l">
              <a:spcBef>
                <a:spcPts val="0"/>
              </a:spcBef>
              <a:spcAft>
                <a:spcPts val="0"/>
              </a:spcAft>
              <a:buClr>
                <a:srgbClr val="000000"/>
              </a:buClr>
              <a:buSzPct val="106074"/>
              <a:buFont typeface="Georgia"/>
              <a:buChar char="➢"/>
            </a:pPr>
            <a:r>
              <a:rPr lang="en" sz="8230">
                <a:solidFill>
                  <a:srgbClr val="000000"/>
                </a:solidFill>
                <a:latin typeface="Georgia"/>
                <a:ea typeface="Georgia"/>
                <a:cs typeface="Georgia"/>
                <a:sym typeface="Georgia"/>
              </a:rPr>
              <a:t>Wall follower</a:t>
            </a:r>
            <a:endParaRPr sz="8230">
              <a:solidFill>
                <a:srgbClr val="000000"/>
              </a:solidFill>
              <a:latin typeface="Georgia"/>
              <a:ea typeface="Georgia"/>
              <a:cs typeface="Georgia"/>
              <a:sym typeface="Georgia"/>
            </a:endParaRPr>
          </a:p>
          <a:p>
            <a:pPr indent="-353113" lvl="1" marL="914400" rtl="0" algn="l">
              <a:spcBef>
                <a:spcPts val="0"/>
              </a:spcBef>
              <a:spcAft>
                <a:spcPts val="0"/>
              </a:spcAft>
              <a:buClr>
                <a:srgbClr val="000000"/>
              </a:buClr>
              <a:buSzPct val="95147"/>
              <a:buFont typeface="Georgia"/>
              <a:buChar char="➢"/>
            </a:pPr>
            <a:r>
              <a:rPr lang="en" sz="8243">
                <a:solidFill>
                  <a:schemeClr val="dk1"/>
                </a:solidFill>
                <a:latin typeface="Georgia"/>
                <a:ea typeface="Georgia"/>
                <a:cs typeface="Georgia"/>
                <a:sym typeface="Georgia"/>
              </a:rPr>
              <a:t>Random mouse algorithm</a:t>
            </a:r>
            <a:endParaRPr sz="7843">
              <a:solidFill>
                <a:srgbClr val="000000"/>
              </a:solidFill>
              <a:latin typeface="Georgia"/>
              <a:ea typeface="Georgia"/>
              <a:cs typeface="Georgia"/>
              <a:sym typeface="Georgia"/>
            </a:endParaRPr>
          </a:p>
          <a:p>
            <a:pPr indent="-367196" lvl="1" marL="914400" rtl="0" algn="l">
              <a:spcBef>
                <a:spcPts val="0"/>
              </a:spcBef>
              <a:spcAft>
                <a:spcPts val="0"/>
              </a:spcAft>
              <a:buClr>
                <a:srgbClr val="000000"/>
              </a:buClr>
              <a:buSzPct val="106074"/>
              <a:buFont typeface="Georgia"/>
              <a:buChar char="➢"/>
            </a:pPr>
            <a:r>
              <a:rPr lang="en" sz="8230">
                <a:solidFill>
                  <a:srgbClr val="000000"/>
                </a:solidFill>
                <a:latin typeface="Georgia"/>
                <a:ea typeface="Georgia"/>
                <a:cs typeface="Georgia"/>
                <a:sym typeface="Georgia"/>
              </a:rPr>
              <a:t>Pledge algorithm</a:t>
            </a:r>
            <a:endParaRPr sz="8230">
              <a:solidFill>
                <a:srgbClr val="000000"/>
              </a:solidFill>
              <a:latin typeface="Georgia"/>
              <a:ea typeface="Georgia"/>
              <a:cs typeface="Georgia"/>
              <a:sym typeface="Georgia"/>
            </a:endParaRPr>
          </a:p>
          <a:p>
            <a:pPr indent="-367196" lvl="1" marL="914400" rtl="0" algn="l">
              <a:spcBef>
                <a:spcPts val="0"/>
              </a:spcBef>
              <a:spcAft>
                <a:spcPts val="0"/>
              </a:spcAft>
              <a:buClr>
                <a:srgbClr val="000000"/>
              </a:buClr>
              <a:buSzPct val="106074"/>
              <a:buFont typeface="Georgia"/>
              <a:buChar char="➢"/>
            </a:pPr>
            <a:r>
              <a:rPr lang="en" sz="8230">
                <a:solidFill>
                  <a:srgbClr val="000000"/>
                </a:solidFill>
                <a:latin typeface="Georgia"/>
                <a:ea typeface="Georgia"/>
                <a:cs typeface="Georgia"/>
                <a:sym typeface="Georgia"/>
              </a:rPr>
              <a:t>Trémaux's algorithm</a:t>
            </a:r>
            <a:endParaRPr sz="8230">
              <a:solidFill>
                <a:srgbClr val="000000"/>
              </a:solidFill>
              <a:latin typeface="Georgia"/>
              <a:ea typeface="Georgia"/>
              <a:cs typeface="Georgia"/>
              <a:sym typeface="Georgia"/>
            </a:endParaRPr>
          </a:p>
          <a:p>
            <a:pPr indent="-367196" lvl="1" marL="914400" rtl="0" algn="l">
              <a:spcBef>
                <a:spcPts val="0"/>
              </a:spcBef>
              <a:spcAft>
                <a:spcPts val="0"/>
              </a:spcAft>
              <a:buClr>
                <a:srgbClr val="000000"/>
              </a:buClr>
              <a:buSzPct val="106074"/>
              <a:buFont typeface="Georgia"/>
              <a:buChar char="➢"/>
            </a:pPr>
            <a:r>
              <a:rPr lang="en" sz="8230">
                <a:solidFill>
                  <a:srgbClr val="000000"/>
                </a:solidFill>
                <a:latin typeface="Georgia"/>
                <a:ea typeface="Georgia"/>
                <a:cs typeface="Georgia"/>
                <a:sym typeface="Georgia"/>
              </a:rPr>
              <a:t>Dead-end filling</a:t>
            </a:r>
            <a:endParaRPr sz="8230">
              <a:solidFill>
                <a:srgbClr val="000000"/>
              </a:solidFill>
              <a:latin typeface="Georgia"/>
              <a:ea typeface="Georgia"/>
              <a:cs typeface="Georgia"/>
              <a:sym typeface="Georgia"/>
            </a:endParaRPr>
          </a:p>
          <a:p>
            <a:pPr indent="0" lvl="0" marL="914400" rtl="0" algn="l">
              <a:spcBef>
                <a:spcPts val="1200"/>
              </a:spcBef>
              <a:spcAft>
                <a:spcPts val="0"/>
              </a:spcAft>
              <a:buNone/>
            </a:pPr>
            <a:r>
              <a:t/>
            </a:r>
            <a:endParaRPr sz="3951">
              <a:solidFill>
                <a:srgbClr val="000000"/>
              </a:solidFill>
              <a:latin typeface="Georgia"/>
              <a:ea typeface="Georgia"/>
              <a:cs typeface="Georgia"/>
              <a:sym typeface="Georgia"/>
            </a:endParaRPr>
          </a:p>
          <a:p>
            <a:pPr indent="0" lvl="0" marL="45720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 </a:t>
            </a:r>
            <a:r>
              <a:rPr lang="en" sz="2705">
                <a:solidFill>
                  <a:srgbClr val="0000FF"/>
                </a:solidFill>
                <a:latin typeface="Georgia"/>
                <a:ea typeface="Georgia"/>
                <a:cs typeface="Georgia"/>
                <a:sym typeface="Georgia"/>
              </a:rPr>
              <a:t>Maze-solving algorithm - Continues</a:t>
            </a:r>
            <a:endParaRPr>
              <a:solidFill>
                <a:srgbClr val="0000FF"/>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51">
              <a:solidFill>
                <a:schemeClr val="dk1"/>
              </a:solidFill>
              <a:latin typeface="Georgia"/>
              <a:ea typeface="Georgia"/>
              <a:cs typeface="Georgia"/>
              <a:sym typeface="Georgia"/>
            </a:endParaRPr>
          </a:p>
          <a:p>
            <a:pPr indent="-358886" lvl="0" marL="1371600" rtl="0" algn="l">
              <a:spcBef>
                <a:spcPts val="1200"/>
              </a:spcBef>
              <a:spcAft>
                <a:spcPts val="0"/>
              </a:spcAft>
              <a:buClr>
                <a:schemeClr val="dk1"/>
              </a:buClr>
              <a:buSzPts val="2052"/>
              <a:buFont typeface="Georgia"/>
              <a:buChar char="➢"/>
            </a:pPr>
            <a:r>
              <a:rPr lang="en" sz="2051">
                <a:solidFill>
                  <a:schemeClr val="dk1"/>
                </a:solidFill>
                <a:latin typeface="Georgia"/>
                <a:ea typeface="Georgia"/>
                <a:cs typeface="Georgia"/>
                <a:sym typeface="Georgia"/>
              </a:rPr>
              <a:t>Maze-routing algorithm</a:t>
            </a:r>
            <a:endParaRPr sz="2051">
              <a:solidFill>
                <a:schemeClr val="dk1"/>
              </a:solidFill>
              <a:latin typeface="Georgia"/>
              <a:ea typeface="Georgia"/>
              <a:cs typeface="Georgia"/>
              <a:sym typeface="Georgia"/>
            </a:endParaRPr>
          </a:p>
          <a:p>
            <a:pPr indent="-358886" lvl="0" marL="1371600" rtl="0" algn="l">
              <a:spcBef>
                <a:spcPts val="0"/>
              </a:spcBef>
              <a:spcAft>
                <a:spcPts val="0"/>
              </a:spcAft>
              <a:buClr>
                <a:schemeClr val="dk1"/>
              </a:buClr>
              <a:buSzPts val="2052"/>
              <a:buFont typeface="Georgia"/>
              <a:buChar char="➢"/>
            </a:pPr>
            <a:r>
              <a:rPr lang="en" sz="2051">
                <a:solidFill>
                  <a:schemeClr val="dk1"/>
                </a:solidFill>
                <a:latin typeface="Georgia"/>
                <a:ea typeface="Georgia"/>
                <a:cs typeface="Georgia"/>
                <a:sym typeface="Georgia"/>
              </a:rPr>
              <a:t>Recursive algorithm</a:t>
            </a:r>
            <a:endParaRPr sz="2051">
              <a:solidFill>
                <a:schemeClr val="dk1"/>
              </a:solidFill>
              <a:latin typeface="Georgia"/>
              <a:ea typeface="Georgia"/>
              <a:cs typeface="Georgia"/>
              <a:sym typeface="Georgia"/>
            </a:endParaRPr>
          </a:p>
          <a:p>
            <a:pPr indent="-358886" lvl="0" marL="1371600" rtl="0" algn="l">
              <a:spcBef>
                <a:spcPts val="0"/>
              </a:spcBef>
              <a:spcAft>
                <a:spcPts val="0"/>
              </a:spcAft>
              <a:buClr>
                <a:schemeClr val="dk1"/>
              </a:buClr>
              <a:buSzPts val="2052"/>
              <a:buFont typeface="Georgia"/>
              <a:buChar char="➢"/>
            </a:pPr>
            <a:r>
              <a:rPr lang="en" sz="2051">
                <a:solidFill>
                  <a:schemeClr val="dk1"/>
                </a:solidFill>
                <a:latin typeface="Georgia"/>
                <a:ea typeface="Georgia"/>
                <a:cs typeface="Georgia"/>
                <a:sym typeface="Georgia"/>
              </a:rPr>
              <a:t>Shortest path algorithm</a:t>
            </a:r>
            <a:endParaRPr sz="2051">
              <a:solidFill>
                <a:schemeClr val="dk1"/>
              </a:solidFill>
              <a:latin typeface="Georgia"/>
              <a:ea typeface="Georgia"/>
              <a:cs typeface="Georgia"/>
              <a:sym typeface="Georgia"/>
            </a:endParaRPr>
          </a:p>
          <a:p>
            <a:pPr indent="-349250" lvl="0" marL="457200" rtl="0" algn="l">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Mazes containing no loops are known as "simply connected", or "perfect" mazes, and are equivalent to a tree in graph theory. Thus many maze-solving algorithms are closely related to graph theory. </a:t>
            </a:r>
            <a:endParaRPr/>
          </a:p>
        </p:txBody>
      </p:sp>
      <p:pic>
        <p:nvPicPr>
          <p:cNvPr id="84" name="Google Shape;84;p17"/>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50126"/>
              <a:buFont typeface="Arial"/>
              <a:buNone/>
            </a:pPr>
            <a:r>
              <a:rPr lang="en" sz="2194"/>
              <a:t>                                    </a:t>
            </a:r>
            <a:r>
              <a:rPr lang="en" sz="2527">
                <a:solidFill>
                  <a:srgbClr val="0000FF"/>
                </a:solidFill>
              </a:rPr>
              <a:t>What is a Graph Theory?</a:t>
            </a:r>
            <a:endParaRPr sz="2527">
              <a:solidFill>
                <a:srgbClr val="0000FF"/>
              </a:solidFill>
            </a:endParaRPr>
          </a:p>
          <a:p>
            <a:pPr indent="0" lvl="0" marL="0" rtl="0" algn="l">
              <a:spcBef>
                <a:spcPts val="40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just">
              <a:spcBef>
                <a:spcPts val="600"/>
              </a:spcBef>
              <a:spcAft>
                <a:spcPts val="0"/>
              </a:spcAft>
              <a:buClr>
                <a:schemeClr val="dk1"/>
              </a:buClr>
              <a:buSzPts val="1600"/>
              <a:buChar char="●"/>
            </a:pPr>
            <a:r>
              <a:rPr lang="en" sz="1600">
                <a:solidFill>
                  <a:schemeClr val="dk1"/>
                </a:solidFill>
              </a:rPr>
              <a:t>In graph theory, a tree is an undirected graph in which any two vertices are connected by exactly one path, or equivalently a connected acyclic undirected graph. A forest is an undirected graph in which any two vertices are connected by at most one path, or equivalently an acyclic undirected graph, or equivalently a disjoint union of trees.</a:t>
            </a:r>
            <a:endParaRPr sz="1600">
              <a:solidFill>
                <a:schemeClr val="dk1"/>
              </a:solidFill>
            </a:endParaRPr>
          </a:p>
          <a:p>
            <a:pPr indent="0" lvl="0" marL="25400" marR="25400" rtl="0" algn="just">
              <a:spcBef>
                <a:spcPts val="700"/>
              </a:spcBef>
              <a:spcAft>
                <a:spcPts val="0"/>
              </a:spcAft>
              <a:buClr>
                <a:schemeClr val="dk1"/>
              </a:buClr>
              <a:buSzPts val="1100"/>
              <a:buFont typeface="Arial"/>
              <a:buNone/>
            </a:pPr>
            <a:r>
              <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      </a:t>
            </a:r>
            <a:r>
              <a:rPr lang="en" sz="1200">
                <a:solidFill>
                  <a:srgbClr val="FF0000"/>
                </a:solidFill>
              </a:rPr>
              <a:t>           </a:t>
            </a:r>
            <a:endParaRPr>
              <a:solidFill>
                <a:srgbClr val="FF0000"/>
              </a:solidFill>
            </a:endParaRPr>
          </a:p>
          <a:p>
            <a:pPr indent="0" lvl="0" marL="0" rtl="0" algn="l">
              <a:spcBef>
                <a:spcPts val="700"/>
              </a:spcBef>
              <a:spcAft>
                <a:spcPts val="1200"/>
              </a:spcAft>
              <a:buNone/>
            </a:pPr>
            <a:r>
              <a:rPr lang="en"/>
              <a:t>                                                        </a:t>
            </a:r>
            <a:endParaRPr/>
          </a:p>
        </p:txBody>
      </p:sp>
      <p:pic>
        <p:nvPicPr>
          <p:cNvPr id="91" name="Google Shape;91;p18"/>
          <p:cNvPicPr preferRelativeResize="0"/>
          <p:nvPr/>
        </p:nvPicPr>
        <p:blipFill>
          <a:blip r:embed="rId3">
            <a:alphaModFix/>
          </a:blip>
          <a:stretch>
            <a:fillRect/>
          </a:stretch>
        </p:blipFill>
        <p:spPr>
          <a:xfrm>
            <a:off x="7878344" y="87788"/>
            <a:ext cx="1179375" cy="1179375"/>
          </a:xfrm>
          <a:prstGeom prst="rect">
            <a:avLst/>
          </a:prstGeom>
          <a:noFill/>
          <a:ln>
            <a:noFill/>
          </a:ln>
        </p:spPr>
      </p:pic>
      <p:pic>
        <p:nvPicPr>
          <p:cNvPr id="92" name="Google Shape;92;p18"/>
          <p:cNvPicPr preferRelativeResize="0"/>
          <p:nvPr/>
        </p:nvPicPr>
        <p:blipFill>
          <a:blip r:embed="rId4">
            <a:alphaModFix/>
          </a:blip>
          <a:stretch>
            <a:fillRect/>
          </a:stretch>
        </p:blipFill>
        <p:spPr>
          <a:xfrm>
            <a:off x="2990850" y="2346725"/>
            <a:ext cx="3727850" cy="263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355">
                <a:solidFill>
                  <a:srgbClr val="0000FF"/>
                </a:solidFill>
              </a:rPr>
              <a:t> </a:t>
            </a:r>
            <a:r>
              <a:rPr lang="en" sz="2811">
                <a:solidFill>
                  <a:srgbClr val="0000FF"/>
                </a:solidFill>
                <a:highlight>
                  <a:srgbClr val="FFFFFF"/>
                </a:highlight>
                <a:latin typeface="Georgia"/>
                <a:ea typeface="Georgia"/>
                <a:cs typeface="Georgia"/>
                <a:sym typeface="Georgia"/>
              </a:rPr>
              <a:t>Shortest path algorithm</a:t>
            </a:r>
            <a:endParaRPr sz="2811">
              <a:solidFill>
                <a:srgbClr val="0000F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750">
              <a:solidFill>
                <a:srgbClr val="202122"/>
              </a:solidFill>
              <a:highlight>
                <a:srgbClr val="FFFFFF"/>
              </a:highlight>
            </a:endParaRPr>
          </a:p>
          <a:p>
            <a:pPr indent="-352425" lvl="0" marL="457200" rtl="0" algn="just">
              <a:spcBef>
                <a:spcPts val="1200"/>
              </a:spcBef>
              <a:spcAft>
                <a:spcPts val="0"/>
              </a:spcAft>
              <a:buSzPts val="1950"/>
              <a:buChar char="●"/>
            </a:pPr>
            <a:r>
              <a:rPr lang="en" sz="1950">
                <a:solidFill>
                  <a:srgbClr val="202122"/>
                </a:solidFill>
                <a:highlight>
                  <a:srgbClr val="FFFFFF"/>
                </a:highlight>
              </a:rPr>
              <a:t>When a maze has multiple solutions, the solver may want to find the shortest path from start to finish. </a:t>
            </a:r>
            <a:r>
              <a:rPr lang="en" sz="1950">
                <a:solidFill>
                  <a:srgbClr val="202122"/>
                </a:solidFill>
                <a:highlight>
                  <a:srgbClr val="FFFFFF"/>
                </a:highlight>
              </a:rPr>
              <a:t>One such algorithm finds the shortest path by implementing a </a:t>
            </a:r>
            <a:r>
              <a:rPr lang="en" sz="1950">
                <a:solidFill>
                  <a:srgbClr val="0645AD"/>
                </a:solidFill>
                <a:highlight>
                  <a:srgbClr val="FFFFFF"/>
                </a:highlight>
                <a:uFill>
                  <a:noFill/>
                </a:uFill>
                <a:hlinkClick r:id="rId3">
                  <a:extLst>
                    <a:ext uri="{A12FA001-AC4F-418D-AE19-62706E023703}">
                      <ahyp:hlinkClr val="tx"/>
                    </a:ext>
                  </a:extLst>
                </a:hlinkClick>
              </a:rPr>
              <a:t>breadth-first search</a:t>
            </a:r>
            <a:r>
              <a:rPr lang="en" sz="1950">
                <a:solidFill>
                  <a:srgbClr val="202122"/>
                </a:solidFill>
                <a:highlight>
                  <a:srgbClr val="FFFFFF"/>
                </a:highlight>
              </a:rPr>
              <a:t>, while another, the </a:t>
            </a:r>
            <a:r>
              <a:rPr lang="en" sz="1950">
                <a:solidFill>
                  <a:srgbClr val="0645AD"/>
                </a:solidFill>
                <a:highlight>
                  <a:srgbClr val="FFFFFF"/>
                </a:highlight>
                <a:uFill>
                  <a:noFill/>
                </a:uFill>
                <a:hlinkClick r:id="rId4">
                  <a:extLst>
                    <a:ext uri="{A12FA001-AC4F-418D-AE19-62706E023703}">
                      <ahyp:hlinkClr val="tx"/>
                    </a:ext>
                  </a:extLst>
                </a:hlinkClick>
              </a:rPr>
              <a:t>A* algorithm</a:t>
            </a:r>
            <a:r>
              <a:rPr lang="en" sz="1950">
                <a:solidFill>
                  <a:srgbClr val="202122"/>
                </a:solidFill>
                <a:highlight>
                  <a:srgbClr val="FFFFFF"/>
                </a:highlight>
              </a:rPr>
              <a:t>, uses a </a:t>
            </a:r>
            <a:r>
              <a:rPr lang="en" sz="1950">
                <a:solidFill>
                  <a:srgbClr val="0645AD"/>
                </a:solidFill>
                <a:highlight>
                  <a:srgbClr val="FFFFFF"/>
                </a:highlight>
                <a:uFill>
                  <a:noFill/>
                </a:uFill>
                <a:hlinkClick r:id="rId5">
                  <a:extLst>
                    <a:ext uri="{A12FA001-AC4F-418D-AE19-62706E023703}">
                      <ahyp:hlinkClr val="tx"/>
                    </a:ext>
                  </a:extLst>
                </a:hlinkClick>
              </a:rPr>
              <a:t>heuristic</a:t>
            </a:r>
            <a:r>
              <a:rPr lang="en" sz="1950">
                <a:solidFill>
                  <a:srgbClr val="202122"/>
                </a:solidFill>
                <a:highlight>
                  <a:srgbClr val="FFFFFF"/>
                </a:highlight>
              </a:rPr>
              <a:t> technique. The breadth-first search algorithm uses a </a:t>
            </a:r>
            <a:r>
              <a:rPr lang="en" sz="1950">
                <a:solidFill>
                  <a:srgbClr val="0645AD"/>
                </a:solidFill>
                <a:highlight>
                  <a:srgbClr val="FFFFFF"/>
                </a:highlight>
                <a:uFill>
                  <a:noFill/>
                </a:uFill>
                <a:hlinkClick r:id="rId6">
                  <a:extLst>
                    <a:ext uri="{A12FA001-AC4F-418D-AE19-62706E023703}">
                      <ahyp:hlinkClr val="tx"/>
                    </a:ext>
                  </a:extLst>
                </a:hlinkClick>
              </a:rPr>
              <a:t>queue</a:t>
            </a:r>
            <a:r>
              <a:rPr lang="en" sz="1950">
                <a:solidFill>
                  <a:srgbClr val="202122"/>
                </a:solidFill>
                <a:highlight>
                  <a:srgbClr val="FFFFFF"/>
                </a:highlight>
              </a:rPr>
              <a:t> to visit cells in increasing distance order from the start until the finish is reached. </a:t>
            </a:r>
            <a:endParaRPr sz="2700"/>
          </a:p>
        </p:txBody>
      </p:sp>
      <p:pic>
        <p:nvPicPr>
          <p:cNvPr id="99" name="Google Shape;99;p19"/>
          <p:cNvPicPr preferRelativeResize="0"/>
          <p:nvPr/>
        </p:nvPicPr>
        <p:blipFill>
          <a:blip r:embed="rId7">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6478"/>
              <a:buFont typeface="Arial"/>
              <a:buNone/>
            </a:pPr>
            <a:r>
              <a:rPr b="1" lang="en" sz="2366"/>
              <a:t>                                     </a:t>
            </a:r>
            <a:r>
              <a:rPr lang="en" sz="2366">
                <a:solidFill>
                  <a:srgbClr val="0000FF"/>
                </a:solidFill>
              </a:rPr>
              <a:t>Dijkstra’s Algorithm</a:t>
            </a:r>
            <a:endParaRPr sz="2366">
              <a:solidFill>
                <a:srgbClr val="0000FF"/>
              </a:solidFill>
            </a:endParaRPr>
          </a:p>
          <a:p>
            <a:pPr indent="0" lvl="0" marL="0" rtl="0" algn="l">
              <a:spcBef>
                <a:spcPts val="400"/>
              </a:spcBef>
              <a:spcAft>
                <a:spcPts val="0"/>
              </a:spcAft>
              <a:buNone/>
            </a:pPr>
            <a:r>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3308">
              <a:solidFill>
                <a:schemeClr val="dk1"/>
              </a:solidFill>
            </a:endParaRPr>
          </a:p>
          <a:p>
            <a:pPr indent="-367395" lvl="0" marL="457200" rtl="0" algn="just">
              <a:spcBef>
                <a:spcPts val="1200"/>
              </a:spcBef>
              <a:spcAft>
                <a:spcPts val="0"/>
              </a:spcAft>
              <a:buClr>
                <a:srgbClr val="000000"/>
              </a:buClr>
              <a:buSzPct val="113768"/>
              <a:buFont typeface="Georgia"/>
              <a:buChar char="●"/>
            </a:pPr>
            <a:r>
              <a:rPr lang="en" sz="7684">
                <a:solidFill>
                  <a:srgbClr val="000000"/>
                </a:solidFill>
                <a:highlight>
                  <a:srgbClr val="FFFFFF"/>
                </a:highlight>
                <a:latin typeface="Georgia"/>
                <a:ea typeface="Georgia"/>
                <a:cs typeface="Georgia"/>
                <a:sym typeface="Georgia"/>
              </a:rPr>
              <a:t>One algorithm for finding the shortest path from a starting node to a target node in a weighted graph is </a:t>
            </a:r>
            <a:r>
              <a:rPr b="1" lang="en" sz="7684">
                <a:solidFill>
                  <a:srgbClr val="000000"/>
                </a:solidFill>
                <a:highlight>
                  <a:srgbClr val="FFFFFF"/>
                </a:highlight>
                <a:latin typeface="Georgia"/>
                <a:ea typeface="Georgia"/>
                <a:cs typeface="Georgia"/>
                <a:sym typeface="Georgia"/>
              </a:rPr>
              <a:t>Dijkstra's algorithm</a:t>
            </a:r>
            <a:r>
              <a:rPr lang="en" sz="7684">
                <a:solidFill>
                  <a:srgbClr val="000000"/>
                </a:solidFill>
                <a:highlight>
                  <a:srgbClr val="FFFFFF"/>
                </a:highlight>
                <a:latin typeface="Georgia"/>
                <a:ea typeface="Georgia"/>
                <a:cs typeface="Georgia"/>
                <a:sym typeface="Georgia"/>
              </a:rPr>
              <a:t>.The algorithm creates a tree of shortest paths from the starting vertex, the source, to all other points in the graph.Each visited cell needs to keep track of its distance from the start or which adjacent cell nearer to the start caused it to be added to the queue. When the finish location is found, follow the path of cells backwards to the start, which is the shortest path. The breadth-first search in its simplest form has its limitations, like finding the shortest path in weighted graphs.</a:t>
            </a:r>
            <a:endParaRPr sz="7684">
              <a:solidFill>
                <a:srgbClr val="000000"/>
              </a:solidFill>
              <a:highlight>
                <a:srgbClr val="FFFFFF"/>
              </a:highlight>
              <a:latin typeface="Georgia"/>
              <a:ea typeface="Georgia"/>
              <a:cs typeface="Georgia"/>
              <a:sym typeface="Georgia"/>
            </a:endParaRPr>
          </a:p>
          <a:p>
            <a:pPr indent="0" lvl="0" marL="457200" rtl="0" algn="l">
              <a:spcBef>
                <a:spcPts val="1200"/>
              </a:spcBef>
              <a:spcAft>
                <a:spcPts val="0"/>
              </a:spcAft>
              <a:buNone/>
            </a:pPr>
            <a:r>
              <a:t/>
            </a:r>
            <a:endParaRPr sz="7327">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6" name="Google Shape;106;p20"/>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366">
                <a:solidFill>
                  <a:srgbClr val="0000FF"/>
                </a:solidFill>
              </a:rPr>
              <a:t>Steps to follow Shortest-Path</a:t>
            </a:r>
            <a:endParaRPr>
              <a:solidFill>
                <a:srgbClr val="0000FF"/>
              </a:solidFill>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914400" rtl="0" algn="just">
              <a:spcBef>
                <a:spcPts val="1100"/>
              </a:spcBef>
              <a:spcAft>
                <a:spcPts val="0"/>
              </a:spcAft>
              <a:buNone/>
            </a:pPr>
            <a:r>
              <a:t/>
            </a:r>
            <a:endParaRPr sz="1050">
              <a:solidFill>
                <a:schemeClr val="dk1"/>
              </a:solidFill>
              <a:highlight>
                <a:srgbClr val="FFFFFF"/>
              </a:highlight>
            </a:endParaRPr>
          </a:p>
          <a:p>
            <a:pPr indent="-351515" lvl="0" marL="914400" rtl="0" algn="l">
              <a:spcBef>
                <a:spcPts val="1100"/>
              </a:spcBef>
              <a:spcAft>
                <a:spcPts val="0"/>
              </a:spcAft>
              <a:buClr>
                <a:srgbClr val="202124"/>
              </a:buClr>
              <a:buSzPct val="100000"/>
              <a:buFont typeface="Roboto"/>
              <a:buChar char="➢"/>
            </a:pPr>
            <a:r>
              <a:rPr lang="en" sz="2765">
                <a:solidFill>
                  <a:srgbClr val="202124"/>
                </a:solidFill>
                <a:highlight>
                  <a:srgbClr val="FFFFFF"/>
                </a:highlight>
                <a:latin typeface="Roboto"/>
                <a:ea typeface="Roboto"/>
                <a:cs typeface="Roboto"/>
                <a:sym typeface="Roboto"/>
              </a:rPr>
              <a:t>Initialize distances according to the </a:t>
            </a:r>
            <a:endParaRPr sz="2765">
              <a:solidFill>
                <a:srgbClr val="202124"/>
              </a:solidFill>
              <a:highlight>
                <a:srgbClr val="FFFFFF"/>
              </a:highlight>
              <a:latin typeface="Roboto"/>
              <a:ea typeface="Roboto"/>
              <a:cs typeface="Roboto"/>
              <a:sym typeface="Roboto"/>
            </a:endParaRPr>
          </a:p>
          <a:p>
            <a:pPr indent="0" lvl="0" marL="914400" rtl="0" algn="l">
              <a:spcBef>
                <a:spcPts val="300"/>
              </a:spcBef>
              <a:spcAft>
                <a:spcPts val="0"/>
              </a:spcAft>
              <a:buNone/>
            </a:pPr>
            <a:r>
              <a:rPr b="1" lang="en" sz="2765">
                <a:solidFill>
                  <a:srgbClr val="202124"/>
                </a:solidFill>
                <a:highlight>
                  <a:srgbClr val="FFFFFF"/>
                </a:highlight>
                <a:latin typeface="Roboto"/>
                <a:ea typeface="Roboto"/>
                <a:cs typeface="Roboto"/>
                <a:sym typeface="Roboto"/>
              </a:rPr>
              <a:t>algorithm</a:t>
            </a:r>
            <a:r>
              <a:rPr lang="en" sz="2765">
                <a:solidFill>
                  <a:srgbClr val="202124"/>
                </a:solidFill>
                <a:highlight>
                  <a:srgbClr val="FFFFFF"/>
                </a:highlight>
                <a:latin typeface="Roboto"/>
                <a:ea typeface="Roboto"/>
                <a:cs typeface="Roboto"/>
                <a:sym typeface="Roboto"/>
              </a:rPr>
              <a:t>.</a:t>
            </a:r>
            <a:endParaRPr sz="2765">
              <a:solidFill>
                <a:srgbClr val="202124"/>
              </a:solidFill>
              <a:highlight>
                <a:srgbClr val="FFFFFF"/>
              </a:highlight>
              <a:latin typeface="Roboto"/>
              <a:ea typeface="Roboto"/>
              <a:cs typeface="Roboto"/>
              <a:sym typeface="Roboto"/>
            </a:endParaRPr>
          </a:p>
          <a:p>
            <a:pPr indent="-351515" lvl="0" marL="914400" rtl="0" algn="l">
              <a:spcBef>
                <a:spcPts val="300"/>
              </a:spcBef>
              <a:spcAft>
                <a:spcPts val="0"/>
              </a:spcAft>
              <a:buClr>
                <a:srgbClr val="202124"/>
              </a:buClr>
              <a:buSzPct val="100000"/>
              <a:buFont typeface="Roboto"/>
              <a:buChar char="➢"/>
            </a:pPr>
            <a:r>
              <a:rPr lang="en" sz="2765">
                <a:solidFill>
                  <a:srgbClr val="202124"/>
                </a:solidFill>
                <a:highlight>
                  <a:srgbClr val="FFFFFF"/>
                </a:highlight>
                <a:latin typeface="Roboto"/>
                <a:ea typeface="Roboto"/>
                <a:cs typeface="Roboto"/>
                <a:sym typeface="Roboto"/>
              </a:rPr>
              <a:t>Pick first node and </a:t>
            </a:r>
            <a:r>
              <a:rPr b="1" lang="en" sz="2765">
                <a:solidFill>
                  <a:srgbClr val="202124"/>
                </a:solidFill>
                <a:highlight>
                  <a:srgbClr val="FFFFFF"/>
                </a:highlight>
                <a:latin typeface="Roboto"/>
                <a:ea typeface="Roboto"/>
                <a:cs typeface="Roboto"/>
                <a:sym typeface="Roboto"/>
              </a:rPr>
              <a:t>calculate</a:t>
            </a:r>
            <a:r>
              <a:rPr lang="en" sz="2765">
                <a:solidFill>
                  <a:srgbClr val="202124"/>
                </a:solidFill>
                <a:highlight>
                  <a:srgbClr val="FFFFFF"/>
                </a:highlight>
                <a:latin typeface="Roboto"/>
                <a:ea typeface="Roboto"/>
                <a:cs typeface="Roboto"/>
                <a:sym typeface="Roboto"/>
              </a:rPr>
              <a:t> distances </a:t>
            </a:r>
            <a:endParaRPr sz="2765">
              <a:solidFill>
                <a:srgbClr val="202124"/>
              </a:solidFill>
              <a:highlight>
                <a:srgbClr val="FFFFFF"/>
              </a:highlight>
              <a:latin typeface="Roboto"/>
              <a:ea typeface="Roboto"/>
              <a:cs typeface="Roboto"/>
              <a:sym typeface="Roboto"/>
            </a:endParaRPr>
          </a:p>
          <a:p>
            <a:pPr indent="0" lvl="0" marL="914400" rtl="0" algn="l">
              <a:spcBef>
                <a:spcPts val="300"/>
              </a:spcBef>
              <a:spcAft>
                <a:spcPts val="0"/>
              </a:spcAft>
              <a:buNone/>
            </a:pPr>
            <a:r>
              <a:rPr lang="en" sz="2765">
                <a:solidFill>
                  <a:srgbClr val="202124"/>
                </a:solidFill>
                <a:highlight>
                  <a:srgbClr val="FFFFFF"/>
                </a:highlight>
                <a:latin typeface="Roboto"/>
                <a:ea typeface="Roboto"/>
                <a:cs typeface="Roboto"/>
                <a:sym typeface="Roboto"/>
              </a:rPr>
              <a:t>to adjacent nodes.</a:t>
            </a:r>
            <a:endParaRPr sz="2765">
              <a:solidFill>
                <a:srgbClr val="202124"/>
              </a:solidFill>
              <a:highlight>
                <a:srgbClr val="FFFFFF"/>
              </a:highlight>
              <a:latin typeface="Roboto"/>
              <a:ea typeface="Roboto"/>
              <a:cs typeface="Roboto"/>
              <a:sym typeface="Roboto"/>
            </a:endParaRPr>
          </a:p>
          <a:p>
            <a:pPr indent="-351515" lvl="0" marL="914400" rtl="0" algn="l">
              <a:spcBef>
                <a:spcPts val="300"/>
              </a:spcBef>
              <a:spcAft>
                <a:spcPts val="0"/>
              </a:spcAft>
              <a:buClr>
                <a:srgbClr val="202124"/>
              </a:buClr>
              <a:buSzPct val="100000"/>
              <a:buFont typeface="Roboto"/>
              <a:buChar char="➢"/>
            </a:pPr>
            <a:r>
              <a:rPr lang="en" sz="2765">
                <a:solidFill>
                  <a:srgbClr val="202124"/>
                </a:solidFill>
                <a:highlight>
                  <a:srgbClr val="FFFFFF"/>
                </a:highlight>
                <a:latin typeface="Roboto"/>
                <a:ea typeface="Roboto"/>
                <a:cs typeface="Roboto"/>
                <a:sym typeface="Roboto"/>
              </a:rPr>
              <a:t>Pick next node with minimal </a:t>
            </a:r>
            <a:r>
              <a:rPr b="1" lang="en" sz="2765">
                <a:solidFill>
                  <a:srgbClr val="202124"/>
                </a:solidFill>
                <a:highlight>
                  <a:srgbClr val="FFFFFF"/>
                </a:highlight>
                <a:latin typeface="Roboto"/>
                <a:ea typeface="Roboto"/>
                <a:cs typeface="Roboto"/>
                <a:sym typeface="Roboto"/>
              </a:rPr>
              <a:t>distance</a:t>
            </a:r>
            <a:r>
              <a:rPr lang="en" sz="2765">
                <a:solidFill>
                  <a:srgbClr val="202124"/>
                </a:solidFill>
                <a:highlight>
                  <a:srgbClr val="FFFFFF"/>
                </a:highlight>
                <a:latin typeface="Roboto"/>
                <a:ea typeface="Roboto"/>
                <a:cs typeface="Roboto"/>
                <a:sym typeface="Roboto"/>
              </a:rPr>
              <a:t> </a:t>
            </a:r>
            <a:endParaRPr sz="2765">
              <a:solidFill>
                <a:srgbClr val="202124"/>
              </a:solidFill>
              <a:highlight>
                <a:srgbClr val="FFFFFF"/>
              </a:highlight>
              <a:latin typeface="Roboto"/>
              <a:ea typeface="Roboto"/>
              <a:cs typeface="Roboto"/>
              <a:sym typeface="Roboto"/>
            </a:endParaRPr>
          </a:p>
          <a:p>
            <a:pPr indent="457200" lvl="0" marL="457200" rtl="0" algn="l">
              <a:spcBef>
                <a:spcPts val="300"/>
              </a:spcBef>
              <a:spcAft>
                <a:spcPts val="0"/>
              </a:spcAft>
              <a:buNone/>
            </a:pPr>
            <a:r>
              <a:rPr lang="en" sz="2765">
                <a:solidFill>
                  <a:srgbClr val="202124"/>
                </a:solidFill>
                <a:highlight>
                  <a:srgbClr val="FFFFFF"/>
                </a:highlight>
                <a:latin typeface="Roboto"/>
                <a:ea typeface="Roboto"/>
                <a:cs typeface="Roboto"/>
                <a:sym typeface="Roboto"/>
              </a:rPr>
              <a:t>repeat adjacent node </a:t>
            </a:r>
            <a:r>
              <a:rPr b="1" lang="en" sz="2765">
                <a:solidFill>
                  <a:srgbClr val="202124"/>
                </a:solidFill>
                <a:highlight>
                  <a:srgbClr val="FFFFFF"/>
                </a:highlight>
                <a:latin typeface="Roboto"/>
                <a:ea typeface="Roboto"/>
                <a:cs typeface="Roboto"/>
                <a:sym typeface="Roboto"/>
              </a:rPr>
              <a:t>distance</a:t>
            </a:r>
            <a:r>
              <a:rPr lang="en" sz="2765">
                <a:solidFill>
                  <a:srgbClr val="202124"/>
                </a:solidFill>
                <a:highlight>
                  <a:srgbClr val="FFFFFF"/>
                </a:highlight>
                <a:latin typeface="Roboto"/>
                <a:ea typeface="Roboto"/>
                <a:cs typeface="Roboto"/>
                <a:sym typeface="Roboto"/>
              </a:rPr>
              <a:t> calculations.</a:t>
            </a:r>
            <a:endParaRPr sz="2765">
              <a:solidFill>
                <a:srgbClr val="202124"/>
              </a:solidFill>
              <a:highlight>
                <a:srgbClr val="FFFFFF"/>
              </a:highlight>
              <a:latin typeface="Roboto"/>
              <a:ea typeface="Roboto"/>
              <a:cs typeface="Roboto"/>
              <a:sym typeface="Roboto"/>
            </a:endParaRPr>
          </a:p>
          <a:p>
            <a:pPr indent="-351515" lvl="0" marL="914400" rtl="0" algn="l">
              <a:spcBef>
                <a:spcPts val="300"/>
              </a:spcBef>
              <a:spcAft>
                <a:spcPts val="0"/>
              </a:spcAft>
              <a:buClr>
                <a:srgbClr val="202124"/>
              </a:buClr>
              <a:buSzPct val="100000"/>
              <a:buFont typeface="Roboto"/>
              <a:buChar char="➢"/>
            </a:pPr>
            <a:r>
              <a:rPr lang="en" sz="2765">
                <a:solidFill>
                  <a:srgbClr val="202124"/>
                </a:solidFill>
                <a:highlight>
                  <a:srgbClr val="FFFFFF"/>
                </a:highlight>
                <a:latin typeface="Roboto"/>
                <a:ea typeface="Roboto"/>
                <a:cs typeface="Roboto"/>
                <a:sym typeface="Roboto"/>
              </a:rPr>
              <a:t>Final result of </a:t>
            </a:r>
            <a:r>
              <a:rPr b="1" lang="en" sz="2765">
                <a:solidFill>
                  <a:srgbClr val="202124"/>
                </a:solidFill>
                <a:highlight>
                  <a:srgbClr val="FFFFFF"/>
                </a:highlight>
                <a:latin typeface="Roboto"/>
                <a:ea typeface="Roboto"/>
                <a:cs typeface="Roboto"/>
                <a:sym typeface="Roboto"/>
              </a:rPr>
              <a:t>shortest</a:t>
            </a:r>
            <a:r>
              <a:rPr lang="en" sz="2765">
                <a:solidFill>
                  <a:srgbClr val="202124"/>
                </a:solidFill>
                <a:highlight>
                  <a:srgbClr val="FFFFFF"/>
                </a:highlight>
                <a:latin typeface="Roboto"/>
                <a:ea typeface="Roboto"/>
                <a:cs typeface="Roboto"/>
                <a:sym typeface="Roboto"/>
              </a:rPr>
              <a:t>-</a:t>
            </a:r>
            <a:r>
              <a:rPr b="1" lang="en" sz="2765">
                <a:solidFill>
                  <a:srgbClr val="202124"/>
                </a:solidFill>
                <a:highlight>
                  <a:srgbClr val="FFFFFF"/>
                </a:highlight>
                <a:latin typeface="Roboto"/>
                <a:ea typeface="Roboto"/>
                <a:cs typeface="Roboto"/>
                <a:sym typeface="Roboto"/>
              </a:rPr>
              <a:t>path</a:t>
            </a:r>
            <a:r>
              <a:rPr lang="en" sz="2765">
                <a:solidFill>
                  <a:srgbClr val="202124"/>
                </a:solidFill>
                <a:highlight>
                  <a:srgbClr val="FFFFFF"/>
                </a:highlight>
                <a:latin typeface="Roboto"/>
                <a:ea typeface="Roboto"/>
                <a:cs typeface="Roboto"/>
                <a:sym typeface="Roboto"/>
              </a:rPr>
              <a:t> tree.</a:t>
            </a:r>
            <a:endParaRPr sz="2765">
              <a:solidFill>
                <a:srgbClr val="202124"/>
              </a:solidFill>
              <a:highlight>
                <a:srgbClr val="FFFFFF"/>
              </a:highlight>
              <a:latin typeface="Roboto"/>
              <a:ea typeface="Roboto"/>
              <a:cs typeface="Roboto"/>
              <a:sym typeface="Roboto"/>
            </a:endParaRPr>
          </a:p>
          <a:p>
            <a:pPr indent="0" lvl="0" marL="914400" marR="2273300" rtl="0" algn="l">
              <a:spcBef>
                <a:spcPts val="1500"/>
              </a:spcBef>
              <a:spcAft>
                <a:spcPts val="0"/>
              </a:spcAft>
              <a:buNone/>
            </a:pPr>
            <a:r>
              <a:t/>
            </a:r>
            <a:endParaRPr i="1" sz="1708">
              <a:solidFill>
                <a:srgbClr val="000000"/>
              </a:solidFill>
              <a:highlight>
                <a:srgbClr val="FFFFFF"/>
              </a:highlight>
            </a:endParaRPr>
          </a:p>
          <a:p>
            <a:pPr indent="0" lvl="0" marL="0" rtl="0" algn="l">
              <a:spcBef>
                <a:spcPts val="15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6290075" y="1508125"/>
            <a:ext cx="2601525" cy="2705100"/>
          </a:xfrm>
          <a:prstGeom prst="rect">
            <a:avLst/>
          </a:prstGeom>
          <a:noFill/>
          <a:ln>
            <a:noFill/>
          </a:ln>
        </p:spPr>
      </p:pic>
      <p:pic>
        <p:nvPicPr>
          <p:cNvPr id="114" name="Google Shape;114;p21"/>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