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989dc5a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989dc5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989dc5a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989dc5a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989dc5a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989dc5a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989dc5a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989dc5a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9a5eba2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9a5eba2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88cf277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88cf277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88cf277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88cf277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9a5eba2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9a5eba2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88cf2775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88cf2775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88cf2775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88cf2775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88cf2775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88cf2775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88cf2775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88cf2775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npu85.npu.edu/~henry/npu/classes/algorithm/tutorialpoints_daa/slide/shortest_paths.html#v1" TargetMode="Externa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Graph_theory" TargetMode="External"/><Relationship Id="rId4" Type="http://schemas.openxmlformats.org/officeDocument/2006/relationships/hyperlink" Target="https://en.wikipedia.org/wiki/Breadth-first_search" TargetMode="External"/><Relationship Id="rId5" Type="http://schemas.openxmlformats.org/officeDocument/2006/relationships/hyperlink" Target="https://en.wikipedia.org/wiki/A*_algorithm" TargetMode="External"/><Relationship Id="rId6" Type="http://schemas.openxmlformats.org/officeDocument/2006/relationships/hyperlink" Target="https://en.wikipedia.org/wiki/Heuristic" TargetMode="External"/><Relationship Id="rId7" Type="http://schemas.openxmlformats.org/officeDocument/2006/relationships/hyperlink" Target="https://en.wikipedia.org/wiki/Queue_(data_structure)" TargetMode="External"/><Relationship Id="rId8"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Maze Project</a:t>
            </a:r>
            <a:endParaRPr/>
          </a:p>
        </p:txBody>
      </p:sp>
      <p:sp>
        <p:nvSpPr>
          <p:cNvPr id="55" name="Google Shape;55;p13"/>
          <p:cNvSpPr txBox="1"/>
          <p:nvPr>
            <p:ph idx="1" type="subTitle"/>
          </p:nvPr>
        </p:nvSpPr>
        <p:spPr>
          <a:xfrm>
            <a:off x="311700" y="3675450"/>
            <a:ext cx="8520600" cy="132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b="1" lang="en" sz="1200">
                <a:solidFill>
                  <a:schemeClr val="dk1"/>
                </a:solidFill>
              </a:rPr>
              <a:t> Prepared For:								    Prepared By:</a:t>
            </a:r>
            <a:endParaRPr b="1" sz="1200">
              <a:solidFill>
                <a:schemeClr val="dk1"/>
              </a:solidFill>
            </a:endParaRPr>
          </a:p>
          <a:p>
            <a:pPr indent="457200" lvl="0" marL="0" rtl="0" algn="l">
              <a:spcBef>
                <a:spcPts val="0"/>
              </a:spcBef>
              <a:spcAft>
                <a:spcPts val="0"/>
              </a:spcAft>
              <a:buNone/>
            </a:pPr>
            <a:r>
              <a:rPr lang="en" sz="1200">
                <a:solidFill>
                  <a:schemeClr val="dk1"/>
                </a:solidFill>
              </a:rPr>
              <a:t>	</a:t>
            </a:r>
            <a:endParaRPr sz="1200">
              <a:solidFill>
                <a:schemeClr val="dk1"/>
              </a:solidFill>
            </a:endParaRPr>
          </a:p>
          <a:p>
            <a:pPr indent="457200" lvl="0" marL="0" rtl="0" algn="l">
              <a:spcBef>
                <a:spcPts val="0"/>
              </a:spcBef>
              <a:spcAft>
                <a:spcPts val="0"/>
              </a:spcAft>
              <a:buNone/>
            </a:pPr>
            <a:r>
              <a:rPr lang="en" sz="1200">
                <a:solidFill>
                  <a:schemeClr val="dk1"/>
                </a:solidFill>
              </a:rPr>
              <a:t>Mr. Henry Chaung			</a:t>
            </a:r>
            <a:r>
              <a:rPr lang="en" sz="1200">
                <a:solidFill>
                  <a:schemeClr val="dk1"/>
                </a:solidFill>
              </a:rPr>
              <a:t>				</a:t>
            </a:r>
            <a:r>
              <a:rPr lang="en" sz="1200">
                <a:solidFill>
                  <a:schemeClr val="dk1"/>
                </a:solidFill>
              </a:rPr>
              <a:t>		</a:t>
            </a:r>
            <a:endParaRPr sz="1200">
              <a:solidFill>
                <a:schemeClr val="dk1"/>
              </a:solidFill>
            </a:endParaRPr>
          </a:p>
          <a:p>
            <a:pPr indent="457200" lvl="0" marL="0" rtl="0" algn="l">
              <a:spcBef>
                <a:spcPts val="0"/>
              </a:spcBef>
              <a:spcAft>
                <a:spcPts val="0"/>
              </a:spcAft>
              <a:buNone/>
            </a:pPr>
            <a:r>
              <a:rPr lang="en" sz="1200">
                <a:solidFill>
                  <a:schemeClr val="dk1"/>
                </a:solidFill>
              </a:rPr>
              <a:t>Algorithms &amp; Structured Programming CS455 </a:t>
            </a:r>
            <a:r>
              <a:rPr lang="en" sz="1200">
                <a:solidFill>
                  <a:schemeClr val="dk1"/>
                </a:solidFill>
              </a:rPr>
              <a:t>		               Ms. Nagalla, Santhi Sree ID:19568</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Spring  2021										</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Northwestern Polytechnic University						</a:t>
            </a:r>
            <a:endParaRPr/>
          </a:p>
        </p:txBody>
      </p:sp>
      <p:pic>
        <p:nvPicPr>
          <p:cNvPr id="56" name="Google Shape;56;p13"/>
          <p:cNvPicPr preferRelativeResize="0"/>
          <p:nvPr/>
        </p:nvPicPr>
        <p:blipFill>
          <a:blip r:embed="rId3">
            <a:alphaModFix/>
          </a:blip>
          <a:stretch>
            <a:fillRect/>
          </a:stretch>
        </p:blipFill>
        <p:spPr>
          <a:xfrm>
            <a:off x="1417313" y="77900"/>
            <a:ext cx="5781026" cy="107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F</a:t>
            </a:r>
            <a:r>
              <a:rPr lang="en">
                <a:solidFill>
                  <a:srgbClr val="0000FF"/>
                </a:solidFill>
              </a:rPr>
              <a:t>ind the minimum distance using Table</a:t>
            </a:r>
            <a:endParaRPr>
              <a:solidFill>
                <a:srgbClr val="0000FF"/>
              </a:solidFill>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257175" y="1152475"/>
            <a:ext cx="8575125" cy="3626699"/>
          </a:xfrm>
          <a:prstGeom prst="rect">
            <a:avLst/>
          </a:prstGeom>
          <a:noFill/>
          <a:ln>
            <a:noFill/>
          </a:ln>
        </p:spPr>
      </p:pic>
      <p:pic>
        <p:nvPicPr>
          <p:cNvPr id="125" name="Google Shape;125;p22"/>
          <p:cNvPicPr preferRelativeResize="0"/>
          <p:nvPr/>
        </p:nvPicPr>
        <p:blipFill>
          <a:blip r:embed="rId4">
            <a:alphaModFix/>
          </a:blip>
          <a:stretch>
            <a:fillRect/>
          </a:stretch>
        </p:blipFill>
        <p:spPr>
          <a:xfrm>
            <a:off x="7878350" y="87798"/>
            <a:ext cx="1179375" cy="100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Steps to follow Minimum Distance</a:t>
            </a:r>
            <a:endParaRPr>
              <a:solidFill>
                <a:srgbClr val="0000FF"/>
              </a:solidFill>
            </a:endParaRPr>
          </a:p>
        </p:txBody>
      </p:sp>
      <p:sp>
        <p:nvSpPr>
          <p:cNvPr id="131" name="Google Shape;131;p23"/>
          <p:cNvSpPr txBox="1"/>
          <p:nvPr>
            <p:ph idx="1" type="body"/>
          </p:nvPr>
        </p:nvSpPr>
        <p:spPr>
          <a:xfrm>
            <a:off x="311700" y="1238200"/>
            <a:ext cx="8520600" cy="3416400"/>
          </a:xfrm>
          <a:prstGeom prst="rect">
            <a:avLst/>
          </a:prstGeom>
        </p:spPr>
        <p:txBody>
          <a:bodyPr anchorCtr="0" anchor="t" bIns="91425" lIns="91425" spcFirstLastPara="1" rIns="91425" wrap="square" tIns="91425">
            <a:normAutofit/>
          </a:bodyPr>
          <a:lstStyle/>
          <a:p>
            <a:pPr indent="-342900" lvl="0" marL="685800" rtl="0" algn="l">
              <a:spcBef>
                <a:spcPts val="0"/>
              </a:spcBef>
              <a:spcAft>
                <a:spcPts val="0"/>
              </a:spcAft>
              <a:buClr>
                <a:schemeClr val="dk1"/>
              </a:buClr>
              <a:buSzPts val="1800"/>
              <a:buFont typeface="Arial"/>
              <a:buChar char="●"/>
            </a:pPr>
            <a:r>
              <a:rPr b="1" lang="en">
                <a:solidFill>
                  <a:srgbClr val="FF0000"/>
                </a:solidFill>
                <a:highlight>
                  <a:srgbClr val="FFFFFF"/>
                </a:highlight>
                <a:latin typeface="Times New Roman"/>
                <a:ea typeface="Times New Roman"/>
                <a:cs typeface="Times New Roman"/>
                <a:sym typeface="Times New Roman"/>
              </a:rPr>
              <a:t>Step X</a:t>
            </a:r>
            <a:r>
              <a:rPr lang="en">
                <a:solidFill>
                  <a:schemeClr val="dk1"/>
                </a:solidFill>
                <a:highlight>
                  <a:srgbClr val="FFFFFF"/>
                </a:highlight>
                <a:latin typeface="Times New Roman"/>
                <a:ea typeface="Times New Roman"/>
                <a:cs typeface="Times New Roman"/>
                <a:sym typeface="Times New Roman"/>
              </a:rPr>
              <a:t> - represents: the current visiting node </a:t>
            </a:r>
            <a:endParaRPr>
              <a:solidFill>
                <a:schemeClr val="dk1"/>
              </a:solidFill>
              <a:highlight>
                <a:srgbClr val="FFFFFF"/>
              </a:highlight>
              <a:latin typeface="Times New Roman"/>
              <a:ea typeface="Times New Roman"/>
              <a:cs typeface="Times New Roman"/>
              <a:sym typeface="Times New Roman"/>
            </a:endParaRPr>
          </a:p>
          <a:p>
            <a:pPr indent="-342900" lvl="0" marL="685800" rtl="0" algn="l">
              <a:spcBef>
                <a:spcPts val="0"/>
              </a:spcBef>
              <a:spcAft>
                <a:spcPts val="0"/>
              </a:spcAft>
              <a:buClr>
                <a:schemeClr val="dk1"/>
              </a:buClr>
              <a:buSzPts val="1800"/>
              <a:buFont typeface="Arial"/>
              <a:buChar char="●"/>
            </a:pPr>
            <a:r>
              <a:rPr b="1" lang="en">
                <a:solidFill>
                  <a:srgbClr val="FF0000"/>
                </a:solidFill>
                <a:highlight>
                  <a:srgbClr val="FFFFFF"/>
                </a:highlight>
                <a:latin typeface="Times New Roman"/>
                <a:ea typeface="Times New Roman"/>
                <a:cs typeface="Times New Roman"/>
                <a:sym typeface="Times New Roman"/>
              </a:rPr>
              <a:t>Next Step</a:t>
            </a:r>
            <a:r>
              <a:rPr lang="en">
                <a:solidFill>
                  <a:schemeClr val="dk1"/>
                </a:solidFill>
                <a:highlight>
                  <a:srgbClr val="FFFFFF"/>
                </a:highlight>
                <a:latin typeface="Times New Roman"/>
                <a:ea typeface="Times New Roman"/>
                <a:cs typeface="Times New Roman"/>
                <a:sym typeface="Times New Roman"/>
              </a:rPr>
              <a:t> represents: the next node to visit </a:t>
            </a:r>
            <a:endParaRPr>
              <a:solidFill>
                <a:schemeClr val="dk1"/>
              </a:solidFill>
              <a:highlight>
                <a:srgbClr val="FFFFFF"/>
              </a:highlight>
              <a:latin typeface="Times New Roman"/>
              <a:ea typeface="Times New Roman"/>
              <a:cs typeface="Times New Roman"/>
              <a:sym typeface="Times New Roman"/>
            </a:endParaRPr>
          </a:p>
          <a:p>
            <a:pPr indent="-342900" lvl="0" marL="685800" rtl="0" algn="l">
              <a:spcBef>
                <a:spcPts val="0"/>
              </a:spcBef>
              <a:spcAft>
                <a:spcPts val="0"/>
              </a:spcAft>
              <a:buClr>
                <a:schemeClr val="dk1"/>
              </a:buClr>
              <a:buSzPts val="1800"/>
              <a:buFont typeface="Arial"/>
              <a:buChar char="●"/>
            </a:pPr>
            <a:r>
              <a:rPr lang="en" strike="sngStrike">
                <a:solidFill>
                  <a:srgbClr val="0000FF"/>
                </a:solidFill>
                <a:highlight>
                  <a:srgbClr val="FFFFFF"/>
                </a:highlight>
                <a:latin typeface="Times New Roman"/>
                <a:ea typeface="Times New Roman"/>
                <a:cs typeface="Times New Roman"/>
                <a:sym typeface="Times New Roman"/>
              </a:rPr>
              <a:t>V</a:t>
            </a:r>
            <a:r>
              <a:rPr lang="en">
                <a:solidFill>
                  <a:schemeClr val="dk1"/>
                </a:solidFill>
                <a:highlight>
                  <a:srgbClr val="FFFFFF"/>
                </a:highlight>
                <a:latin typeface="Times New Roman"/>
                <a:ea typeface="Times New Roman"/>
                <a:cs typeface="Times New Roman"/>
                <a:sym typeface="Times New Roman"/>
              </a:rPr>
              <a:t>: this node has been visited </a:t>
            </a:r>
            <a:endParaRPr>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685800" rtl="0" algn="l">
              <a:spcBef>
                <a:spcPts val="0"/>
              </a:spcBef>
              <a:spcAft>
                <a:spcPts val="0"/>
              </a:spcAft>
              <a:buClr>
                <a:schemeClr val="dk1"/>
              </a:buClr>
              <a:buSzPts val="1800"/>
              <a:buFont typeface="Arial"/>
              <a:buChar char="●"/>
            </a:pPr>
            <a:r>
              <a:rPr lang="en">
                <a:solidFill>
                  <a:schemeClr val="dk1"/>
                </a:solidFill>
                <a:highlight>
                  <a:srgbClr val="FFFFFF"/>
                </a:highlight>
                <a:latin typeface="Times New Roman"/>
                <a:ea typeface="Times New Roman"/>
                <a:cs typeface="Times New Roman"/>
                <a:sym typeface="Times New Roman"/>
              </a:rPr>
              <a:t>Initial </a:t>
            </a:r>
            <a:endParaRPr>
              <a:solidFill>
                <a:schemeClr val="dk1"/>
              </a:solidFill>
              <a:highlight>
                <a:srgbClr val="FFFFFF"/>
              </a:highlight>
              <a:latin typeface="Times New Roman"/>
              <a:ea typeface="Times New Roman"/>
              <a:cs typeface="Times New Roman"/>
              <a:sym typeface="Times New Roman"/>
            </a:endParaRPr>
          </a:p>
          <a:p>
            <a:pPr indent="-342900" lvl="0" marL="1143000" rtl="0" algn="l">
              <a:spcBef>
                <a:spcPts val="0"/>
              </a:spcBef>
              <a:spcAft>
                <a:spcPts val="0"/>
              </a:spcAft>
              <a:buClr>
                <a:schemeClr val="dk1"/>
              </a:buClr>
              <a:buSzPts val="1800"/>
              <a:buFont typeface="Arial"/>
              <a:buChar char="●"/>
            </a:pPr>
            <a:r>
              <a:rPr lang="en" u="sng">
                <a:solidFill>
                  <a:srgbClr val="0563C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0</a:t>
            </a:r>
            <a:r>
              <a:rPr lang="en">
                <a:solidFill>
                  <a:schemeClr val="dk1"/>
                </a:solidFill>
                <a:highlight>
                  <a:srgbClr val="FFFFFF"/>
                </a:highlight>
                <a:latin typeface="Times New Roman"/>
                <a:ea typeface="Times New Roman"/>
                <a:cs typeface="Times New Roman"/>
                <a:sym typeface="Times New Roman"/>
              </a:rPr>
              <a:t> is </a:t>
            </a:r>
            <a:r>
              <a:rPr lang="en">
                <a:solidFill>
                  <a:srgbClr val="FF0000"/>
                </a:solidFill>
                <a:highlight>
                  <a:srgbClr val="FFFFFF"/>
                </a:highlight>
                <a:latin typeface="Times New Roman"/>
                <a:ea typeface="Times New Roman"/>
                <a:cs typeface="Times New Roman"/>
                <a:sym typeface="Times New Roman"/>
              </a:rPr>
              <a:t>smallest</a:t>
            </a:r>
            <a:r>
              <a:rPr lang="en">
                <a:solidFill>
                  <a:schemeClr val="dk1"/>
                </a:solidFill>
                <a:highlight>
                  <a:srgbClr val="FFFFFF"/>
                </a:highlight>
                <a:latin typeface="Times New Roman"/>
                <a:ea typeface="Times New Roman"/>
                <a:cs typeface="Times New Roman"/>
                <a:sym typeface="Times New Roman"/>
              </a:rPr>
              <a:t> cost on </a:t>
            </a:r>
            <a:r>
              <a:rPr lang="en">
                <a:solidFill>
                  <a:srgbClr val="FF0000"/>
                </a:solidFill>
                <a:highlight>
                  <a:srgbClr val="FFFFFF"/>
                </a:highlight>
                <a:latin typeface="Times New Roman"/>
                <a:ea typeface="Times New Roman"/>
                <a:cs typeface="Times New Roman"/>
                <a:sym typeface="Times New Roman"/>
              </a:rPr>
              <a:t>Initial</a:t>
            </a:r>
            <a:r>
              <a:rPr lang="en">
                <a:solidFill>
                  <a:schemeClr val="dk1"/>
                </a:solidFill>
                <a:highlight>
                  <a:srgbClr val="FFFFFF"/>
                </a:highlight>
                <a:latin typeface="Times New Roman"/>
                <a:ea typeface="Times New Roman"/>
                <a:cs typeface="Times New Roman"/>
                <a:sym typeface="Times New Roman"/>
              </a:rPr>
              <a:t> step. </a:t>
            </a:r>
            <a:endParaRPr>
              <a:solidFill>
                <a:schemeClr val="dk1"/>
              </a:solidFill>
              <a:highlight>
                <a:srgbClr val="FFFFFF"/>
              </a:highlight>
              <a:latin typeface="Times New Roman"/>
              <a:ea typeface="Times New Roman"/>
              <a:cs typeface="Times New Roman"/>
              <a:sym typeface="Times New Roman"/>
            </a:endParaRPr>
          </a:p>
          <a:p>
            <a:pPr indent="-342900" lvl="0" marL="1600200" rtl="0" algn="l">
              <a:spcBef>
                <a:spcPts val="0"/>
              </a:spcBef>
              <a:spcAft>
                <a:spcPts val="0"/>
              </a:spcAft>
              <a:buClr>
                <a:schemeClr val="dk1"/>
              </a:buClr>
              <a:buSzPts val="1800"/>
              <a:buFont typeface="Arial"/>
              <a:buChar char="■"/>
            </a:pPr>
            <a:r>
              <a:rPr lang="en">
                <a:solidFill>
                  <a:schemeClr val="dk1"/>
                </a:solidFill>
                <a:highlight>
                  <a:srgbClr val="FFFFFF"/>
                </a:highlight>
                <a:latin typeface="Times New Roman"/>
                <a:ea typeface="Times New Roman"/>
                <a:cs typeface="Times New Roman"/>
                <a:sym typeface="Times New Roman"/>
              </a:rPr>
              <a:t>Thus, </a:t>
            </a:r>
            <a:r>
              <a:rPr b="1" lang="en">
                <a:solidFill>
                  <a:srgbClr val="FF0000"/>
                </a:solidFill>
                <a:highlight>
                  <a:srgbClr val="FFFFFF"/>
                </a:highlight>
                <a:latin typeface="Times New Roman"/>
                <a:ea typeface="Times New Roman"/>
                <a:cs typeface="Times New Roman"/>
                <a:sym typeface="Times New Roman"/>
              </a:rPr>
              <a:t>A </a:t>
            </a:r>
            <a:r>
              <a:rPr lang="en">
                <a:solidFill>
                  <a:schemeClr val="dk1"/>
                </a:solidFill>
                <a:highlight>
                  <a:srgbClr val="FFFFFF"/>
                </a:highlight>
                <a:latin typeface="Times New Roman"/>
                <a:ea typeface="Times New Roman"/>
                <a:cs typeface="Times New Roman"/>
                <a:sym typeface="Times New Roman"/>
              </a:rPr>
              <a:t>is selected as the </a:t>
            </a:r>
            <a:r>
              <a:rPr lang="en">
                <a:solidFill>
                  <a:srgbClr val="FF0000"/>
                </a:solidFill>
                <a:highlight>
                  <a:srgbClr val="FFFFFF"/>
                </a:highlight>
                <a:latin typeface="Times New Roman"/>
                <a:ea typeface="Times New Roman"/>
                <a:cs typeface="Times New Roman"/>
                <a:sym typeface="Times New Roman"/>
              </a:rPr>
              <a:t>starting point</a:t>
            </a:r>
            <a:r>
              <a:rPr lang="en">
                <a:solidFill>
                  <a:schemeClr val="dk1"/>
                </a:solidFill>
                <a:highlight>
                  <a:srgbClr val="FFFFFF"/>
                </a:highlight>
                <a:latin typeface="Times New Roman"/>
                <a:ea typeface="Times New Roman"/>
                <a:cs typeface="Times New Roman"/>
                <a:sym typeface="Times New Roman"/>
              </a:rPr>
              <a:t> for </a:t>
            </a:r>
            <a:r>
              <a:rPr lang="en">
                <a:solidFill>
                  <a:srgbClr val="FF0000"/>
                </a:solidFill>
                <a:highlight>
                  <a:srgbClr val="FFFFFF"/>
                </a:highlight>
                <a:latin typeface="Times New Roman"/>
                <a:ea typeface="Times New Roman"/>
                <a:cs typeface="Times New Roman"/>
                <a:sym typeface="Times New Roman"/>
              </a:rPr>
              <a:t>Step 1</a:t>
            </a:r>
            <a:r>
              <a:rPr lang="en">
                <a:solidFill>
                  <a:schemeClr val="dk1"/>
                </a:solidFill>
                <a:highlight>
                  <a:srgbClr val="FFFFFF"/>
                </a:highlight>
                <a:latin typeface="Times New Roman"/>
                <a:ea typeface="Times New Roman"/>
                <a:cs typeface="Times New Roman"/>
                <a:sym typeface="Times New Roman"/>
              </a:rPr>
              <a:t>. </a:t>
            </a:r>
            <a:endParaRPr>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FF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32" name="Google Shape;132;p23"/>
          <p:cNvPicPr preferRelativeResize="0"/>
          <p:nvPr/>
        </p:nvPicPr>
        <p:blipFill>
          <a:blip r:embed="rId4">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Steps - Continues</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6858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Step 1 </a:t>
            </a:r>
            <a:endParaRPr sz="1600">
              <a:solidFill>
                <a:schemeClr val="dk1"/>
              </a:solidFill>
              <a:highlight>
                <a:srgbClr val="FFFFFF"/>
              </a:highlight>
              <a:latin typeface="Times New Roman"/>
              <a:ea typeface="Times New Roman"/>
              <a:cs typeface="Times New Roman"/>
              <a:sym typeface="Times New Roman"/>
            </a:endParaRPr>
          </a:p>
          <a:p>
            <a:pPr indent="-330200" lvl="0" marL="1143000" rtl="0" algn="l">
              <a:spcBef>
                <a:spcPts val="0"/>
              </a:spcBef>
              <a:spcAft>
                <a:spcPts val="0"/>
              </a:spcAft>
              <a:buClr>
                <a:schemeClr val="dk1"/>
              </a:buClr>
              <a:buSzPts val="1600"/>
              <a:buFont typeface="Arial"/>
              <a:buChar char="●"/>
            </a:pPr>
            <a:r>
              <a:rPr b="1" lang="en" sz="1600">
                <a:solidFill>
                  <a:srgbClr val="FF0000"/>
                </a:solidFill>
                <a:highlight>
                  <a:srgbClr val="FFFFFF"/>
                </a:highlight>
                <a:latin typeface="Times New Roman"/>
                <a:ea typeface="Times New Roman"/>
                <a:cs typeface="Times New Roman"/>
                <a:sym typeface="Times New Roman"/>
              </a:rPr>
              <a:t>A </a:t>
            </a:r>
            <a:r>
              <a:rPr lang="en" sz="1600">
                <a:solidFill>
                  <a:schemeClr val="dk1"/>
                </a:solidFill>
                <a:highlight>
                  <a:srgbClr val="FFFFFF"/>
                </a:highlight>
                <a:latin typeface="Times New Roman"/>
                <a:ea typeface="Times New Roman"/>
                <a:cs typeface="Times New Roman"/>
                <a:sym typeface="Times New Roman"/>
              </a:rPr>
              <a:t>is selected as the </a:t>
            </a:r>
            <a:r>
              <a:rPr lang="en" sz="1600">
                <a:solidFill>
                  <a:srgbClr val="FF0000"/>
                </a:solidFill>
                <a:highlight>
                  <a:srgbClr val="FFFFFF"/>
                </a:highlight>
                <a:latin typeface="Times New Roman"/>
                <a:ea typeface="Times New Roman"/>
                <a:cs typeface="Times New Roman"/>
                <a:sym typeface="Times New Roman"/>
              </a:rPr>
              <a:t>starting point</a:t>
            </a:r>
            <a:r>
              <a:rPr lang="en" sz="1600">
                <a:solidFill>
                  <a:schemeClr val="dk1"/>
                </a:solidFill>
                <a:highlight>
                  <a:srgbClr val="FFFFFF"/>
                </a:highlight>
                <a:latin typeface="Times New Roman"/>
                <a:ea typeface="Times New Roman"/>
                <a:cs typeface="Times New Roman"/>
                <a:sym typeface="Times New Roman"/>
              </a:rPr>
              <a:t> for Step 1. </a:t>
            </a:r>
            <a:endParaRPr sz="1600">
              <a:solidFill>
                <a:schemeClr val="dk1"/>
              </a:solidFill>
              <a:highlight>
                <a:srgbClr val="FFFFFF"/>
              </a:highlight>
              <a:latin typeface="Times New Roman"/>
              <a:ea typeface="Times New Roman"/>
              <a:cs typeface="Times New Roman"/>
              <a:sym typeface="Times New Roman"/>
            </a:endParaRPr>
          </a:p>
          <a:p>
            <a:pPr indent="-330200" lvl="0" marL="16002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From </a:t>
            </a:r>
            <a:r>
              <a:rPr b="1" lang="en" sz="1600">
                <a:solidFill>
                  <a:srgbClr val="FF0000"/>
                </a:solidFill>
                <a:highlight>
                  <a:srgbClr val="FFFFFF"/>
                </a:highlight>
                <a:latin typeface="Times New Roman"/>
                <a:ea typeface="Times New Roman"/>
                <a:cs typeface="Times New Roman"/>
                <a:sym typeface="Times New Roman"/>
              </a:rPr>
              <a:t>A</a:t>
            </a:r>
            <a:r>
              <a:rPr lang="en" sz="1600">
                <a:solidFill>
                  <a:schemeClr val="dk1"/>
                </a:solidFill>
                <a:highlight>
                  <a:srgbClr val="FFFFFF"/>
                </a:highlight>
                <a:latin typeface="Times New Roman"/>
                <a:ea typeface="Times New Roman"/>
                <a:cs typeface="Times New Roman"/>
                <a:sym typeface="Times New Roman"/>
              </a:rPr>
              <a:t>, one can go to</a:t>
            </a:r>
            <a:r>
              <a:rPr b="1" lang="en" sz="1600">
                <a:solidFill>
                  <a:srgbClr val="FF0000"/>
                </a:solidFill>
                <a:highlight>
                  <a:srgbClr val="FFFFFF"/>
                </a:highlight>
                <a:latin typeface="Times New Roman"/>
                <a:ea typeface="Times New Roman"/>
                <a:cs typeface="Times New Roman"/>
                <a:sym typeface="Times New Roman"/>
              </a:rPr>
              <a:t> A or B or C</a:t>
            </a:r>
            <a:r>
              <a:rPr lang="en" sz="1600">
                <a:solidFill>
                  <a:srgbClr val="FF0000"/>
                </a:solidFill>
                <a:highlight>
                  <a:srgbClr val="FFFFFF"/>
                </a:highlight>
                <a:latin typeface="Times New Roman"/>
                <a:ea typeface="Times New Roman"/>
                <a:cs typeface="Times New Roman"/>
                <a:sym typeface="Times New Roman"/>
              </a:rPr>
              <a:t> </a:t>
            </a:r>
            <a:endParaRPr sz="1600">
              <a:solidFill>
                <a:srgbClr val="FF0000"/>
              </a:solidFill>
              <a:highlight>
                <a:srgbClr val="FFFFFF"/>
              </a:highlight>
              <a:latin typeface="Times New Roman"/>
              <a:ea typeface="Times New Roman"/>
              <a:cs typeface="Times New Roman"/>
              <a:sym typeface="Times New Roman"/>
            </a:endParaRPr>
          </a:p>
          <a:p>
            <a:pPr indent="-330200" lvl="0" marL="20574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The accumulated cost on </a:t>
            </a:r>
            <a:r>
              <a:rPr b="1" lang="en" sz="1600">
                <a:solidFill>
                  <a:srgbClr val="FF0000"/>
                </a:solidFill>
                <a:highlight>
                  <a:srgbClr val="FFFFFF"/>
                </a:highlight>
                <a:latin typeface="Times New Roman"/>
                <a:ea typeface="Times New Roman"/>
                <a:cs typeface="Times New Roman"/>
                <a:sym typeface="Times New Roman"/>
              </a:rPr>
              <a:t>A </a:t>
            </a:r>
            <a:r>
              <a:rPr lang="en" sz="1600">
                <a:solidFill>
                  <a:schemeClr val="dk1"/>
                </a:solidFill>
                <a:highlight>
                  <a:srgbClr val="FFFFFF"/>
                </a:highlight>
                <a:latin typeface="Times New Roman"/>
                <a:ea typeface="Times New Roman"/>
                <a:cs typeface="Times New Roman"/>
                <a:sym typeface="Times New Roman"/>
              </a:rPr>
              <a:t>is not changed. It is still </a:t>
            </a:r>
            <a:r>
              <a:rPr lang="en" sz="1600">
                <a:solidFill>
                  <a:srgbClr val="FF0000"/>
                </a:solidFill>
                <a:highlight>
                  <a:srgbClr val="FFFFFF"/>
                </a:highlight>
                <a:latin typeface="Times New Roman"/>
                <a:ea typeface="Times New Roman"/>
                <a:cs typeface="Times New Roman"/>
                <a:sym typeface="Times New Roman"/>
              </a:rPr>
              <a:t>0</a:t>
            </a:r>
            <a:r>
              <a:rPr lang="en"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indent="-330200" lvl="0" marL="20574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The accumulated cost on </a:t>
            </a:r>
            <a:r>
              <a:rPr b="1" lang="en" sz="1600">
                <a:solidFill>
                  <a:srgbClr val="FF0000"/>
                </a:solidFill>
                <a:highlight>
                  <a:srgbClr val="FFFFFF"/>
                </a:highlight>
                <a:latin typeface="Times New Roman"/>
                <a:ea typeface="Times New Roman"/>
                <a:cs typeface="Times New Roman"/>
                <a:sym typeface="Times New Roman"/>
              </a:rPr>
              <a:t>B </a:t>
            </a:r>
            <a:r>
              <a:rPr lang="en" sz="1600">
                <a:solidFill>
                  <a:schemeClr val="dk1"/>
                </a:solidFill>
                <a:highlight>
                  <a:srgbClr val="FFFFFF"/>
                </a:highlight>
                <a:latin typeface="Times New Roman"/>
                <a:ea typeface="Times New Roman"/>
                <a:cs typeface="Times New Roman"/>
                <a:sym typeface="Times New Roman"/>
              </a:rPr>
              <a:t>is </a:t>
            </a:r>
            <a:r>
              <a:rPr b="1" lang="en" sz="1600">
                <a:solidFill>
                  <a:srgbClr val="FF0000"/>
                </a:solidFill>
                <a:highlight>
                  <a:srgbClr val="FFFFFF"/>
                </a:highlight>
                <a:latin typeface="Times New Roman"/>
                <a:ea typeface="Times New Roman"/>
                <a:cs typeface="Times New Roman"/>
                <a:sym typeface="Times New Roman"/>
              </a:rPr>
              <a:t>1.</a:t>
            </a:r>
            <a:r>
              <a:rPr lang="en" sz="1600">
                <a:solidFill>
                  <a:srgbClr val="FF0000"/>
                </a:solidFill>
                <a:highlight>
                  <a:srgbClr val="FFFFFF"/>
                </a:highlight>
                <a:latin typeface="Times New Roman"/>
                <a:ea typeface="Times New Roman"/>
                <a:cs typeface="Times New Roman"/>
                <a:sym typeface="Times New Roman"/>
              </a:rPr>
              <a:t> </a:t>
            </a:r>
            <a:endParaRPr sz="1600">
              <a:solidFill>
                <a:srgbClr val="FF0000"/>
              </a:solidFill>
              <a:highlight>
                <a:srgbClr val="FFFFFF"/>
              </a:highlight>
              <a:latin typeface="Times New Roman"/>
              <a:ea typeface="Times New Roman"/>
              <a:cs typeface="Times New Roman"/>
              <a:sym typeface="Times New Roman"/>
            </a:endParaRPr>
          </a:p>
          <a:p>
            <a:pPr indent="-330200" lvl="0" marL="20574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The accumulated cost on </a:t>
            </a:r>
            <a:r>
              <a:rPr b="1" lang="en" sz="1600">
                <a:solidFill>
                  <a:srgbClr val="FF0000"/>
                </a:solidFill>
                <a:highlight>
                  <a:srgbClr val="FFFFFF"/>
                </a:highlight>
                <a:latin typeface="Times New Roman"/>
                <a:ea typeface="Times New Roman"/>
                <a:cs typeface="Times New Roman"/>
                <a:sym typeface="Times New Roman"/>
              </a:rPr>
              <a:t>C </a:t>
            </a:r>
            <a:r>
              <a:rPr lang="en" sz="1600">
                <a:solidFill>
                  <a:schemeClr val="dk1"/>
                </a:solidFill>
                <a:highlight>
                  <a:srgbClr val="FFFFFF"/>
                </a:highlight>
                <a:latin typeface="Times New Roman"/>
                <a:ea typeface="Times New Roman"/>
                <a:cs typeface="Times New Roman"/>
                <a:sym typeface="Times New Roman"/>
              </a:rPr>
              <a:t>is </a:t>
            </a:r>
            <a:r>
              <a:rPr b="1" lang="en" sz="1600">
                <a:solidFill>
                  <a:srgbClr val="FF0000"/>
                </a:solidFill>
                <a:highlight>
                  <a:srgbClr val="FFFFFF"/>
                </a:highlight>
                <a:latin typeface="Times New Roman"/>
                <a:ea typeface="Times New Roman"/>
                <a:cs typeface="Times New Roman"/>
                <a:sym typeface="Times New Roman"/>
              </a:rPr>
              <a:t>3.</a:t>
            </a:r>
            <a:r>
              <a:rPr lang="en" sz="1600">
                <a:solidFill>
                  <a:srgbClr val="FF0000"/>
                </a:solidFill>
                <a:highlight>
                  <a:srgbClr val="FFFFFF"/>
                </a:highlight>
                <a:latin typeface="Times New Roman"/>
                <a:ea typeface="Times New Roman"/>
                <a:cs typeface="Times New Roman"/>
                <a:sym typeface="Times New Roman"/>
              </a:rPr>
              <a:t> </a:t>
            </a:r>
            <a:endParaRPr sz="1600">
              <a:solidFill>
                <a:srgbClr val="FF0000"/>
              </a:solidFill>
              <a:highlight>
                <a:srgbClr val="FFFFFF"/>
              </a:highlight>
              <a:latin typeface="Times New Roman"/>
              <a:ea typeface="Times New Roman"/>
              <a:cs typeface="Times New Roman"/>
              <a:sym typeface="Times New Roman"/>
            </a:endParaRPr>
          </a:p>
          <a:p>
            <a:pPr indent="-330200" lvl="0" marL="2057400" rtl="0" algn="l">
              <a:spcBef>
                <a:spcPts val="0"/>
              </a:spcBef>
              <a:spcAft>
                <a:spcPts val="0"/>
              </a:spcAft>
              <a:buClr>
                <a:schemeClr val="dk1"/>
              </a:buClr>
              <a:buSzPts val="1600"/>
              <a:buFont typeface="Arial"/>
              <a:buChar char="●"/>
            </a:pPr>
            <a:r>
              <a:rPr b="1" lang="en" sz="1600">
                <a:solidFill>
                  <a:srgbClr val="FF0000"/>
                </a:solidFill>
                <a:highlight>
                  <a:srgbClr val="FFFFFF"/>
                </a:highlight>
                <a:latin typeface="Times New Roman"/>
                <a:ea typeface="Times New Roman"/>
                <a:cs typeface="Times New Roman"/>
                <a:sym typeface="Times New Roman"/>
              </a:rPr>
              <a:t>1</a:t>
            </a:r>
            <a:r>
              <a:rPr lang="en" sz="1600">
                <a:solidFill>
                  <a:schemeClr val="dk1"/>
                </a:solidFill>
                <a:highlight>
                  <a:srgbClr val="FFFFFF"/>
                </a:highlight>
                <a:latin typeface="Times New Roman"/>
                <a:ea typeface="Times New Roman"/>
                <a:cs typeface="Times New Roman"/>
                <a:sym typeface="Times New Roman"/>
              </a:rPr>
              <a:t> is </a:t>
            </a:r>
            <a:r>
              <a:rPr lang="en" sz="1600">
                <a:solidFill>
                  <a:srgbClr val="FF0000"/>
                </a:solidFill>
                <a:highlight>
                  <a:srgbClr val="FFFFFF"/>
                </a:highlight>
                <a:latin typeface="Times New Roman"/>
                <a:ea typeface="Times New Roman"/>
                <a:cs typeface="Times New Roman"/>
                <a:sym typeface="Times New Roman"/>
              </a:rPr>
              <a:t>smaller</a:t>
            </a:r>
            <a:r>
              <a:rPr lang="en" sz="1600">
                <a:solidFill>
                  <a:schemeClr val="dk1"/>
                </a:solidFill>
                <a:highlight>
                  <a:srgbClr val="FFFFFF"/>
                </a:highlight>
                <a:latin typeface="Times New Roman"/>
                <a:ea typeface="Times New Roman"/>
                <a:cs typeface="Times New Roman"/>
                <a:sym typeface="Times New Roman"/>
              </a:rPr>
              <a:t> than</a:t>
            </a:r>
            <a:r>
              <a:rPr b="1" lang="en" sz="1600">
                <a:solidFill>
                  <a:srgbClr val="FF0000"/>
                </a:solidFill>
                <a:highlight>
                  <a:srgbClr val="FFFFFF"/>
                </a:highlight>
                <a:latin typeface="Times New Roman"/>
                <a:ea typeface="Times New Roman"/>
                <a:cs typeface="Times New Roman"/>
                <a:sym typeface="Times New Roman"/>
              </a:rPr>
              <a:t> 3</a:t>
            </a:r>
            <a:r>
              <a:rPr lang="en"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indent="-330200" lvl="0" marL="2514600" rtl="0" algn="l">
              <a:spcBef>
                <a:spcPts val="0"/>
              </a:spcBef>
              <a:spcAft>
                <a:spcPts val="0"/>
              </a:spcAft>
              <a:buClr>
                <a:schemeClr val="dk1"/>
              </a:buClr>
              <a:buSzPts val="1600"/>
              <a:buFont typeface="Arial"/>
              <a:buChar char="○"/>
            </a:pPr>
            <a:r>
              <a:rPr lang="en" sz="1600">
                <a:solidFill>
                  <a:srgbClr val="0000FF"/>
                </a:solidFill>
                <a:highlight>
                  <a:srgbClr val="FFFFFF"/>
                </a:highlight>
                <a:latin typeface="Times New Roman"/>
                <a:ea typeface="Times New Roman"/>
                <a:cs typeface="Times New Roman"/>
                <a:sym typeface="Times New Roman"/>
              </a:rPr>
              <a:t>Thus, </a:t>
            </a:r>
            <a:r>
              <a:rPr b="1" lang="en" sz="1600">
                <a:solidFill>
                  <a:srgbClr val="FF0000"/>
                </a:solidFill>
                <a:highlight>
                  <a:srgbClr val="FFFFFF"/>
                </a:highlight>
                <a:latin typeface="Times New Roman"/>
                <a:ea typeface="Times New Roman"/>
                <a:cs typeface="Times New Roman"/>
                <a:sym typeface="Times New Roman"/>
              </a:rPr>
              <a:t>B </a:t>
            </a:r>
            <a:r>
              <a:rPr lang="en" sz="1600">
                <a:solidFill>
                  <a:srgbClr val="0000FF"/>
                </a:solidFill>
                <a:highlight>
                  <a:srgbClr val="FFFFFF"/>
                </a:highlight>
                <a:latin typeface="Times New Roman"/>
                <a:ea typeface="Times New Roman"/>
                <a:cs typeface="Times New Roman"/>
                <a:sym typeface="Times New Roman"/>
              </a:rPr>
              <a:t>is selected as the </a:t>
            </a:r>
            <a:r>
              <a:rPr lang="en" sz="1600">
                <a:solidFill>
                  <a:srgbClr val="FF0000"/>
                </a:solidFill>
                <a:highlight>
                  <a:srgbClr val="FFFFFF"/>
                </a:highlight>
                <a:latin typeface="Times New Roman"/>
                <a:ea typeface="Times New Roman"/>
                <a:cs typeface="Times New Roman"/>
                <a:sym typeface="Times New Roman"/>
              </a:rPr>
              <a:t>starting point</a:t>
            </a:r>
            <a:r>
              <a:rPr lang="en" sz="1600">
                <a:solidFill>
                  <a:srgbClr val="0000FF"/>
                </a:solidFill>
                <a:highlight>
                  <a:srgbClr val="FFFFFF"/>
                </a:highlight>
                <a:latin typeface="Times New Roman"/>
                <a:ea typeface="Times New Roman"/>
                <a:cs typeface="Times New Roman"/>
                <a:sym typeface="Times New Roman"/>
              </a:rPr>
              <a:t> for </a:t>
            </a:r>
            <a:r>
              <a:rPr lang="en" sz="1600">
                <a:solidFill>
                  <a:srgbClr val="FF0000"/>
                </a:solidFill>
                <a:highlight>
                  <a:srgbClr val="FFFFFF"/>
                </a:highlight>
                <a:latin typeface="Times New Roman"/>
                <a:ea typeface="Times New Roman"/>
                <a:cs typeface="Times New Roman"/>
                <a:sym typeface="Times New Roman"/>
              </a:rPr>
              <a:t>Step 2</a:t>
            </a:r>
            <a:r>
              <a:rPr lang="en" sz="1600">
                <a:solidFill>
                  <a:srgbClr val="0000FF"/>
                </a:solidFill>
                <a:highlight>
                  <a:srgbClr val="FFFFFF"/>
                </a:highlight>
                <a:latin typeface="Times New Roman"/>
                <a:ea typeface="Times New Roman"/>
                <a:cs typeface="Times New Roman"/>
                <a:sym typeface="Times New Roman"/>
              </a:rPr>
              <a:t>. </a:t>
            </a:r>
            <a:endParaRPr sz="1600">
              <a:solidFill>
                <a:srgbClr val="0000FF"/>
              </a:solidFill>
              <a:highlight>
                <a:srgbClr val="FFFFFF"/>
              </a:highlight>
              <a:latin typeface="Times New Roman"/>
              <a:ea typeface="Times New Roman"/>
              <a:cs typeface="Times New Roman"/>
              <a:sym typeface="Times New Roman"/>
            </a:endParaRPr>
          </a:p>
          <a:p>
            <a:pPr indent="-330200" lvl="0" marL="1143000" rtl="0" algn="l">
              <a:spcBef>
                <a:spcPts val="0"/>
              </a:spcBef>
              <a:spcAft>
                <a:spcPts val="0"/>
              </a:spcAft>
              <a:buClr>
                <a:schemeClr val="dk1"/>
              </a:buClr>
              <a:buSzPts val="1600"/>
              <a:buFont typeface="Arial"/>
              <a:buChar char="○"/>
            </a:pPr>
            <a:r>
              <a:rPr lang="en" sz="1600">
                <a:solidFill>
                  <a:srgbClr val="FF0000"/>
                </a:solidFill>
                <a:highlight>
                  <a:srgbClr val="FFFFFF"/>
                </a:highlight>
                <a:latin typeface="Times New Roman"/>
                <a:ea typeface="Times New Roman"/>
                <a:cs typeface="Times New Roman"/>
                <a:sym typeface="Times New Roman"/>
              </a:rPr>
              <a:t>Stop</a:t>
            </a:r>
            <a:r>
              <a:rPr lang="en" sz="1600">
                <a:solidFill>
                  <a:schemeClr val="dk1"/>
                </a:solidFill>
                <a:highlight>
                  <a:srgbClr val="FFFFFF"/>
                </a:highlight>
                <a:latin typeface="Times New Roman"/>
                <a:ea typeface="Times New Roman"/>
                <a:cs typeface="Times New Roman"/>
                <a:sym typeface="Times New Roman"/>
              </a:rPr>
              <a:t> if the </a:t>
            </a:r>
            <a:r>
              <a:rPr lang="en" sz="1600">
                <a:solidFill>
                  <a:srgbClr val="FF0000"/>
                </a:solidFill>
                <a:highlight>
                  <a:srgbClr val="FFFFFF"/>
                </a:highlight>
                <a:latin typeface="Times New Roman"/>
                <a:ea typeface="Times New Roman"/>
                <a:cs typeface="Times New Roman"/>
                <a:sym typeface="Times New Roman"/>
              </a:rPr>
              <a:t>destination node</a:t>
            </a:r>
            <a:r>
              <a:rPr lang="en" sz="1600">
                <a:solidFill>
                  <a:schemeClr val="dk1"/>
                </a:solidFill>
                <a:highlight>
                  <a:srgbClr val="FFFFFF"/>
                </a:highlight>
                <a:latin typeface="Times New Roman"/>
                <a:ea typeface="Times New Roman"/>
                <a:cs typeface="Times New Roman"/>
                <a:sym typeface="Times New Roman"/>
              </a:rPr>
              <a:t> </a:t>
            </a:r>
            <a:r>
              <a:rPr b="1" lang="en" sz="1600">
                <a:solidFill>
                  <a:srgbClr val="FF0000"/>
                </a:solidFill>
                <a:highlight>
                  <a:srgbClr val="FFFFFF"/>
                </a:highlight>
                <a:latin typeface="Times New Roman"/>
                <a:ea typeface="Times New Roman"/>
                <a:cs typeface="Times New Roman"/>
                <a:sym typeface="Times New Roman"/>
              </a:rPr>
              <a:t>N </a:t>
            </a:r>
            <a:r>
              <a:rPr lang="en" sz="1600">
                <a:solidFill>
                  <a:schemeClr val="dk1"/>
                </a:solidFill>
                <a:highlight>
                  <a:srgbClr val="FFFFFF"/>
                </a:highlight>
                <a:latin typeface="Times New Roman"/>
                <a:ea typeface="Times New Roman"/>
                <a:cs typeface="Times New Roman"/>
                <a:sym typeface="Times New Roman"/>
              </a:rPr>
              <a:t>is reached </a:t>
            </a:r>
            <a:endParaRPr sz="1600">
              <a:solidFill>
                <a:schemeClr val="dk1"/>
              </a:solidFill>
              <a:highlight>
                <a:srgbClr val="FFFFFF"/>
              </a:highlight>
              <a:latin typeface="Times New Roman"/>
              <a:ea typeface="Times New Roman"/>
              <a:cs typeface="Times New Roman"/>
              <a:sym typeface="Times New Roman"/>
            </a:endParaRPr>
          </a:p>
          <a:p>
            <a:pPr indent="-330200" lvl="0" marL="685800" rtl="0" algn="l">
              <a:spcBef>
                <a:spcPts val="0"/>
              </a:spcBef>
              <a:spcAft>
                <a:spcPts val="0"/>
              </a:spcAft>
              <a:buClr>
                <a:schemeClr val="dk1"/>
              </a:buClr>
              <a:buSzPts val="1600"/>
              <a:buFont typeface="Arial"/>
              <a:buChar char="●"/>
            </a:pPr>
            <a:r>
              <a:rPr lang="en" sz="1600">
                <a:solidFill>
                  <a:schemeClr val="dk1"/>
                </a:solidFill>
                <a:highlight>
                  <a:srgbClr val="FFFFFF"/>
                </a:highlight>
                <a:latin typeface="Times New Roman"/>
                <a:ea typeface="Times New Roman"/>
                <a:cs typeface="Times New Roman"/>
                <a:sym typeface="Times New Roman"/>
              </a:rPr>
              <a:t>Continue this process, you will find the minimum distance of  </a:t>
            </a:r>
            <a:r>
              <a:rPr b="1" lang="en" sz="1600">
                <a:solidFill>
                  <a:srgbClr val="FF0000"/>
                </a:solidFill>
                <a:highlight>
                  <a:srgbClr val="FFFFFF"/>
                </a:highlight>
                <a:latin typeface="Times New Roman"/>
                <a:ea typeface="Times New Roman"/>
                <a:cs typeface="Times New Roman"/>
                <a:sym typeface="Times New Roman"/>
              </a:rPr>
              <a:t>N </a:t>
            </a:r>
            <a:r>
              <a:rPr lang="en" sz="1600">
                <a:solidFill>
                  <a:schemeClr val="dk1"/>
                </a:solidFill>
                <a:highlight>
                  <a:srgbClr val="FFFFFF"/>
                </a:highlight>
                <a:latin typeface="Times New Roman"/>
                <a:ea typeface="Times New Roman"/>
                <a:cs typeface="Times New Roman"/>
                <a:sym typeface="Times New Roman"/>
              </a:rPr>
              <a:t>from </a:t>
            </a:r>
            <a:r>
              <a:rPr b="1" i="1" lang="en" sz="1600">
                <a:solidFill>
                  <a:srgbClr val="FF0000"/>
                </a:solidFill>
                <a:highlight>
                  <a:srgbClr val="FFFFFF"/>
                </a:highlight>
                <a:latin typeface="Times New Roman"/>
                <a:ea typeface="Times New Roman"/>
                <a:cs typeface="Times New Roman"/>
                <a:sym typeface="Times New Roman"/>
              </a:rPr>
              <a:t>A </a:t>
            </a:r>
            <a:r>
              <a:rPr lang="en" sz="1600">
                <a:solidFill>
                  <a:schemeClr val="dk1"/>
                </a:solidFill>
                <a:highlight>
                  <a:srgbClr val="FFFFFF"/>
                </a:highlight>
                <a:latin typeface="Times New Roman"/>
                <a:ea typeface="Times New Roman"/>
                <a:cs typeface="Times New Roman"/>
                <a:sym typeface="Times New Roman"/>
              </a:rPr>
              <a:t>is </a:t>
            </a:r>
            <a:r>
              <a:rPr b="1" lang="en" sz="1600">
                <a:solidFill>
                  <a:srgbClr val="FF0000"/>
                </a:solidFill>
                <a:highlight>
                  <a:srgbClr val="FFFFFF"/>
                </a:highlight>
                <a:latin typeface="Times New Roman"/>
                <a:ea typeface="Times New Roman"/>
                <a:cs typeface="Times New Roman"/>
                <a:sym typeface="Times New Roman"/>
              </a:rPr>
              <a:t>18</a:t>
            </a:r>
            <a:r>
              <a:rPr lang="en" sz="1600">
                <a:solidFill>
                  <a:schemeClr val="dk1"/>
                </a:solidFill>
                <a:highlight>
                  <a:srgbClr val="FFFFFF"/>
                </a:highlight>
                <a:latin typeface="Times New Roman"/>
                <a:ea typeface="Times New Roman"/>
                <a:cs typeface="Times New Roman"/>
                <a:sym typeface="Times New Roman"/>
              </a:rPr>
              <a:t>. And the path is </a:t>
            </a:r>
            <a:endParaRPr sz="1600">
              <a:solidFill>
                <a:schemeClr val="dk1"/>
              </a:solidFill>
              <a:highlight>
                <a:srgbClr val="FFFFFF"/>
              </a:highlight>
              <a:latin typeface="Times New Roman"/>
              <a:ea typeface="Times New Roman"/>
              <a:cs typeface="Times New Roman"/>
              <a:sym typeface="Times New Roman"/>
            </a:endParaRPr>
          </a:p>
          <a:p>
            <a:pPr indent="-330200" lvl="0" marL="685800" rtl="0" algn="l">
              <a:spcBef>
                <a:spcPts val="0"/>
              </a:spcBef>
              <a:spcAft>
                <a:spcPts val="0"/>
              </a:spcAft>
              <a:buClr>
                <a:schemeClr val="dk1"/>
              </a:buClr>
              <a:buSzPts val="1600"/>
              <a:buFont typeface="Arial"/>
              <a:buChar char="●"/>
            </a:pPr>
            <a:r>
              <a:rPr b="1" lang="en" sz="1600">
                <a:solidFill>
                  <a:srgbClr val="FF0000"/>
                </a:solidFill>
                <a:highlight>
                  <a:srgbClr val="FFFFFF"/>
                </a:highlight>
                <a:latin typeface="Times New Roman"/>
                <a:ea typeface="Times New Roman"/>
                <a:cs typeface="Times New Roman"/>
                <a:sym typeface="Times New Roman"/>
              </a:rPr>
              <a:t>3→ 2→ 2→ 3→ 8</a:t>
            </a:r>
            <a:r>
              <a:rPr lang="en" sz="1600">
                <a:solidFill>
                  <a:srgbClr val="FF0000"/>
                </a:solidFill>
                <a:highlight>
                  <a:srgbClr val="FFFFFF"/>
                </a:highlight>
                <a:latin typeface="Times New Roman"/>
                <a:ea typeface="Times New Roman"/>
                <a:cs typeface="Times New Roman"/>
                <a:sym typeface="Times New Roman"/>
              </a:rPr>
              <a:t> </a:t>
            </a:r>
            <a:endParaRPr sz="2200"/>
          </a:p>
        </p:txBody>
      </p:sp>
      <p:pic>
        <p:nvPicPr>
          <p:cNvPr id="139" name="Google Shape;139;p24"/>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                                     References:</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Clr>
                <a:srgbClr val="000000"/>
              </a:buClr>
              <a:buSzPts val="1800"/>
              <a:buChar char="●"/>
            </a:pPr>
            <a:r>
              <a:rPr lang="en" u="sng">
                <a:solidFill>
                  <a:srgbClr val="000000"/>
                </a:solidFill>
              </a:rPr>
              <a:t>Maze</a:t>
            </a:r>
            <a:endParaRPr u="sng">
              <a:solidFill>
                <a:srgbClr val="000000"/>
              </a:solidFill>
            </a:endParaRPr>
          </a:p>
          <a:p>
            <a:pPr indent="0" lvl="0" marL="457200" rtl="0" algn="l">
              <a:spcBef>
                <a:spcPts val="1200"/>
              </a:spcBef>
              <a:spcAft>
                <a:spcPts val="0"/>
              </a:spcAft>
              <a:buNone/>
            </a:pPr>
            <a:r>
              <a:rPr lang="en" sz="1100" u="sng">
                <a:solidFill>
                  <a:schemeClr val="hlink"/>
                </a:solidFill>
              </a:rPr>
              <a:t>https://npu85.npu.edu/~henry/npu/classes/algorithm/graph_alg/slide/maze.html</a:t>
            </a:r>
            <a:endParaRPr sz="1100" u="sng">
              <a:solidFill>
                <a:schemeClr val="hlink"/>
              </a:solidFill>
            </a:endParaRPr>
          </a:p>
          <a:p>
            <a:pPr indent="-336550" lvl="0" marL="457200" rtl="0" algn="l">
              <a:spcBef>
                <a:spcPts val="1200"/>
              </a:spcBef>
              <a:spcAft>
                <a:spcPts val="0"/>
              </a:spcAft>
              <a:buClr>
                <a:srgbClr val="000000"/>
              </a:buClr>
              <a:buSzPts val="1700"/>
              <a:buChar char="●"/>
            </a:pPr>
            <a:r>
              <a:rPr lang="en" sz="1700" u="sng">
                <a:solidFill>
                  <a:srgbClr val="000000"/>
                </a:solidFill>
              </a:rPr>
              <a:t>Shortest Path</a:t>
            </a:r>
            <a:endParaRPr sz="1700" u="sng">
              <a:solidFill>
                <a:srgbClr val="000000"/>
              </a:solidFill>
            </a:endParaRPr>
          </a:p>
          <a:p>
            <a:pPr indent="0" lvl="0" marL="457200" rtl="0" algn="l">
              <a:spcBef>
                <a:spcPts val="1200"/>
              </a:spcBef>
              <a:spcAft>
                <a:spcPts val="0"/>
              </a:spcAft>
              <a:buNone/>
            </a:pPr>
            <a:r>
              <a:rPr lang="en" sz="1100" u="sng">
                <a:solidFill>
                  <a:schemeClr val="hlink"/>
                </a:solidFill>
              </a:rPr>
              <a:t>https://npu85.npu.edu/~henry/npu/classes/algorithm/tutorialpoints_daa/slide/shortest_paths.html</a:t>
            </a:r>
            <a:endParaRPr sz="1100" u="sng">
              <a:solidFill>
                <a:schemeClr val="hlink"/>
              </a:solidFill>
            </a:endParaRPr>
          </a:p>
          <a:p>
            <a:pPr indent="0" lvl="0" marL="0" rtl="0" algn="l">
              <a:spcBef>
                <a:spcPts val="1200"/>
              </a:spcBef>
              <a:spcAft>
                <a:spcPts val="1200"/>
              </a:spcAft>
              <a:buNone/>
            </a:pPr>
            <a:r>
              <a:t/>
            </a:r>
            <a:endParaRPr/>
          </a:p>
        </p:txBody>
      </p:sp>
      <p:pic>
        <p:nvPicPr>
          <p:cNvPr id="146" name="Google Shape;146;p25"/>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2022"/>
              <a:t>  </a:t>
            </a:r>
            <a:r>
              <a:rPr lang="en" sz="2022">
                <a:solidFill>
                  <a:srgbClr val="0000FF"/>
                </a:solidFill>
              </a:rPr>
              <a:t>      </a:t>
            </a:r>
            <a:r>
              <a:rPr lang="en" sz="3372">
                <a:solidFill>
                  <a:srgbClr val="4A86E8"/>
                </a:solidFill>
                <a:latin typeface="Georgia"/>
                <a:ea typeface="Georgia"/>
                <a:cs typeface="Georgia"/>
                <a:sym typeface="Georgia"/>
              </a:rPr>
              <a:t>Maze-solving algorithm</a:t>
            </a:r>
            <a:endParaRPr sz="3372">
              <a:solidFill>
                <a:srgbClr val="4A86E8"/>
              </a:solidFill>
              <a:latin typeface="Georgia"/>
              <a:ea typeface="Georgia"/>
              <a:cs typeface="Georgia"/>
              <a:sym typeface="Georgia"/>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349250" lvl="0" marL="457200" rtl="0" algn="l">
              <a:spcBef>
                <a:spcPts val="1200"/>
              </a:spcBef>
              <a:spcAft>
                <a:spcPts val="0"/>
              </a:spcAft>
              <a:buClr>
                <a:srgbClr val="000000"/>
              </a:buClr>
              <a:buSzPts val="1900"/>
              <a:buFont typeface="Georgia"/>
              <a:buChar char="●"/>
            </a:pPr>
            <a:r>
              <a:rPr lang="en" sz="1900">
                <a:solidFill>
                  <a:srgbClr val="000000"/>
                </a:solidFill>
                <a:latin typeface="Georgia"/>
                <a:ea typeface="Georgia"/>
                <a:cs typeface="Georgia"/>
                <a:sym typeface="Georgia"/>
              </a:rPr>
              <a:t>There are a number of different maze-solving algorithms, that is, automated methods for the solving of mazes. </a:t>
            </a:r>
            <a:endParaRPr sz="1900">
              <a:solidFill>
                <a:srgbClr val="000000"/>
              </a:solidFill>
              <a:latin typeface="Georgia"/>
              <a:ea typeface="Georgia"/>
              <a:cs typeface="Georgia"/>
              <a:sym typeface="Georgia"/>
            </a:endParaRPr>
          </a:p>
          <a:p>
            <a:pPr indent="-349250" lvl="0" marL="457200" rtl="0" algn="l">
              <a:spcBef>
                <a:spcPts val="0"/>
              </a:spcBef>
              <a:spcAft>
                <a:spcPts val="0"/>
              </a:spcAft>
              <a:buClr>
                <a:srgbClr val="000000"/>
              </a:buClr>
              <a:buSzPts val="1900"/>
              <a:buFont typeface="Georgia"/>
              <a:buChar char="●"/>
            </a:pPr>
            <a:r>
              <a:rPr lang="en" sz="1900">
                <a:solidFill>
                  <a:srgbClr val="000000"/>
                </a:solidFill>
                <a:latin typeface="Georgia"/>
                <a:ea typeface="Georgia"/>
                <a:cs typeface="Georgia"/>
                <a:sym typeface="Georgia"/>
              </a:rPr>
              <a:t>Mazes containing no loops are known as "simply connected", or "perfect" mazes, and are equivalent to a tree in graph theory. Thus many maze-solving algorithms are closely related to graph theory. </a:t>
            </a:r>
            <a:endParaRPr/>
          </a:p>
        </p:txBody>
      </p:sp>
      <p:pic>
        <p:nvPicPr>
          <p:cNvPr id="63" name="Google Shape;63;p14"/>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50126"/>
              <a:buFont typeface="Arial"/>
              <a:buNone/>
            </a:pPr>
            <a:r>
              <a:rPr lang="en" sz="2194"/>
              <a:t>                                    </a:t>
            </a:r>
            <a:r>
              <a:rPr b="1" lang="en" sz="2527">
                <a:solidFill>
                  <a:srgbClr val="4A86E8"/>
                </a:solidFill>
              </a:rPr>
              <a:t>What is a Graph Theory?</a:t>
            </a:r>
            <a:endParaRPr b="1" sz="2527">
              <a:solidFill>
                <a:srgbClr val="4A86E8"/>
              </a:solidFill>
            </a:endParaRPr>
          </a:p>
          <a:p>
            <a:pPr indent="0" lvl="0" marL="0" rtl="0" algn="l">
              <a:spcBef>
                <a:spcPts val="40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25400" rtl="0" algn="just">
              <a:spcBef>
                <a:spcPts val="600"/>
              </a:spcBef>
              <a:spcAft>
                <a:spcPts val="0"/>
              </a:spcAft>
              <a:buClr>
                <a:schemeClr val="dk1"/>
              </a:buClr>
              <a:buSzPts val="1600"/>
              <a:buChar char="●"/>
            </a:pPr>
            <a:r>
              <a:rPr lang="en" sz="1600">
                <a:solidFill>
                  <a:schemeClr val="dk1"/>
                </a:solidFill>
              </a:rPr>
              <a:t>In graph theory, a tree is an undirected graph in which any two vertices are connected by exactly one path, or equivalently a connected acyclic undirected graph. A forest is an undirected graph in which any two vertices are connected by at most one path, or equivalently an acyclic undirected graph, or equivalently a disjoint union of trees.</a:t>
            </a:r>
            <a:endParaRPr sz="1600">
              <a:solidFill>
                <a:schemeClr val="dk1"/>
              </a:solidFill>
            </a:endParaRPr>
          </a:p>
          <a:p>
            <a:pPr indent="0" lvl="0" marL="25400" marR="25400" rtl="0" algn="just">
              <a:spcBef>
                <a:spcPts val="700"/>
              </a:spcBef>
              <a:spcAft>
                <a:spcPts val="0"/>
              </a:spcAft>
              <a:buClr>
                <a:schemeClr val="dk1"/>
              </a:buClr>
              <a:buSzPts val="1100"/>
              <a:buFont typeface="Arial"/>
              <a:buNone/>
            </a:pPr>
            <a:r>
              <a:t/>
            </a:r>
            <a:endParaRPr sz="1200">
              <a:solidFill>
                <a:schemeClr val="dk1"/>
              </a:solidFill>
            </a:endParaRPr>
          </a:p>
          <a:p>
            <a:pPr indent="0" lvl="0" marL="25400" marR="25400" rtl="0" algn="just">
              <a:spcBef>
                <a:spcPts val="7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25400" marR="25400" rtl="0" algn="just">
              <a:spcBef>
                <a:spcPts val="700"/>
              </a:spcBef>
              <a:spcAft>
                <a:spcPts val="0"/>
              </a:spcAft>
              <a:buClr>
                <a:schemeClr val="dk1"/>
              </a:buClr>
              <a:buSzPts val="1100"/>
              <a:buFont typeface="Arial"/>
              <a:buNone/>
            </a:pPr>
            <a:r>
              <a:rPr lang="en" sz="1200">
                <a:solidFill>
                  <a:schemeClr val="dk1"/>
                </a:solidFill>
              </a:rPr>
              <a:t>      </a:t>
            </a:r>
            <a:r>
              <a:rPr lang="en" sz="1200">
                <a:solidFill>
                  <a:srgbClr val="FF0000"/>
                </a:solidFill>
              </a:rPr>
              <a:t>           </a:t>
            </a:r>
            <a:endParaRPr>
              <a:solidFill>
                <a:srgbClr val="FF0000"/>
              </a:solidFill>
            </a:endParaRPr>
          </a:p>
          <a:p>
            <a:pPr indent="0" lvl="0" marL="0" rtl="0" algn="l">
              <a:spcBef>
                <a:spcPts val="700"/>
              </a:spcBef>
              <a:spcAft>
                <a:spcPts val="1200"/>
              </a:spcAft>
              <a:buNone/>
            </a:pPr>
            <a:r>
              <a:rPr lang="en"/>
              <a:t>                                                        </a:t>
            </a:r>
            <a:endParaRPr/>
          </a:p>
        </p:txBody>
      </p:sp>
      <p:pic>
        <p:nvPicPr>
          <p:cNvPr id="70" name="Google Shape;70;p15"/>
          <p:cNvPicPr preferRelativeResize="0"/>
          <p:nvPr/>
        </p:nvPicPr>
        <p:blipFill>
          <a:blip r:embed="rId3">
            <a:alphaModFix/>
          </a:blip>
          <a:stretch>
            <a:fillRect/>
          </a:stretch>
        </p:blipFill>
        <p:spPr>
          <a:xfrm>
            <a:off x="7878344" y="87788"/>
            <a:ext cx="1179375" cy="1179375"/>
          </a:xfrm>
          <a:prstGeom prst="rect">
            <a:avLst/>
          </a:prstGeom>
          <a:noFill/>
          <a:ln>
            <a:noFill/>
          </a:ln>
        </p:spPr>
      </p:pic>
      <p:pic>
        <p:nvPicPr>
          <p:cNvPr id="71" name="Google Shape;71;p15"/>
          <p:cNvPicPr preferRelativeResize="0"/>
          <p:nvPr/>
        </p:nvPicPr>
        <p:blipFill>
          <a:blip r:embed="rId4">
            <a:alphaModFix/>
          </a:blip>
          <a:stretch>
            <a:fillRect/>
          </a:stretch>
        </p:blipFill>
        <p:spPr>
          <a:xfrm>
            <a:off x="2990850" y="2346725"/>
            <a:ext cx="3727850" cy="263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6478"/>
              <a:buFont typeface="Arial"/>
              <a:buNone/>
            </a:pPr>
            <a:r>
              <a:rPr b="1" lang="en" sz="2366"/>
              <a:t>                                     </a:t>
            </a:r>
            <a:r>
              <a:rPr b="1" lang="en" sz="2366">
                <a:solidFill>
                  <a:srgbClr val="4A86E8"/>
                </a:solidFill>
              </a:rPr>
              <a:t>Dijkstra’s Algorithm</a:t>
            </a:r>
            <a:endParaRPr b="1" sz="2366">
              <a:solidFill>
                <a:srgbClr val="4A86E8"/>
              </a:solidFill>
            </a:endParaRPr>
          </a:p>
          <a:p>
            <a:pPr indent="0" lvl="0" marL="0" rtl="0" algn="l">
              <a:spcBef>
                <a:spcPts val="40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108">
              <a:solidFill>
                <a:schemeClr val="dk1"/>
              </a:solidFill>
            </a:endParaRPr>
          </a:p>
          <a:p>
            <a:pPr indent="-348345" lvl="0" marL="457200" rtl="0" algn="l">
              <a:spcBef>
                <a:spcPts val="1200"/>
              </a:spcBef>
              <a:spcAft>
                <a:spcPts val="0"/>
              </a:spcAft>
              <a:buClr>
                <a:srgbClr val="000000"/>
              </a:buClr>
              <a:buSzPct val="116316"/>
              <a:buFont typeface="Georgia"/>
              <a:buChar char="●"/>
            </a:pPr>
            <a:r>
              <a:rPr lang="en" sz="6484">
                <a:solidFill>
                  <a:srgbClr val="000000"/>
                </a:solidFill>
                <a:highlight>
                  <a:srgbClr val="FFFFFF"/>
                </a:highlight>
                <a:latin typeface="Georgia"/>
                <a:ea typeface="Georgia"/>
                <a:cs typeface="Georgia"/>
                <a:sym typeface="Georgia"/>
              </a:rPr>
              <a:t>There are several algorithms to find shortest paths, most of them coming from </a:t>
            </a:r>
            <a:r>
              <a:rPr lang="en" sz="6484">
                <a:solidFill>
                  <a:srgbClr val="000000"/>
                </a:solidFill>
                <a:highlight>
                  <a:srgbClr val="FFFFFF"/>
                </a:highlight>
                <a:uFill>
                  <a:noFill/>
                </a:uFill>
                <a:latin typeface="Georgia"/>
                <a:ea typeface="Georgia"/>
                <a:cs typeface="Georgia"/>
                <a:sym typeface="Georgia"/>
                <a:hlinkClick r:id="rId3">
                  <a:extLst>
                    <a:ext uri="{A12FA001-AC4F-418D-AE19-62706E023703}">
                      <ahyp:hlinkClr val="tx"/>
                    </a:ext>
                  </a:extLst>
                </a:hlinkClick>
              </a:rPr>
              <a:t>graph theory</a:t>
            </a:r>
            <a:r>
              <a:rPr lang="en" sz="6484">
                <a:solidFill>
                  <a:srgbClr val="000000"/>
                </a:solidFill>
                <a:highlight>
                  <a:srgbClr val="FFFFFF"/>
                </a:highlight>
                <a:latin typeface="Georgia"/>
                <a:ea typeface="Georgia"/>
                <a:cs typeface="Georgia"/>
                <a:sym typeface="Georgia"/>
              </a:rPr>
              <a:t>. </a:t>
            </a:r>
            <a:endParaRPr sz="6484">
              <a:solidFill>
                <a:srgbClr val="000000"/>
              </a:solidFill>
              <a:highlight>
                <a:srgbClr val="FFFFFF"/>
              </a:highlight>
              <a:latin typeface="Georgia"/>
              <a:ea typeface="Georgia"/>
              <a:cs typeface="Georgia"/>
              <a:sym typeface="Georgia"/>
            </a:endParaRPr>
          </a:p>
          <a:p>
            <a:pPr indent="-348345" lvl="0" marL="457200" rtl="0" algn="l">
              <a:spcBef>
                <a:spcPts val="0"/>
              </a:spcBef>
              <a:spcAft>
                <a:spcPts val="0"/>
              </a:spcAft>
              <a:buClr>
                <a:srgbClr val="000000"/>
              </a:buClr>
              <a:buSzPct val="116316"/>
              <a:buFont typeface="Georgia"/>
              <a:buChar char="●"/>
            </a:pPr>
            <a:r>
              <a:rPr lang="en" sz="6484">
                <a:solidFill>
                  <a:srgbClr val="000000"/>
                </a:solidFill>
                <a:highlight>
                  <a:srgbClr val="FFFFFF"/>
                </a:highlight>
                <a:latin typeface="Georgia"/>
                <a:ea typeface="Georgia"/>
                <a:cs typeface="Georgia"/>
                <a:sym typeface="Georgia"/>
              </a:rPr>
              <a:t>One such algorithm finds the shortest path by implementing a </a:t>
            </a:r>
            <a:r>
              <a:rPr lang="en" sz="6484">
                <a:solidFill>
                  <a:srgbClr val="000000"/>
                </a:solidFill>
                <a:highlight>
                  <a:srgbClr val="FFFFFF"/>
                </a:highlight>
                <a:uFill>
                  <a:noFill/>
                </a:uFill>
                <a:latin typeface="Georgia"/>
                <a:ea typeface="Georgia"/>
                <a:cs typeface="Georgia"/>
                <a:sym typeface="Georgia"/>
                <a:hlinkClick r:id="rId4">
                  <a:extLst>
                    <a:ext uri="{A12FA001-AC4F-418D-AE19-62706E023703}">
                      <ahyp:hlinkClr val="tx"/>
                    </a:ext>
                  </a:extLst>
                </a:hlinkClick>
              </a:rPr>
              <a:t>breadth-first search</a:t>
            </a:r>
            <a:r>
              <a:rPr lang="en" sz="6484">
                <a:solidFill>
                  <a:srgbClr val="000000"/>
                </a:solidFill>
                <a:highlight>
                  <a:srgbClr val="FFFFFF"/>
                </a:highlight>
                <a:latin typeface="Georgia"/>
                <a:ea typeface="Georgia"/>
                <a:cs typeface="Georgia"/>
                <a:sym typeface="Georgia"/>
              </a:rPr>
              <a:t>, while another, the </a:t>
            </a:r>
            <a:r>
              <a:rPr lang="en" sz="6484">
                <a:solidFill>
                  <a:srgbClr val="000000"/>
                </a:solidFill>
                <a:highlight>
                  <a:srgbClr val="FFFFFF"/>
                </a:highlight>
                <a:uFill>
                  <a:noFill/>
                </a:uFill>
                <a:latin typeface="Georgia"/>
                <a:ea typeface="Georgia"/>
                <a:cs typeface="Georgia"/>
                <a:sym typeface="Georgia"/>
                <a:hlinkClick r:id="rId5">
                  <a:extLst>
                    <a:ext uri="{A12FA001-AC4F-418D-AE19-62706E023703}">
                      <ahyp:hlinkClr val="tx"/>
                    </a:ext>
                  </a:extLst>
                </a:hlinkClick>
              </a:rPr>
              <a:t>A* algorithm</a:t>
            </a:r>
            <a:r>
              <a:rPr lang="en" sz="6484">
                <a:solidFill>
                  <a:srgbClr val="000000"/>
                </a:solidFill>
                <a:highlight>
                  <a:srgbClr val="FFFFFF"/>
                </a:highlight>
                <a:latin typeface="Georgia"/>
                <a:ea typeface="Georgia"/>
                <a:cs typeface="Georgia"/>
                <a:sym typeface="Georgia"/>
              </a:rPr>
              <a:t>, uses a </a:t>
            </a:r>
            <a:r>
              <a:rPr lang="en" sz="6484">
                <a:solidFill>
                  <a:srgbClr val="000000"/>
                </a:solidFill>
                <a:highlight>
                  <a:srgbClr val="FFFFFF"/>
                </a:highlight>
                <a:uFill>
                  <a:noFill/>
                </a:uFill>
                <a:latin typeface="Georgia"/>
                <a:ea typeface="Georgia"/>
                <a:cs typeface="Georgia"/>
                <a:sym typeface="Georgia"/>
                <a:hlinkClick r:id="rId6">
                  <a:extLst>
                    <a:ext uri="{A12FA001-AC4F-418D-AE19-62706E023703}">
                      <ahyp:hlinkClr val="tx"/>
                    </a:ext>
                  </a:extLst>
                </a:hlinkClick>
              </a:rPr>
              <a:t>heuristic</a:t>
            </a:r>
            <a:r>
              <a:rPr lang="en" sz="6484">
                <a:solidFill>
                  <a:srgbClr val="000000"/>
                </a:solidFill>
                <a:highlight>
                  <a:srgbClr val="FFFFFF"/>
                </a:highlight>
                <a:latin typeface="Georgia"/>
                <a:ea typeface="Georgia"/>
                <a:cs typeface="Georgia"/>
                <a:sym typeface="Georgia"/>
              </a:rPr>
              <a:t> technique. The breadth-first search algorithm uses a </a:t>
            </a:r>
            <a:r>
              <a:rPr lang="en" sz="6484">
                <a:solidFill>
                  <a:srgbClr val="000000"/>
                </a:solidFill>
                <a:highlight>
                  <a:srgbClr val="FFFFFF"/>
                </a:highlight>
                <a:uFill>
                  <a:noFill/>
                </a:uFill>
                <a:latin typeface="Georgia"/>
                <a:ea typeface="Georgia"/>
                <a:cs typeface="Georgia"/>
                <a:sym typeface="Georgia"/>
                <a:hlinkClick r:id="rId7">
                  <a:extLst>
                    <a:ext uri="{A12FA001-AC4F-418D-AE19-62706E023703}">
                      <ahyp:hlinkClr val="tx"/>
                    </a:ext>
                  </a:extLst>
                </a:hlinkClick>
              </a:rPr>
              <a:t>queue</a:t>
            </a:r>
            <a:r>
              <a:rPr lang="en" sz="6484">
                <a:solidFill>
                  <a:srgbClr val="000000"/>
                </a:solidFill>
                <a:highlight>
                  <a:srgbClr val="FFFFFF"/>
                </a:highlight>
                <a:latin typeface="Georgia"/>
                <a:ea typeface="Georgia"/>
                <a:cs typeface="Georgia"/>
                <a:sym typeface="Georgia"/>
              </a:rPr>
              <a:t> to visit cells in increasing distance order from the start until the finish is reached. Each visited cell needs to keep track of its distance from the start or which adjacent cell nearer to the start caused it to be added to the queue. When the finish location is found, follow the path of cells backwards to the start, which is the shortest path. The breadth-first search in its simplest form has its limitations, like finding the shortest path in weighted graphs.</a:t>
            </a:r>
            <a:endParaRPr sz="6484">
              <a:solidFill>
                <a:srgbClr val="000000"/>
              </a:solidFill>
              <a:highlight>
                <a:srgbClr val="FFFFFF"/>
              </a:highlight>
              <a:latin typeface="Georgia"/>
              <a:ea typeface="Georgia"/>
              <a:cs typeface="Georgia"/>
              <a:sym typeface="Georgia"/>
            </a:endParaRPr>
          </a:p>
          <a:p>
            <a:pPr indent="-344916" lvl="0" marL="457200" rtl="0" algn="l">
              <a:spcBef>
                <a:spcPts val="0"/>
              </a:spcBef>
              <a:spcAft>
                <a:spcPts val="0"/>
              </a:spcAft>
              <a:buClr>
                <a:srgbClr val="000000"/>
              </a:buClr>
              <a:buSzPct val="110274"/>
              <a:buChar char="●"/>
            </a:pPr>
            <a:r>
              <a:rPr lang="en" sz="6644">
                <a:solidFill>
                  <a:schemeClr val="dk1"/>
                </a:solidFill>
                <a:latin typeface="Georgia"/>
                <a:ea typeface="Georgia"/>
                <a:cs typeface="Georgia"/>
                <a:sym typeface="Georgia"/>
              </a:rPr>
              <a:t>Mazes for Programmers implementing </a:t>
            </a:r>
            <a:r>
              <a:rPr b="1" lang="en" sz="6644">
                <a:solidFill>
                  <a:schemeClr val="dk1"/>
                </a:solidFill>
                <a:latin typeface="Georgia"/>
                <a:ea typeface="Georgia"/>
                <a:cs typeface="Georgia"/>
                <a:sym typeface="Georgia"/>
              </a:rPr>
              <a:t>Dijkstra’s algorithm</a:t>
            </a:r>
            <a:r>
              <a:rPr lang="en" sz="6644">
                <a:solidFill>
                  <a:schemeClr val="dk1"/>
                </a:solidFill>
                <a:latin typeface="Georgia"/>
                <a:ea typeface="Georgia"/>
                <a:cs typeface="Georgia"/>
                <a:sym typeface="Georgia"/>
              </a:rPr>
              <a:t> to solve a maze by finding the shortest path between two points using the notion of cost.</a:t>
            </a:r>
            <a:endParaRPr sz="7327">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8" name="Google Shape;78;p16"/>
          <p:cNvPicPr preferRelativeResize="0"/>
          <p:nvPr/>
        </p:nvPicPr>
        <p:blipFill>
          <a:blip r:embed="rId8">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sz="2366">
                <a:solidFill>
                  <a:srgbClr val="4A86E8"/>
                </a:solidFill>
              </a:rPr>
              <a:t>Dijkstra’s Algorithm</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337065" lvl="0" marL="457200" marR="2273300" rtl="0" algn="l">
              <a:spcBef>
                <a:spcPts val="1500"/>
              </a:spcBef>
              <a:spcAft>
                <a:spcPts val="0"/>
              </a:spcAft>
              <a:buClr>
                <a:srgbClr val="000000"/>
              </a:buClr>
              <a:buSzPts val="1708"/>
              <a:buChar char="●"/>
            </a:pPr>
            <a:r>
              <a:rPr i="1" lang="en" sz="1708">
                <a:solidFill>
                  <a:srgbClr val="000000"/>
                </a:solidFill>
                <a:highlight>
                  <a:srgbClr val="FFFFFF"/>
                </a:highlight>
              </a:rPr>
              <a:t>Determine the starting point of the grid </a:t>
            </a:r>
            <a:endParaRPr i="1" sz="1708">
              <a:solidFill>
                <a:srgbClr val="000000"/>
              </a:solidFill>
              <a:highlight>
                <a:srgbClr val="FFFFFF"/>
              </a:highlight>
            </a:endParaRPr>
          </a:p>
          <a:p>
            <a:pPr indent="-337065" lvl="0" marL="457200" marR="2273300" rtl="0" algn="l">
              <a:spcBef>
                <a:spcPts val="0"/>
              </a:spcBef>
              <a:spcAft>
                <a:spcPts val="0"/>
              </a:spcAft>
              <a:buClr>
                <a:srgbClr val="000000"/>
              </a:buClr>
              <a:buSzPts val="1708"/>
              <a:buChar char="●"/>
            </a:pPr>
            <a:r>
              <a:rPr i="1" lang="en" sz="1708">
                <a:solidFill>
                  <a:srgbClr val="000000"/>
                </a:solidFill>
                <a:highlight>
                  <a:srgbClr val="FFFFFF"/>
                </a:highlight>
              </a:rPr>
              <a:t>Record the cost of reaching that cell: 0.</a:t>
            </a:r>
            <a:endParaRPr i="1" sz="1708">
              <a:solidFill>
                <a:srgbClr val="000000"/>
              </a:solidFill>
              <a:highlight>
                <a:srgbClr val="FFFFFF"/>
              </a:highlight>
            </a:endParaRPr>
          </a:p>
          <a:p>
            <a:pPr indent="-337065" lvl="0" marL="457200" marR="2273300" rtl="0" algn="l">
              <a:spcBef>
                <a:spcPts val="0"/>
              </a:spcBef>
              <a:spcAft>
                <a:spcPts val="0"/>
              </a:spcAft>
              <a:buClr>
                <a:srgbClr val="000000"/>
              </a:buClr>
              <a:buSzPts val="1708"/>
              <a:buChar char="●"/>
            </a:pPr>
            <a:r>
              <a:rPr i="1" lang="en" sz="1708">
                <a:solidFill>
                  <a:srgbClr val="000000"/>
                </a:solidFill>
                <a:highlight>
                  <a:srgbClr val="FFFFFF"/>
                </a:highlight>
              </a:rPr>
              <a:t>Find that cell’s navigable neighbors.</a:t>
            </a:r>
            <a:endParaRPr i="1" sz="1708">
              <a:solidFill>
                <a:srgbClr val="000000"/>
              </a:solidFill>
              <a:highlight>
                <a:srgbClr val="FFFFFF"/>
              </a:highlight>
            </a:endParaRPr>
          </a:p>
          <a:p>
            <a:pPr indent="-337065" lvl="0" marL="457200" marR="2273300" rtl="0" algn="l">
              <a:spcBef>
                <a:spcPts val="0"/>
              </a:spcBef>
              <a:spcAft>
                <a:spcPts val="0"/>
              </a:spcAft>
              <a:buClr>
                <a:srgbClr val="000000"/>
              </a:buClr>
              <a:buSzPts val="1708"/>
              <a:buChar char="●"/>
            </a:pPr>
            <a:r>
              <a:rPr i="1" lang="en" sz="1708">
                <a:solidFill>
                  <a:srgbClr val="000000"/>
                </a:solidFill>
                <a:highlight>
                  <a:srgbClr val="FFFFFF"/>
                </a:highlight>
              </a:rPr>
              <a:t>For each neighbor, record the cost of reaching the neighbor: 1.</a:t>
            </a:r>
            <a:endParaRPr i="1" sz="1708">
              <a:solidFill>
                <a:srgbClr val="000000"/>
              </a:solidFill>
              <a:highlight>
                <a:srgbClr val="FFFFFF"/>
              </a:highlight>
            </a:endParaRPr>
          </a:p>
          <a:p>
            <a:pPr indent="-337065" lvl="0" marL="457200" marR="2273300" rtl="0" algn="l">
              <a:spcBef>
                <a:spcPts val="0"/>
              </a:spcBef>
              <a:spcAft>
                <a:spcPts val="0"/>
              </a:spcAft>
              <a:buClr>
                <a:srgbClr val="000000"/>
              </a:buClr>
              <a:buSzPts val="1708"/>
              <a:buChar char="●"/>
            </a:pPr>
            <a:r>
              <a:rPr i="1" lang="en" sz="1708">
                <a:solidFill>
                  <a:srgbClr val="000000"/>
                </a:solidFill>
                <a:highlight>
                  <a:srgbClr val="FFFFFF"/>
                </a:highlight>
              </a:rPr>
              <a:t>For each neighbor, repeat steps 3-5, taking care not to revisit already-visited cells.</a:t>
            </a:r>
            <a:endParaRPr i="1" sz="1708">
              <a:solidFill>
                <a:srgbClr val="000000"/>
              </a:solidFill>
              <a:highlight>
                <a:srgbClr val="FFFFFF"/>
              </a:highlight>
            </a:endParaRPr>
          </a:p>
          <a:p>
            <a:pPr indent="0" lvl="0" marL="0" rtl="0" algn="l">
              <a:spcBef>
                <a:spcPts val="15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6290075" y="1508125"/>
            <a:ext cx="2601525" cy="2705100"/>
          </a:xfrm>
          <a:prstGeom prst="rect">
            <a:avLst/>
          </a:prstGeom>
          <a:noFill/>
          <a:ln>
            <a:noFill/>
          </a:ln>
        </p:spPr>
      </p:pic>
      <p:pic>
        <p:nvPicPr>
          <p:cNvPr id="86" name="Google Shape;86;p17"/>
          <p:cNvPicPr preferRelativeResize="0"/>
          <p:nvPr/>
        </p:nvPicPr>
        <p:blipFill>
          <a:blip r:embed="rId4">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a:solidFill>
                  <a:srgbClr val="4A86E8"/>
                </a:solidFill>
              </a:rPr>
              <a:t>Dijkstra’s Algorithm to find the shortest path</a:t>
            </a:r>
            <a:endParaRPr b="1">
              <a:solidFill>
                <a:srgbClr val="4A86E8"/>
              </a:solidFill>
            </a:endParaRPr>
          </a:p>
        </p:txBody>
      </p:sp>
      <p:pic>
        <p:nvPicPr>
          <p:cNvPr id="92" name="Google Shape;92;p18"/>
          <p:cNvPicPr preferRelativeResize="0"/>
          <p:nvPr/>
        </p:nvPicPr>
        <p:blipFill>
          <a:blip r:embed="rId3">
            <a:alphaModFix/>
          </a:blip>
          <a:stretch>
            <a:fillRect/>
          </a:stretch>
        </p:blipFill>
        <p:spPr>
          <a:xfrm>
            <a:off x="7878344" y="87788"/>
            <a:ext cx="1179375" cy="1179375"/>
          </a:xfrm>
          <a:prstGeom prst="rect">
            <a:avLst/>
          </a:prstGeom>
          <a:noFill/>
          <a:ln>
            <a:noFill/>
          </a:ln>
        </p:spPr>
      </p:pic>
      <p:sp>
        <p:nvSpPr>
          <p:cNvPr id="93" name="Google Shape;93;p18"/>
          <p:cNvSpPr txBox="1"/>
          <p:nvPr/>
        </p:nvSpPr>
        <p:spPr>
          <a:xfrm>
            <a:off x="482200" y="1339450"/>
            <a:ext cx="7972200" cy="33246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chemeClr val="dk1"/>
              </a:buClr>
              <a:buSzPts val="1550"/>
              <a:buChar char="●"/>
            </a:pPr>
            <a:r>
              <a:rPr lang="en" sz="1550">
                <a:solidFill>
                  <a:schemeClr val="dk1"/>
                </a:solidFill>
                <a:highlight>
                  <a:srgbClr val="FFFFFF"/>
                </a:highlight>
              </a:rPr>
              <a:t>When complete, we’ll have a record of the cost of reaching each cell iteratively from the starting point. This data tells us how far each cell is from the root, and you can imagine this being perfectly useful in its own right.</a:t>
            </a:r>
            <a:endParaRPr sz="15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pic>
        <p:nvPicPr>
          <p:cNvPr id="94" name="Google Shape;94;p18"/>
          <p:cNvPicPr preferRelativeResize="0"/>
          <p:nvPr/>
        </p:nvPicPr>
        <p:blipFill>
          <a:blip r:embed="rId4">
            <a:alphaModFix/>
          </a:blip>
          <a:stretch>
            <a:fillRect/>
          </a:stretch>
        </p:blipFill>
        <p:spPr>
          <a:xfrm>
            <a:off x="311700" y="2207425"/>
            <a:ext cx="8187952" cy="2625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4A86E8"/>
                </a:solidFill>
              </a:rPr>
              <a:t>Dijkstra’s Algorithm to find the shortest path</a:t>
            </a:r>
            <a:endParaRPr>
              <a:solidFill>
                <a:srgbClr val="4A86E8"/>
              </a:solidFill>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dk1"/>
              </a:buClr>
              <a:buSzPts val="1450"/>
              <a:buChar char="●"/>
            </a:pPr>
            <a:r>
              <a:rPr lang="en" sz="1450">
                <a:solidFill>
                  <a:schemeClr val="dk1"/>
                </a:solidFill>
                <a:highlight>
                  <a:srgbClr val="FFFFFF"/>
                </a:highlight>
              </a:rPr>
              <a:t>If we now traverse that body of data with cost information </a:t>
            </a:r>
            <a:r>
              <a:rPr i="1" lang="en" sz="1450">
                <a:solidFill>
                  <a:schemeClr val="dk1"/>
                </a:solidFill>
                <a:highlight>
                  <a:srgbClr val="FFFFFF"/>
                </a:highlight>
              </a:rPr>
              <a:t>in reverse</a:t>
            </a:r>
            <a:r>
              <a:rPr lang="en" sz="1450">
                <a:solidFill>
                  <a:schemeClr val="dk1"/>
                </a:solidFill>
                <a:highlight>
                  <a:srgbClr val="FFFFFF"/>
                </a:highlight>
              </a:rPr>
              <a:t>, starting from the desired endpoint and stepping through cells that bear a cost less than the cost of the current cell, we’ll eventually reach the root cell via the shortest path possible.</a:t>
            </a:r>
            <a:endParaRPr sz="2200"/>
          </a:p>
        </p:txBody>
      </p:sp>
      <p:pic>
        <p:nvPicPr>
          <p:cNvPr id="101" name="Google Shape;101;p19"/>
          <p:cNvPicPr preferRelativeResize="0"/>
          <p:nvPr/>
        </p:nvPicPr>
        <p:blipFill>
          <a:blip r:embed="rId3">
            <a:alphaModFix/>
          </a:blip>
          <a:stretch>
            <a:fillRect/>
          </a:stretch>
        </p:blipFill>
        <p:spPr>
          <a:xfrm>
            <a:off x="257175" y="2132400"/>
            <a:ext cx="8261752" cy="2764650"/>
          </a:xfrm>
          <a:prstGeom prst="rect">
            <a:avLst/>
          </a:prstGeom>
          <a:noFill/>
          <a:ln>
            <a:noFill/>
          </a:ln>
        </p:spPr>
      </p:pic>
      <p:pic>
        <p:nvPicPr>
          <p:cNvPr id="102" name="Google Shape;102;p19"/>
          <p:cNvPicPr preferRelativeResize="0"/>
          <p:nvPr/>
        </p:nvPicPr>
        <p:blipFill>
          <a:blip r:embed="rId4">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                        </a:t>
            </a:r>
            <a:r>
              <a:rPr b="1" lang="en" sz="3161">
                <a:solidFill>
                  <a:srgbClr val="4A86E8"/>
                </a:solidFill>
                <a:highlight>
                  <a:srgbClr val="FFFFFF"/>
                </a:highlight>
              </a:rPr>
              <a:t>Tree</a:t>
            </a:r>
            <a:endParaRPr b="1" sz="3161">
              <a:solidFill>
                <a:srgbClr val="4A86E8"/>
              </a:solidFill>
              <a:highlight>
                <a:srgbClr val="FFFFFF"/>
              </a:highlight>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marR="25400" rtl="0" algn="just">
              <a:spcBef>
                <a:spcPts val="600"/>
              </a:spcBef>
              <a:spcAft>
                <a:spcPts val="0"/>
              </a:spcAft>
              <a:buSzPts val="1750"/>
              <a:buChar char="●"/>
            </a:pPr>
            <a:r>
              <a:rPr lang="en" sz="1600">
                <a:solidFill>
                  <a:schemeClr val="dk1"/>
                </a:solidFill>
              </a:rPr>
              <a:t>A</a:t>
            </a:r>
            <a:r>
              <a:rPr lang="en" sz="1600">
                <a:solidFill>
                  <a:schemeClr val="dk1"/>
                </a:solidFill>
              </a:rPr>
              <a:t> tree is an undirected graph in which any two vertices are connected by exactly one path, or equivalently a connected acyclic undirected graph</a:t>
            </a:r>
            <a:endParaRPr sz="2500"/>
          </a:p>
        </p:txBody>
      </p:sp>
      <p:pic>
        <p:nvPicPr>
          <p:cNvPr id="109" name="Google Shape;109;p20"/>
          <p:cNvPicPr preferRelativeResize="0"/>
          <p:nvPr/>
        </p:nvPicPr>
        <p:blipFill>
          <a:blip r:embed="rId3">
            <a:alphaModFix/>
          </a:blip>
          <a:stretch>
            <a:fillRect/>
          </a:stretch>
        </p:blipFill>
        <p:spPr>
          <a:xfrm>
            <a:off x="211150" y="1885950"/>
            <a:ext cx="8621152" cy="2807499"/>
          </a:xfrm>
          <a:prstGeom prst="rect">
            <a:avLst/>
          </a:prstGeom>
          <a:noFill/>
          <a:ln>
            <a:noFill/>
          </a:ln>
        </p:spPr>
      </p:pic>
      <p:pic>
        <p:nvPicPr>
          <p:cNvPr id="110" name="Google Shape;110;p20"/>
          <p:cNvPicPr preferRelativeResize="0"/>
          <p:nvPr/>
        </p:nvPicPr>
        <p:blipFill>
          <a:blip r:embed="rId4">
            <a:alphaModFix/>
          </a:blip>
          <a:stretch>
            <a:fillRect/>
          </a:stretch>
        </p:blipFill>
        <p:spPr>
          <a:xfrm>
            <a:off x="7878344" y="87788"/>
            <a:ext cx="1179375" cy="117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0000FF"/>
                </a:solidFill>
              </a:rPr>
              <a:t>Find the Path using Tree</a:t>
            </a:r>
            <a:endParaRPr>
              <a:solidFill>
                <a:srgbClr val="0000FF"/>
              </a:solidFill>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457200" lvl="0" marL="457200" rtl="0" algn="l">
              <a:spcBef>
                <a:spcPts val="1200"/>
              </a:spcBef>
              <a:spcAft>
                <a:spcPts val="0"/>
              </a:spcAft>
              <a:buNone/>
            </a:pPr>
            <a:r>
              <a:rPr lang="en">
                <a:solidFill>
                  <a:srgbClr val="000000"/>
                </a:solidFill>
              </a:rPr>
              <a:t>This path is determined based on predecessor information.</a:t>
            </a:r>
            <a:endParaRPr>
              <a:solidFill>
                <a:srgbClr val="000000"/>
              </a:solidFill>
            </a:endParaRPr>
          </a:p>
          <a:p>
            <a:pPr indent="-355600" lvl="0" marL="457200" rtl="0" algn="l">
              <a:spcBef>
                <a:spcPts val="1200"/>
              </a:spcBef>
              <a:spcAft>
                <a:spcPts val="0"/>
              </a:spcAft>
              <a:buClr>
                <a:schemeClr val="dk1"/>
              </a:buClr>
              <a:buSzPts val="2000"/>
              <a:buFont typeface="Times New Roman"/>
              <a:buChar char="●"/>
            </a:pPr>
            <a:r>
              <a:rPr lang="en" sz="2000">
                <a:solidFill>
                  <a:schemeClr val="dk1"/>
                </a:solidFill>
                <a:highlight>
                  <a:srgbClr val="FFFFFF"/>
                </a:highlight>
                <a:latin typeface="Times New Roman"/>
                <a:ea typeface="Times New Roman"/>
                <a:cs typeface="Times New Roman"/>
                <a:sym typeface="Times New Roman"/>
              </a:rPr>
              <a:t>Let us consider vertex </a:t>
            </a:r>
            <a:r>
              <a:rPr b="1" lang="en" sz="2000">
                <a:solidFill>
                  <a:srgbClr val="FF0000"/>
                </a:solidFill>
                <a:highlight>
                  <a:srgbClr val="FFFFFF"/>
                </a:highlight>
                <a:latin typeface="Times New Roman"/>
                <a:ea typeface="Times New Roman"/>
                <a:cs typeface="Times New Roman"/>
                <a:sym typeface="Times New Roman"/>
              </a:rPr>
              <a:t>A </a:t>
            </a:r>
            <a:r>
              <a:rPr lang="en" sz="2000">
                <a:solidFill>
                  <a:schemeClr val="dk1"/>
                </a:solidFill>
                <a:highlight>
                  <a:srgbClr val="FFFFFF"/>
                </a:highlight>
                <a:latin typeface="Times New Roman"/>
                <a:ea typeface="Times New Roman"/>
                <a:cs typeface="Times New Roman"/>
                <a:sym typeface="Times New Roman"/>
              </a:rPr>
              <a:t>and </a:t>
            </a:r>
            <a:r>
              <a:rPr b="1" lang="en" sz="2000">
                <a:solidFill>
                  <a:srgbClr val="FF0000"/>
                </a:solidFill>
                <a:highlight>
                  <a:srgbClr val="FFFFFF"/>
                </a:highlight>
                <a:latin typeface="Times New Roman"/>
                <a:ea typeface="Times New Roman"/>
                <a:cs typeface="Times New Roman"/>
                <a:sym typeface="Times New Roman"/>
              </a:rPr>
              <a:t>N </a:t>
            </a:r>
            <a:r>
              <a:rPr lang="en" sz="2000">
                <a:solidFill>
                  <a:schemeClr val="dk1"/>
                </a:solidFill>
                <a:highlight>
                  <a:srgbClr val="FFFFFF"/>
                </a:highlight>
                <a:latin typeface="Times New Roman"/>
                <a:ea typeface="Times New Roman"/>
                <a:cs typeface="Times New Roman"/>
                <a:sym typeface="Times New Roman"/>
              </a:rPr>
              <a:t>as the </a:t>
            </a:r>
            <a:r>
              <a:rPr lang="en" sz="2000">
                <a:solidFill>
                  <a:srgbClr val="FF0000"/>
                </a:solidFill>
                <a:highlight>
                  <a:srgbClr val="FFFFFF"/>
                </a:highlight>
                <a:latin typeface="Times New Roman"/>
                <a:ea typeface="Times New Roman"/>
                <a:cs typeface="Times New Roman"/>
                <a:sym typeface="Times New Roman"/>
              </a:rPr>
              <a:t>start</a:t>
            </a:r>
            <a:r>
              <a:rPr lang="en" sz="2000">
                <a:solidFill>
                  <a:schemeClr val="dk1"/>
                </a:solidFill>
                <a:highlight>
                  <a:srgbClr val="FFFFFF"/>
                </a:highlight>
                <a:latin typeface="Times New Roman"/>
                <a:ea typeface="Times New Roman"/>
                <a:cs typeface="Times New Roman"/>
                <a:sym typeface="Times New Roman"/>
              </a:rPr>
              <a:t> and </a:t>
            </a:r>
            <a:r>
              <a:rPr lang="en" sz="2000">
                <a:solidFill>
                  <a:srgbClr val="FF0000"/>
                </a:solidFill>
                <a:highlight>
                  <a:srgbClr val="FFFFFF"/>
                </a:highlight>
                <a:latin typeface="Times New Roman"/>
                <a:ea typeface="Times New Roman"/>
                <a:cs typeface="Times New Roman"/>
                <a:sym typeface="Times New Roman"/>
              </a:rPr>
              <a:t>destination vertex</a:t>
            </a:r>
            <a:r>
              <a:rPr lang="en" sz="2000">
                <a:solidFill>
                  <a:schemeClr val="dk1"/>
                </a:solidFill>
                <a:highlight>
                  <a:srgbClr val="FFFFFF"/>
                </a:highlight>
                <a:latin typeface="Times New Roman"/>
                <a:ea typeface="Times New Roman"/>
                <a:cs typeface="Times New Roman"/>
                <a:sym typeface="Times New Roman"/>
              </a:rPr>
              <a:t> respectively. </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rgbClr val="FF0000"/>
                </a:solidFill>
                <a:highlight>
                  <a:srgbClr val="FFFFFF"/>
                </a:highlight>
                <a:latin typeface="Times New Roman"/>
                <a:ea typeface="Times New Roman"/>
                <a:cs typeface="Times New Roman"/>
                <a:sym typeface="Times New Roman"/>
              </a:rPr>
              <a:t>Initially</a:t>
            </a:r>
            <a:r>
              <a:rPr lang="en" sz="2000">
                <a:solidFill>
                  <a:schemeClr val="dk1"/>
                </a:solidFill>
                <a:highlight>
                  <a:srgbClr val="FFFFFF"/>
                </a:highlight>
                <a:latin typeface="Times New Roman"/>
                <a:ea typeface="Times New Roman"/>
                <a:cs typeface="Times New Roman"/>
                <a:sym typeface="Times New Roman"/>
              </a:rPr>
              <a:t>, all the </a:t>
            </a:r>
            <a:r>
              <a:rPr lang="en" sz="2000">
                <a:solidFill>
                  <a:srgbClr val="FF0000"/>
                </a:solidFill>
                <a:highlight>
                  <a:srgbClr val="FFFFFF"/>
                </a:highlight>
                <a:latin typeface="Times New Roman"/>
                <a:ea typeface="Times New Roman"/>
                <a:cs typeface="Times New Roman"/>
                <a:sym typeface="Times New Roman"/>
              </a:rPr>
              <a:t>vertices</a:t>
            </a:r>
            <a:r>
              <a:rPr lang="en" sz="2000">
                <a:solidFill>
                  <a:schemeClr val="dk1"/>
                </a:solidFill>
                <a:highlight>
                  <a:srgbClr val="FFFFFF"/>
                </a:highlight>
                <a:latin typeface="Times New Roman"/>
                <a:ea typeface="Times New Roman"/>
                <a:cs typeface="Times New Roman"/>
                <a:sym typeface="Times New Roman"/>
              </a:rPr>
              <a:t> except the </a:t>
            </a:r>
            <a:r>
              <a:rPr lang="en" sz="2000">
                <a:solidFill>
                  <a:srgbClr val="FF0000"/>
                </a:solidFill>
                <a:highlight>
                  <a:srgbClr val="FFFFFF"/>
                </a:highlight>
                <a:latin typeface="Times New Roman"/>
                <a:ea typeface="Times New Roman"/>
                <a:cs typeface="Times New Roman"/>
                <a:sym typeface="Times New Roman"/>
              </a:rPr>
              <a:t>start vertex</a:t>
            </a:r>
            <a:r>
              <a:rPr lang="en" sz="2000">
                <a:solidFill>
                  <a:schemeClr val="dk1"/>
                </a:solidFill>
                <a:highlight>
                  <a:srgbClr val="FFFFFF"/>
                </a:highlight>
                <a:latin typeface="Times New Roman"/>
                <a:ea typeface="Times New Roman"/>
                <a:cs typeface="Times New Roman"/>
                <a:sym typeface="Times New Roman"/>
              </a:rPr>
              <a:t> </a:t>
            </a:r>
            <a:r>
              <a:rPr b="1" lang="en" sz="2000">
                <a:solidFill>
                  <a:srgbClr val="FF0000"/>
                </a:solidFill>
                <a:highlight>
                  <a:srgbClr val="FFFFFF"/>
                </a:highlight>
                <a:latin typeface="Times New Roman"/>
                <a:ea typeface="Times New Roman"/>
                <a:cs typeface="Times New Roman"/>
                <a:sym typeface="Times New Roman"/>
              </a:rPr>
              <a:t>A </a:t>
            </a:r>
            <a:r>
              <a:rPr lang="en" sz="2000">
                <a:solidFill>
                  <a:schemeClr val="dk1"/>
                </a:solidFill>
                <a:highlight>
                  <a:srgbClr val="FFFFFF"/>
                </a:highlight>
                <a:latin typeface="Times New Roman"/>
                <a:ea typeface="Times New Roman"/>
                <a:cs typeface="Times New Roman"/>
                <a:sym typeface="Times New Roman"/>
              </a:rPr>
              <a:t>are marked by </a:t>
            </a:r>
            <a:r>
              <a:rPr lang="en" sz="2000">
                <a:solidFill>
                  <a:srgbClr val="FF0000"/>
                </a:solidFill>
                <a:highlight>
                  <a:srgbClr val="FFFFFF"/>
                </a:highlight>
                <a:latin typeface="Times New Roman"/>
                <a:ea typeface="Times New Roman"/>
                <a:cs typeface="Times New Roman"/>
                <a:sym typeface="Times New Roman"/>
              </a:rPr>
              <a:t>∞</a:t>
            </a:r>
            <a:r>
              <a:rPr lang="en" sz="2000">
                <a:solidFill>
                  <a:schemeClr val="dk1"/>
                </a:solidFill>
                <a:highlight>
                  <a:srgbClr val="FFFFFF"/>
                </a:highlight>
                <a:latin typeface="Times New Roman"/>
                <a:ea typeface="Times New Roman"/>
                <a:cs typeface="Times New Roman"/>
                <a:sym typeface="Times New Roman"/>
              </a:rPr>
              <a:t> and the </a:t>
            </a:r>
            <a:r>
              <a:rPr lang="en" sz="2000">
                <a:solidFill>
                  <a:srgbClr val="FF0000"/>
                </a:solidFill>
                <a:highlight>
                  <a:srgbClr val="FFFFFF"/>
                </a:highlight>
                <a:latin typeface="Times New Roman"/>
                <a:ea typeface="Times New Roman"/>
                <a:cs typeface="Times New Roman"/>
                <a:sym typeface="Times New Roman"/>
              </a:rPr>
              <a:t>start vertex</a:t>
            </a:r>
            <a:r>
              <a:rPr b="1" lang="en" sz="2000">
                <a:solidFill>
                  <a:srgbClr val="FF0000"/>
                </a:solidFill>
                <a:highlight>
                  <a:srgbClr val="FFFFFF"/>
                </a:highlight>
                <a:latin typeface="Times New Roman"/>
                <a:ea typeface="Times New Roman"/>
                <a:cs typeface="Times New Roman"/>
                <a:sym typeface="Times New Roman"/>
              </a:rPr>
              <a:t> A</a:t>
            </a:r>
            <a:r>
              <a:rPr lang="en" sz="2000">
                <a:solidFill>
                  <a:schemeClr val="dk1"/>
                </a:solidFill>
                <a:highlight>
                  <a:srgbClr val="FFFFFF"/>
                </a:highlight>
                <a:latin typeface="Times New Roman"/>
                <a:ea typeface="Times New Roman"/>
                <a:cs typeface="Times New Roman"/>
                <a:sym typeface="Times New Roman"/>
              </a:rPr>
              <a:t> is marked by </a:t>
            </a:r>
            <a:r>
              <a:rPr b="1" i="1" lang="en" sz="2000">
                <a:solidFill>
                  <a:srgbClr val="FF0000"/>
                </a:solidFill>
                <a:highlight>
                  <a:srgbClr val="FFFFFF"/>
                </a:highlight>
                <a:latin typeface="Times New Roman"/>
                <a:ea typeface="Times New Roman"/>
                <a:cs typeface="Times New Roman"/>
                <a:sym typeface="Times New Roman"/>
              </a:rPr>
              <a:t>0</a:t>
            </a:r>
            <a:r>
              <a:rPr lang="en" sz="2000">
                <a:solidFill>
                  <a:schemeClr val="dk1"/>
                </a:solidFill>
                <a:highlight>
                  <a:srgbClr val="FFFFFF"/>
                </a:highlight>
                <a:latin typeface="Times New Roman"/>
                <a:ea typeface="Times New Roman"/>
                <a:cs typeface="Times New Roman"/>
                <a:sym typeface="Times New Roman"/>
              </a:rPr>
              <a:t>. </a:t>
            </a:r>
            <a:endParaRPr sz="2000">
              <a:solidFill>
                <a:schemeClr val="dk1"/>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7878344" y="87788"/>
            <a:ext cx="1179375" cy="117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