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f61f4f61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f61f4f61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1011575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1011575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1011575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1011575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1011575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1011575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1011575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1011575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011575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011575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1011575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1011575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1011575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1011575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1011575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1011575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10115758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10115758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10115758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10115758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10115758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10115758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10115758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10115758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10115758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10115758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10115758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10115758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10115758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10115758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10115758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10115758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f61f4f61f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f61f4f61f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10115758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10115758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1011575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1011575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f69bcc2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f69bcc2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10115758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1011575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01157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01157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1011575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1011575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Enhanced_entity%E2%80%93relationship_model" TargetMode="External"/><Relationship Id="rId4" Type="http://schemas.openxmlformats.org/officeDocument/2006/relationships/hyperlink" Target="https://www.tutorialspoint.com/Extended-Entity-Relationship-EE-R-Model" TargetMode="External"/><Relationship Id="rId5" Type="http://schemas.openxmlformats.org/officeDocument/2006/relationships/hyperlink" Target="https://www.geeksforgeeks.org/enhanced-er-model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45900" y="1660925"/>
            <a:ext cx="8127900" cy="17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428"/>
              <a:t>H</a:t>
            </a:r>
            <a:r>
              <a:rPr lang="en" sz="4428"/>
              <a:t>otel Operations </a:t>
            </a:r>
            <a:r>
              <a:rPr lang="en" sz="4428"/>
              <a:t>Management</a:t>
            </a:r>
            <a:r>
              <a:rPr lang="en" sz="4428"/>
              <a:t>                   </a:t>
            </a:r>
            <a:r>
              <a:rPr lang="en" sz="4428"/>
              <a:t>   </a:t>
            </a:r>
            <a:r>
              <a:rPr lang="en" sz="4428"/>
              <a:t>System</a:t>
            </a:r>
            <a:endParaRPr sz="4428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3761175"/>
            <a:ext cx="85206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360">
                <a:solidFill>
                  <a:srgbClr val="000000"/>
                </a:solidFill>
              </a:rPr>
              <a:t>        </a:t>
            </a:r>
            <a:r>
              <a:rPr b="1" lang="en" sz="1360">
                <a:solidFill>
                  <a:srgbClr val="000000"/>
                </a:solidFill>
              </a:rPr>
              <a:t>Prepared For:								            Prepared By:</a:t>
            </a:r>
            <a:r>
              <a:rPr b="1" lang="en" sz="1360">
                <a:solidFill>
                  <a:srgbClr val="000000"/>
                </a:solidFill>
              </a:rPr>
              <a:t>	 </a:t>
            </a:r>
            <a:endParaRPr b="1" sz="136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60">
                <a:solidFill>
                  <a:srgbClr val="000000"/>
                </a:solidFill>
              </a:rPr>
              <a:t>Mr. </a:t>
            </a:r>
            <a:r>
              <a:rPr b="1" lang="en" sz="1360">
                <a:solidFill>
                  <a:srgbClr val="000000"/>
                </a:solidFill>
              </a:rPr>
              <a:t>vidhyacharan bhaskar                                                                Ms. Nagalla, Santhi Sree</a:t>
            </a:r>
            <a:r>
              <a:rPr b="1" lang="en" sz="1360">
                <a:solidFill>
                  <a:srgbClr val="000000"/>
                </a:solidFill>
              </a:rPr>
              <a:t>		</a:t>
            </a:r>
            <a:endParaRPr b="1" sz="136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60">
                <a:solidFill>
                  <a:srgbClr val="000000"/>
                </a:solidFill>
              </a:rPr>
              <a:t>Data Modeling and Implementation Techniques</a:t>
            </a:r>
            <a:r>
              <a:rPr b="1" lang="en" sz="1360">
                <a:solidFill>
                  <a:srgbClr val="000000"/>
                </a:solidFill>
              </a:rPr>
              <a:t> CS457</a:t>
            </a:r>
            <a:r>
              <a:rPr b="1" lang="en" sz="1360">
                <a:solidFill>
                  <a:srgbClr val="000000"/>
                </a:solidFill>
              </a:rPr>
              <a:t>	                    ID:19568</a:t>
            </a:r>
            <a:r>
              <a:rPr b="1" lang="en" sz="1360">
                <a:solidFill>
                  <a:srgbClr val="000000"/>
                </a:solidFill>
              </a:rPr>
              <a:t>                                                                                                </a:t>
            </a:r>
            <a:endParaRPr b="1" sz="136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360">
                <a:solidFill>
                  <a:srgbClr val="000000"/>
                </a:solidFill>
              </a:rPr>
              <a:t>Spring  2021										</a:t>
            </a:r>
            <a:endParaRPr b="1" sz="136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360">
                <a:solidFill>
                  <a:srgbClr val="000000"/>
                </a:solidFill>
              </a:rPr>
              <a:t>Northwestern Polytechnic University						</a:t>
            </a:r>
            <a:endParaRPr b="1" sz="2020">
              <a:solidFill>
                <a:srgbClr val="000000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313" y="77900"/>
            <a:ext cx="5781026" cy="10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Subclasses, Superclasses, and Inheritance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369450"/>
            <a:ext cx="70305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2108"/>
              <a:t> The connection between subclass and superclass is called inheritance. </a:t>
            </a:r>
            <a:endParaRPr sz="210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8"/>
              <a:t>• A subclass inherits all attributes of its superclass. </a:t>
            </a:r>
            <a:endParaRPr sz="210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8"/>
              <a:t>Example: </a:t>
            </a:r>
            <a:r>
              <a:rPr lang="en" sz="2208"/>
              <a:t>Customer </a:t>
            </a:r>
            <a:r>
              <a:rPr lang="en" sz="2108"/>
              <a:t>has a </a:t>
            </a:r>
            <a:r>
              <a:rPr lang="en" sz="2235"/>
              <a:t>Payment, Checkin &amp; Reservations</a:t>
            </a:r>
            <a:endParaRPr sz="210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8"/>
              <a:t>• Each subclass of </a:t>
            </a:r>
            <a:r>
              <a:rPr lang="en" sz="2208"/>
              <a:t>Customer </a:t>
            </a:r>
            <a:r>
              <a:rPr lang="en" sz="2108"/>
              <a:t>such as Reservations has also name, address, and Mobile which they inherit from the superclass </a:t>
            </a:r>
            <a:r>
              <a:rPr lang="en" sz="2208"/>
              <a:t>Customer</a:t>
            </a:r>
            <a:r>
              <a:rPr lang="en" sz="2108"/>
              <a:t>.</a:t>
            </a:r>
            <a:endParaRPr sz="21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</a:t>
            </a:r>
            <a:r>
              <a:rPr lang="en" sz="2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Specialization 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621500" y="1382325"/>
            <a:ext cx="83154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439" lvl="0" marL="457200" marR="25400" rtl="0" algn="just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Verdana"/>
              <a:buChar char="●"/>
            </a:pPr>
            <a:r>
              <a:rPr lang="en" sz="154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Specialization is a process that defines a group entities which is divided into </a:t>
            </a:r>
            <a:r>
              <a:rPr lang="en" sz="154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subgroups</a:t>
            </a:r>
            <a:r>
              <a:rPr lang="en" sz="154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based on their characteristic.</a:t>
            </a:r>
            <a:endParaRPr sz="154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6439" lvl="0" marL="457200" marR="25400" rtl="0" algn="just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Verdana"/>
              <a:buChar char="●"/>
            </a:pPr>
            <a:r>
              <a:rPr lang="en" sz="154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 top down approach, in which one higher entity can be broken down into three lower level entity.</a:t>
            </a:r>
            <a:endParaRPr sz="154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722"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75" y="2846925"/>
            <a:ext cx="8176023" cy="21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225" y="4460100"/>
            <a:ext cx="889056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000" y="4567250"/>
            <a:ext cx="859292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Nunito"/>
                <a:ea typeface="Nunito"/>
                <a:cs typeface="Nunito"/>
                <a:sym typeface="Nunito"/>
              </a:rPr>
              <a:t>                       </a:t>
            </a:r>
            <a:r>
              <a:rPr b="0" lang="en" sz="2400">
                <a:latin typeface="Nunito"/>
                <a:ea typeface="Nunito"/>
                <a:cs typeface="Nunito"/>
                <a:sym typeface="Nunito"/>
              </a:rPr>
              <a:t>                 </a:t>
            </a:r>
            <a:r>
              <a:rPr lang="en" sz="2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Specialization </a:t>
            </a:r>
            <a:endParaRPr sz="4200">
              <a:solidFill>
                <a:schemeClr val="accent1"/>
              </a:solidFill>
            </a:endParaRPr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71450" y="1371600"/>
            <a:ext cx="89154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• The process of defining subclasses of an entity type is called specialization.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• This entity type is called “superclass” of the specialization.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• Specialization distinguishes between subclasses based on a certain method: </a:t>
            </a:r>
            <a:endParaRPr b="1"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1) </a:t>
            </a:r>
            <a:r>
              <a:rPr b="1" lang="en" sz="1900"/>
              <a:t>{</a:t>
            </a:r>
            <a:r>
              <a:rPr b="1" lang="en" sz="1927"/>
              <a:t>Payment, Checkin &amp; Reservations</a:t>
            </a:r>
            <a:r>
              <a:rPr b="1" lang="en" sz="1900"/>
              <a:t>} </a:t>
            </a:r>
            <a:endParaRPr b="1"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• Classified based on Customer Activities. </a:t>
            </a:r>
            <a:endParaRPr b="1"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2) {</a:t>
            </a:r>
            <a:r>
              <a:rPr b="1" lang="en" sz="1927"/>
              <a:t>Hotel Front Desk,Online</a:t>
            </a:r>
            <a:r>
              <a:rPr b="1" lang="en" sz="1900"/>
              <a:t>} </a:t>
            </a:r>
            <a:endParaRPr b="1"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• Classified based on Reservation Types. </a:t>
            </a:r>
            <a:endParaRPr b="1"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35362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Nunito"/>
                <a:ea typeface="Nunito"/>
                <a:cs typeface="Nunito"/>
                <a:sym typeface="Nunito"/>
              </a:rPr>
              <a:t>                                                   </a:t>
            </a:r>
            <a:r>
              <a:rPr lang="en" sz="3066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Generalization </a:t>
            </a:r>
            <a:endParaRPr sz="4566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85725" y="1232300"/>
            <a:ext cx="44364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469" lvl="0" marL="457200" marR="25400" rtl="0" algn="just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Verdana"/>
              <a:buChar char="●"/>
            </a:pPr>
            <a:r>
              <a:rPr lang="en" sz="154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 bottom approach, in which two lower level entities combine to form a higher level entity.</a:t>
            </a:r>
            <a:endParaRPr sz="154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6469" lvl="0" marL="482600" marR="25400" rtl="0" algn="just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Verdana"/>
              <a:buChar char="●"/>
            </a:pPr>
            <a:r>
              <a:rPr lang="en" sz="154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Generalization is the reverse process of Specialization.</a:t>
            </a:r>
            <a:endParaRPr sz="154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6148" lvl="0" marL="482600" marR="25400" rtl="0" algn="just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4"/>
              <a:buFont typeface="Verdana"/>
              <a:buChar char="●"/>
            </a:pPr>
            <a:r>
              <a:rPr lang="en" sz="154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defines a general entity type from a set of specialized entity type.</a:t>
            </a:r>
            <a:r>
              <a:rPr b="1" lang="en" sz="154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example:</a:t>
            </a:r>
            <a:r>
              <a:rPr lang="en" sz="154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75">
                <a:solidFill>
                  <a:srgbClr val="000000"/>
                </a:solidFill>
              </a:rPr>
              <a:t>Hotel Front Desk or Online Reservation </a:t>
            </a:r>
            <a:r>
              <a:rPr lang="en" sz="856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54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 all be generalized to reserve a hotel as Reservations.</a:t>
            </a:r>
            <a:endParaRPr b="1" sz="154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95000"/>
              </a:lnSpc>
              <a:spcBef>
                <a:spcPts val="30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50"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750" y="1521625"/>
            <a:ext cx="3975501" cy="3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75" y="3645675"/>
            <a:ext cx="713450" cy="3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000" y="3645675"/>
            <a:ext cx="813425" cy="3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225" y="4318475"/>
            <a:ext cx="337841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0" y="0"/>
            <a:ext cx="90011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650" y="3133375"/>
            <a:ext cx="358575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" y="-51175"/>
            <a:ext cx="9054702" cy="50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475" y="3145509"/>
            <a:ext cx="316700" cy="27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350" y="3226825"/>
            <a:ext cx="285150" cy="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310750"/>
            <a:ext cx="70305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chemeClr val="accent1"/>
                </a:solidFill>
              </a:rPr>
              <a:t>    </a:t>
            </a: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Disjointness Constraint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0" y="878675"/>
            <a:ext cx="9033300" cy="4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Specifies that all subclasses of a specialization must be disjoint.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In other words, if an entity belongs to one subclass of a specialization, then it cannot belong to another subclass of the same specialization.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Example: – {Payment,Checkin/Out,Reservations} is a disjoint specialization.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The disjointness is represented in EER using          symbol.</a:t>
            </a:r>
            <a:endParaRPr sz="1600"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0" y="2732475"/>
            <a:ext cx="8411750" cy="22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825" y="4552625"/>
            <a:ext cx="889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575" y="4667975"/>
            <a:ext cx="8593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7887" y="2113375"/>
            <a:ext cx="357822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                      </a:t>
            </a:r>
            <a:r>
              <a:rPr lang="en"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Overlapping Subclasses</a:t>
            </a:r>
            <a:endParaRPr sz="37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728675" y="1339450"/>
            <a:ext cx="37932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194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Reservations can do through Online or at Hotel front desk . However, a Reservations can also do </a:t>
            </a:r>
            <a:r>
              <a:rPr lang="en" sz="2100"/>
              <a:t>through Online and at Hotel front desk at the </a:t>
            </a:r>
            <a:r>
              <a:rPr lang="en" sz="2100"/>
              <a:t>same time that depends on discounts on the that day.</a:t>
            </a:r>
            <a:endParaRPr sz="2100"/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3677850"/>
            <a:ext cx="844150" cy="3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50" y="1339450"/>
            <a:ext cx="3911199" cy="345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300" y="4360300"/>
            <a:ext cx="354775" cy="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1303800" y="267900"/>
            <a:ext cx="70305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Hotel Operations Management - Tables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6" name="Google Shape;406;p31"/>
          <p:cNvSpPr txBox="1"/>
          <p:nvPr>
            <p:ph idx="1" type="body"/>
          </p:nvPr>
        </p:nvSpPr>
        <p:spPr>
          <a:xfrm>
            <a:off x="1303800" y="1393025"/>
            <a:ext cx="70305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50" y="985850"/>
            <a:ext cx="7586649" cy="41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291150"/>
            <a:ext cx="703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</a:t>
            </a:r>
            <a:r>
              <a:rPr lang="en" sz="301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3011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958350" y="1162150"/>
            <a:ext cx="73761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24"/>
              <a:buFont typeface="Georgia"/>
              <a:buChar char="➢"/>
            </a:pPr>
            <a:r>
              <a:rPr lang="en" sz="21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1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07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24"/>
              <a:buFont typeface="Georgia"/>
              <a:buChar char="➢"/>
            </a:pPr>
            <a:r>
              <a:rPr lang="en" sz="19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 sz="19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3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24"/>
              <a:buFont typeface="Georgia"/>
              <a:buChar char="➢"/>
            </a:pPr>
            <a:r>
              <a:rPr lang="en" sz="21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EER Diagram</a:t>
            </a:r>
            <a:endParaRPr sz="21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3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24"/>
              <a:buFont typeface="Georgia"/>
              <a:buChar char="➢"/>
            </a:pPr>
            <a:r>
              <a:rPr lang="en" sz="21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Relationships between Entities</a:t>
            </a:r>
            <a:endParaRPr sz="21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3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24"/>
              <a:buFont typeface="Georgia"/>
              <a:buChar char="➢"/>
            </a:pPr>
            <a:r>
              <a:rPr lang="en" sz="21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Subclasses, Superclasses, and Inheritance</a:t>
            </a:r>
            <a:endParaRPr sz="21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3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24"/>
              <a:buFont typeface="Georgia"/>
              <a:buChar char="➢"/>
            </a:pPr>
            <a:r>
              <a:rPr lang="en" sz="21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Specialization/</a:t>
            </a:r>
            <a:r>
              <a:rPr lang="en" sz="21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Generalization </a:t>
            </a:r>
            <a:endParaRPr sz="21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07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24"/>
              <a:buFont typeface="Georgia"/>
              <a:buChar char="➢"/>
            </a:pPr>
            <a:r>
              <a:rPr lang="en" sz="19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SQL → RELATIONAL ALGEBRA</a:t>
            </a:r>
            <a:endParaRPr sz="19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3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24"/>
              <a:buFont typeface="Georgia"/>
              <a:buChar char="➢"/>
            </a:pPr>
            <a:r>
              <a:rPr lang="en" sz="2123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Lab Part  - SQL Commands</a:t>
            </a:r>
            <a:endParaRPr sz="2123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60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16"/>
              <a:buFont typeface="Georgia"/>
              <a:buChar char="❏"/>
            </a:pPr>
            <a:r>
              <a:rPr lang="en" sz="2015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PRIMARY &amp; FOREIGN KEY - REFERENCES</a:t>
            </a:r>
            <a:endParaRPr sz="1515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60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16"/>
              <a:buFont typeface="Georgia"/>
              <a:buChar char="❏"/>
            </a:pPr>
            <a:r>
              <a:rPr lang="en" sz="2015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JOIN (Customer + Bookings)</a:t>
            </a:r>
            <a:endParaRPr sz="2015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66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16"/>
              <a:buFont typeface="Georgia"/>
              <a:buChar char="➢"/>
            </a:pPr>
            <a:r>
              <a:rPr lang="en" sz="2015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2015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1135850" y="522375"/>
            <a:ext cx="71985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PRIMARY &amp; </a:t>
            </a:r>
            <a:r>
              <a:rPr lang="en" sz="2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FOREIGN KEY- REFERENCE</a:t>
            </a:r>
            <a:r>
              <a:rPr lang="en" sz="2588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 sz="2688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1821650"/>
            <a:ext cx="7940299" cy="12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25" y="3324200"/>
            <a:ext cx="7781925" cy="12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1303800" y="598575"/>
            <a:ext cx="70305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b="0" lang="en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lang="en" sz="2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JOIN (Customer + Bookings)</a:t>
            </a:r>
            <a:endParaRPr b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0" y="1318025"/>
            <a:ext cx="8181900" cy="16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75" y="3088475"/>
            <a:ext cx="8133151" cy="1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1303800" y="598575"/>
            <a:ext cx="7030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b="0" lang="en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lang="en" sz="2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SQL → RELATIONAL ALGEBRA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p34"/>
          <p:cNvSpPr txBox="1"/>
          <p:nvPr>
            <p:ph idx="1" type="body"/>
          </p:nvPr>
        </p:nvSpPr>
        <p:spPr>
          <a:xfrm>
            <a:off x="570150" y="1540625"/>
            <a:ext cx="41643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75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retrieve the Customer ID and Customer name of all Customers whose Gender is Male</a:t>
            </a:r>
            <a:r>
              <a:rPr b="1" lang="en" sz="167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sz="1675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75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(SQL Query</a:t>
            </a:r>
            <a:r>
              <a:rPr lang="en" sz="167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7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Georgia"/>
              <a:buChar char="●"/>
            </a:pPr>
            <a:r>
              <a:rPr b="1" lang="en" sz="19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 * from customer where CustID IN (select CUSTID from customer where Gender ='M'); </a:t>
            </a:r>
            <a:endParaRPr b="1" sz="2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Google Shape;428;p34"/>
          <p:cNvSpPr txBox="1"/>
          <p:nvPr>
            <p:ph idx="2" type="body"/>
          </p:nvPr>
        </p:nvSpPr>
        <p:spPr>
          <a:xfrm>
            <a:off x="4903650" y="1540650"/>
            <a:ext cx="37821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480">
                <a:solidFill>
                  <a:schemeClr val="accent1"/>
                </a:solidFill>
              </a:rPr>
              <a:t>Can write a single</a:t>
            </a:r>
            <a:r>
              <a:rPr b="1" lang="en" sz="1480"/>
              <a:t> </a:t>
            </a:r>
            <a:r>
              <a:rPr b="1" lang="en" sz="1480">
                <a:solidFill>
                  <a:srgbClr val="FF0000"/>
                </a:solidFill>
              </a:rPr>
              <a:t>Relational algebra expression</a:t>
            </a:r>
            <a:r>
              <a:rPr b="1" lang="en" sz="1480"/>
              <a:t> </a:t>
            </a:r>
            <a:r>
              <a:rPr b="1" lang="en" sz="1480">
                <a:solidFill>
                  <a:schemeClr val="accent1"/>
                </a:solidFill>
              </a:rPr>
              <a:t>as follows.</a:t>
            </a:r>
            <a:r>
              <a:rPr b="1" lang="en" sz="1475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" sz="1475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ust apply a select(</a:t>
            </a:r>
            <a:r>
              <a:rPr b="1" lang="en" sz="1623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</a:t>
            </a:r>
            <a:r>
              <a:rPr b="1" lang="en" sz="1475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 and a project(</a:t>
            </a:r>
            <a:r>
              <a:rPr b="1" lang="en" sz="187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1" lang="en" sz="1475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 operation.</a:t>
            </a:r>
            <a:endParaRPr b="1" sz="128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87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π </a:t>
            </a:r>
            <a:r>
              <a:rPr b="1" lang="en" sz="1186">
                <a:solidFill>
                  <a:srgbClr val="FF0000"/>
                </a:solidFill>
              </a:rPr>
              <a:t>CustID,CustName(</a:t>
            </a:r>
            <a:r>
              <a:rPr b="1" lang="en" sz="1623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 </a:t>
            </a:r>
            <a:r>
              <a:rPr b="1" lang="en" sz="1186">
                <a:solidFill>
                  <a:srgbClr val="FF0000"/>
                </a:solidFill>
              </a:rPr>
              <a:t>Gender=’M’ (Customer))</a:t>
            </a:r>
            <a:endParaRPr b="1" sz="1186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433">
                <a:solidFill>
                  <a:schemeClr val="accent1"/>
                </a:solidFill>
              </a:rPr>
              <a:t>OR explicitly show the operations , giving a name to each intermediate relation:</a:t>
            </a:r>
            <a:endParaRPr b="1" sz="1433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52">
                <a:solidFill>
                  <a:srgbClr val="FF0000"/>
                </a:solidFill>
              </a:rPr>
              <a:t>Male_Customers← </a:t>
            </a:r>
            <a:r>
              <a:rPr b="1" lang="en" sz="1789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 </a:t>
            </a:r>
            <a:r>
              <a:rPr b="1" lang="en" sz="1352">
                <a:solidFill>
                  <a:srgbClr val="FF0000"/>
                </a:solidFill>
              </a:rPr>
              <a:t>Gender=M(Customer)</a:t>
            </a:r>
            <a:endParaRPr b="1" sz="1352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52">
                <a:solidFill>
                  <a:srgbClr val="FF0000"/>
                </a:solidFill>
              </a:rPr>
              <a:t>RESULT←</a:t>
            </a:r>
            <a:r>
              <a:rPr b="1" lang="en" sz="20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1" lang="en" sz="1352">
                <a:solidFill>
                  <a:srgbClr val="FF0000"/>
                </a:solidFill>
              </a:rPr>
              <a:t>CustID,CustName</a:t>
            </a:r>
            <a:r>
              <a:rPr b="1" lang="en" sz="1352">
                <a:solidFill>
                  <a:srgbClr val="FF0000"/>
                </a:solidFill>
              </a:rPr>
              <a:t>(</a:t>
            </a:r>
            <a:r>
              <a:rPr b="1" lang="en" sz="1352">
                <a:solidFill>
                  <a:srgbClr val="FF0000"/>
                </a:solidFill>
              </a:rPr>
              <a:t>Male_Customers)</a:t>
            </a:r>
            <a:endParaRPr b="1" sz="1352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12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type="title"/>
          </p:nvPr>
        </p:nvSpPr>
        <p:spPr>
          <a:xfrm>
            <a:off x="1303800" y="598575"/>
            <a:ext cx="7030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b="0" lang="en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lang="en" sz="2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 REFERENCES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303275" y="1625550"/>
            <a:ext cx="83703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Elmasri, R. and Navathe, S. (2017). </a:t>
            </a:r>
            <a:r>
              <a:rPr i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Fundamentals of database systems</a:t>
            </a:r>
            <a:r>
              <a:rPr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Boston [etc.]: Pearson.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https://en.wikipedia.org/wiki/Enhanced_entity%E2%80%93relationship_model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https://www.tutorialspoint.com/Extended-Entity-Relationship-EE-R-Model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https://www.geeksforgeeks.org/enhanced-er-model/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311700" y="1520750"/>
            <a:ext cx="85206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1"/>
                </a:solidFill>
              </a:rPr>
              <a:t>Thank you for your attention! </a:t>
            </a:r>
            <a:endParaRPr b="1" sz="27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chemeClr val="accent1"/>
                </a:solidFill>
              </a:rPr>
              <a:t>Any questions?</a:t>
            </a:r>
            <a:endParaRPr b="1" sz="2700">
              <a:solidFill>
                <a:schemeClr val="accent1"/>
              </a:solidFill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311700" y="4660425"/>
            <a:ext cx="8520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900125" y="598575"/>
            <a:ext cx="7434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900000" y="1597875"/>
            <a:ext cx="7434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Hotel Operations management system was defined as a system that enabled a hotel or group of hotels to manage front-office capabilities</a:t>
            </a:r>
            <a:r>
              <a:rPr lang="en" sz="2200"/>
              <a:t>, such as </a:t>
            </a:r>
            <a:endParaRPr sz="2200"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B</a:t>
            </a:r>
            <a:r>
              <a:rPr lang="en" sz="2200"/>
              <a:t>ooking reservations</a:t>
            </a:r>
            <a:endParaRPr sz="2200"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G</a:t>
            </a:r>
            <a:r>
              <a:rPr lang="en" sz="2200"/>
              <a:t>uest check-in/checkout</a:t>
            </a:r>
            <a:endParaRPr sz="2200"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R</a:t>
            </a:r>
            <a:r>
              <a:rPr lang="en" sz="2200"/>
              <a:t>oom assignment</a:t>
            </a:r>
            <a:endParaRPr sz="2200"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 M</a:t>
            </a:r>
            <a:r>
              <a:rPr lang="en" sz="2200"/>
              <a:t>anaging room rates</a:t>
            </a:r>
            <a:endParaRPr sz="2200"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and Billing.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698325"/>
            <a:ext cx="70305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Front desk operations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Maintain Guest profiles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Manage Check-in/out Activities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Room management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Availability and occupancy management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Collection of payments 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696600" y="598575"/>
            <a:ext cx="7637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       </a:t>
            </a: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Relationships</a:t>
            </a: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between Entities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696525" y="1618050"/>
            <a:ext cx="76377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758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3"/>
              <a:buChar char="●"/>
            </a:pPr>
            <a:r>
              <a:rPr lang="en" sz="2002"/>
              <a:t>Each </a:t>
            </a:r>
            <a:r>
              <a:rPr lang="en" sz="2002"/>
              <a:t>entity (Customers,Services,Reservations,Rooms,Hotel) contains primary key and unique keys.</a:t>
            </a:r>
            <a:endParaRPr sz="2002"/>
          </a:p>
          <a:p>
            <a:pPr indent="-355758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3"/>
              <a:buChar char="●"/>
            </a:pPr>
            <a:r>
              <a:rPr lang="en" sz="2002"/>
              <a:t>The entity Services,Reservations has binded with Customer ,Rooms entities with foreign key.</a:t>
            </a:r>
            <a:endParaRPr sz="2002"/>
          </a:p>
          <a:p>
            <a:pPr indent="-355758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3"/>
              <a:buChar char="●"/>
            </a:pPr>
            <a:r>
              <a:rPr lang="en" sz="2002"/>
              <a:t>There is one to one and one -to-many relationships available between Reservations,Payments,Customers,Hotel.</a:t>
            </a:r>
            <a:endParaRPr sz="2002"/>
          </a:p>
          <a:p>
            <a:pPr indent="-355758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3"/>
              <a:buChar char="●"/>
            </a:pPr>
            <a:r>
              <a:rPr lang="en" sz="2002"/>
              <a:t>Implemented indexing on each tables of Hotel management system tables for fast query execution.</a:t>
            </a:r>
            <a:endParaRPr sz="200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332175"/>
            <a:ext cx="70305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2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Weak Entity &amp; Multi Valued Attribute</a:t>
            </a:r>
            <a:endParaRPr sz="27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342900" y="1103700"/>
            <a:ext cx="37932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weak entity is one that can only exist when owned by another one.For example: a ROOM can only exist in a BUILDING/Hotel.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4749400" y="1146575"/>
            <a:ext cx="3793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A multivalued attribute of an entity is an attribute that can have more than one value associated with the key of the entity.</a:t>
            </a:r>
            <a:endParaRPr sz="19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00" y="2989650"/>
            <a:ext cx="33540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2657475"/>
            <a:ext cx="3975500" cy="2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342900"/>
            <a:ext cx="7030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Subclasses, Superclasses, and Inheritance</a:t>
            </a:r>
            <a:endParaRPr sz="39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50025" y="1090850"/>
            <a:ext cx="9144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• Sometimes, entities undernea</a:t>
            </a:r>
            <a:r>
              <a:rPr lang="en" sz="2000"/>
              <a:t>th </a:t>
            </a:r>
            <a:r>
              <a:rPr lang="en" sz="2000"/>
              <a:t>an entity type can be classified to specific entities which have its own characteristics.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Example - </a:t>
            </a:r>
            <a:r>
              <a:rPr lang="en" sz="1900"/>
              <a:t>Payment, Checkin/out, Reservations </a:t>
            </a:r>
            <a:r>
              <a:rPr lang="en" sz="2000"/>
              <a:t>– All these entity types are considered as Customer activities, but each has its own unique attributes.</a:t>
            </a:r>
            <a:endParaRPr sz="2000"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50" y="2741050"/>
            <a:ext cx="8036726" cy="22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400" y="4555950"/>
            <a:ext cx="889056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425" y="4708550"/>
            <a:ext cx="859292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Subclasses, Superclasses, and Inheritance</a:t>
            </a:r>
            <a:endParaRPr sz="4033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403750"/>
            <a:ext cx="70305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72"/>
              <a:t>• </a:t>
            </a:r>
            <a:r>
              <a:rPr lang="en" sz="1927"/>
              <a:t>Payment, Checkin/out &amp; Reservations </a:t>
            </a:r>
            <a:r>
              <a:rPr lang="en" sz="1540"/>
              <a:t> </a:t>
            </a:r>
            <a:r>
              <a:rPr lang="en" sz="1772"/>
              <a:t>are considered subclasses of “Customer”. </a:t>
            </a:r>
            <a:endParaRPr sz="177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72"/>
              <a:t>• “</a:t>
            </a:r>
            <a:r>
              <a:rPr lang="en" sz="1772"/>
              <a:t>Customer</a:t>
            </a:r>
            <a:r>
              <a:rPr lang="en" sz="1772"/>
              <a:t>” is the superclass of all the previous types of Customer Activities. </a:t>
            </a:r>
            <a:endParaRPr sz="177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72"/>
              <a:t>• We have a set of subclass/superclass connections – Example: </a:t>
            </a:r>
            <a:endParaRPr sz="1772"/>
          </a:p>
          <a:p>
            <a:pPr indent="-341153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73"/>
              <a:buChar char="➢"/>
            </a:pPr>
            <a:r>
              <a:rPr lang="en" sz="1772"/>
              <a:t>Payment/Customer,</a:t>
            </a:r>
            <a:endParaRPr sz="1772"/>
          </a:p>
          <a:p>
            <a:pPr indent="-341153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73"/>
              <a:buChar char="➢"/>
            </a:pPr>
            <a:r>
              <a:rPr lang="en" sz="1772"/>
              <a:t>Reservations/Customer</a:t>
            </a:r>
            <a:endParaRPr sz="1772"/>
          </a:p>
          <a:p>
            <a:pPr indent="-341153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73"/>
              <a:buChar char="➢"/>
            </a:pPr>
            <a:r>
              <a:rPr lang="en" sz="1772"/>
              <a:t>Checkin-Out/Customer</a:t>
            </a:r>
            <a:endParaRPr sz="177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7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7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7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