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87" r:id="rId5"/>
    <p:sldId id="288"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3" r:id="rId19"/>
    <p:sldId id="275" r:id="rId20"/>
    <p:sldId id="276" r:id="rId21"/>
    <p:sldId id="277" r:id="rId22"/>
    <p:sldId id="278" r:id="rId23"/>
    <p:sldId id="279" r:id="rId24"/>
    <p:sldId id="280" r:id="rId25"/>
    <p:sldId id="281" r:id="rId26"/>
    <p:sldId id="282" r:id="rId27"/>
    <p:sldId id="283" r:id="rId28"/>
    <p:sldId id="286" r:id="rId29"/>
    <p:sldId id="289" r:id="rId30"/>
    <p:sldId id="290" r:id="rId31"/>
    <p:sldId id="291" r:id="rId32"/>
    <p:sldId id="28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ED2D689-990E-4B33-8C22-7EBBCE077E68}">
          <p14:sldIdLst>
            <p14:sldId id="256"/>
            <p14:sldId id="257"/>
            <p14:sldId id="258"/>
            <p14:sldId id="287"/>
            <p14:sldId id="288"/>
            <p14:sldId id="262"/>
            <p14:sldId id="263"/>
            <p14:sldId id="264"/>
            <p14:sldId id="265"/>
            <p14:sldId id="266"/>
            <p14:sldId id="267"/>
            <p14:sldId id="268"/>
            <p14:sldId id="269"/>
            <p14:sldId id="270"/>
            <p14:sldId id="271"/>
            <p14:sldId id="272"/>
            <p14:sldId id="274"/>
            <p14:sldId id="273"/>
            <p14:sldId id="275"/>
            <p14:sldId id="276"/>
            <p14:sldId id="277"/>
            <p14:sldId id="278"/>
            <p14:sldId id="279"/>
            <p14:sldId id="280"/>
            <p14:sldId id="281"/>
            <p14:sldId id="282"/>
            <p14:sldId id="283"/>
            <p14:sldId id="286"/>
            <p14:sldId id="289"/>
            <p14:sldId id="290"/>
            <p14:sldId id="291"/>
          </p14:sldIdLst>
        </p14:section>
        <p14:section name="Untitled Section" id="{4DC9C456-0CFE-4E09-B544-23053642C330}">
          <p14:sldIdLst>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7" autoAdjust="0"/>
    <p:restoredTop sz="94660"/>
  </p:normalViewPr>
  <p:slideViewPr>
    <p:cSldViewPr snapToGrid="0">
      <p:cViewPr varScale="1">
        <p:scale>
          <a:sx n="74" d="100"/>
          <a:sy n="74" d="100"/>
        </p:scale>
        <p:origin x="4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988A5CE-DA8E-49B3-8136-7E895DA77667}" type="datetimeFigureOut">
              <a:rPr lang="en-US" smtClean="0"/>
              <a:t>2/21/2024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5C43A7AF-42D5-49E8-9D2E-D7E1488B434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0107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88A5CE-DA8E-49B3-8136-7E895DA77667}"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3A7AF-42D5-49E8-9D2E-D7E1488B4349}" type="slidenum">
              <a:rPr lang="en-US" smtClean="0"/>
              <a:t>‹#›</a:t>
            </a:fld>
            <a:endParaRPr lang="en-US"/>
          </a:p>
        </p:txBody>
      </p:sp>
    </p:spTree>
    <p:extLst>
      <p:ext uri="{BB962C8B-B14F-4D97-AF65-F5344CB8AC3E}">
        <p14:creationId xmlns:p14="http://schemas.microsoft.com/office/powerpoint/2010/main" val="2750991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88A5CE-DA8E-49B3-8136-7E895DA77667}"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3A7AF-42D5-49E8-9D2E-D7E1488B434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5384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88A5CE-DA8E-49B3-8136-7E895DA77667}"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3A7AF-42D5-49E8-9D2E-D7E1488B434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591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88A5CE-DA8E-49B3-8136-7E895DA77667}"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3A7AF-42D5-49E8-9D2E-D7E1488B4349}" type="slidenum">
              <a:rPr lang="en-US" smtClean="0"/>
              <a:t>‹#›</a:t>
            </a:fld>
            <a:endParaRPr lang="en-US"/>
          </a:p>
        </p:txBody>
      </p:sp>
    </p:spTree>
    <p:extLst>
      <p:ext uri="{BB962C8B-B14F-4D97-AF65-F5344CB8AC3E}">
        <p14:creationId xmlns:p14="http://schemas.microsoft.com/office/powerpoint/2010/main" val="154931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88A5CE-DA8E-49B3-8136-7E895DA77667}"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3A7AF-42D5-49E8-9D2E-D7E1488B434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153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88A5CE-DA8E-49B3-8136-7E895DA77667}"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3A7AF-42D5-49E8-9D2E-D7E1488B434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7616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88A5CE-DA8E-49B3-8136-7E895DA77667}"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3A7AF-42D5-49E8-9D2E-D7E1488B434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3130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88A5CE-DA8E-49B3-8136-7E895DA77667}"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3A7AF-42D5-49E8-9D2E-D7E1488B434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327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88A5CE-DA8E-49B3-8136-7E895DA77667}"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3A7AF-42D5-49E8-9D2E-D7E1488B4349}" type="slidenum">
              <a:rPr lang="en-US" smtClean="0"/>
              <a:t>‹#›</a:t>
            </a:fld>
            <a:endParaRPr lang="en-US"/>
          </a:p>
        </p:txBody>
      </p:sp>
    </p:spTree>
    <p:extLst>
      <p:ext uri="{BB962C8B-B14F-4D97-AF65-F5344CB8AC3E}">
        <p14:creationId xmlns:p14="http://schemas.microsoft.com/office/powerpoint/2010/main" val="661302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88A5CE-DA8E-49B3-8136-7E895DA77667}"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3A7AF-42D5-49E8-9D2E-D7E1488B434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3493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88A5CE-DA8E-49B3-8136-7E895DA77667}"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3A7AF-42D5-49E8-9D2E-D7E1488B4349}" type="slidenum">
              <a:rPr lang="en-US" smtClean="0"/>
              <a:t>‹#›</a:t>
            </a:fld>
            <a:endParaRPr lang="en-US"/>
          </a:p>
        </p:txBody>
      </p:sp>
    </p:spTree>
    <p:extLst>
      <p:ext uri="{BB962C8B-B14F-4D97-AF65-F5344CB8AC3E}">
        <p14:creationId xmlns:p14="http://schemas.microsoft.com/office/powerpoint/2010/main" val="3783019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88A5CE-DA8E-49B3-8136-7E895DA77667}" type="datetimeFigureOut">
              <a:rPr lang="en-US" smtClean="0"/>
              <a:t>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43A7AF-42D5-49E8-9D2E-D7E1488B434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7440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88A5CE-DA8E-49B3-8136-7E895DA77667}" type="datetimeFigureOut">
              <a:rPr lang="en-US" smtClean="0"/>
              <a:t>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43A7AF-42D5-49E8-9D2E-D7E1488B434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6805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88A5CE-DA8E-49B3-8136-7E895DA77667}" type="datetimeFigureOut">
              <a:rPr lang="en-US" smtClean="0"/>
              <a:t>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43A7AF-42D5-49E8-9D2E-D7E1488B4349}" type="slidenum">
              <a:rPr lang="en-US" smtClean="0"/>
              <a:t>‹#›</a:t>
            </a:fld>
            <a:endParaRPr lang="en-US"/>
          </a:p>
        </p:txBody>
      </p:sp>
    </p:spTree>
    <p:extLst>
      <p:ext uri="{BB962C8B-B14F-4D97-AF65-F5344CB8AC3E}">
        <p14:creationId xmlns:p14="http://schemas.microsoft.com/office/powerpoint/2010/main" val="71981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88A5CE-DA8E-49B3-8136-7E895DA77667}"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3A7AF-42D5-49E8-9D2E-D7E1488B434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88A5CE-DA8E-49B3-8136-7E895DA77667}"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3A7AF-42D5-49E8-9D2E-D7E1488B4349}" type="slidenum">
              <a:rPr lang="en-US" smtClean="0"/>
              <a:t>‹#›</a:t>
            </a:fld>
            <a:endParaRPr lang="en-US"/>
          </a:p>
        </p:txBody>
      </p:sp>
    </p:spTree>
    <p:extLst>
      <p:ext uri="{BB962C8B-B14F-4D97-AF65-F5344CB8AC3E}">
        <p14:creationId xmlns:p14="http://schemas.microsoft.com/office/powerpoint/2010/main" val="3078694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988A5CE-DA8E-49B3-8136-7E895DA77667}" type="datetimeFigureOut">
              <a:rPr lang="en-US" smtClean="0"/>
              <a:t>2/21/2024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43A7AF-42D5-49E8-9D2E-D7E1488B4349}" type="slidenum">
              <a:rPr lang="en-US" smtClean="0"/>
              <a:t>‹#›</a:t>
            </a:fld>
            <a:endParaRPr lang="en-US"/>
          </a:p>
        </p:txBody>
      </p:sp>
    </p:spTree>
    <p:extLst>
      <p:ext uri="{BB962C8B-B14F-4D97-AF65-F5344CB8AC3E}">
        <p14:creationId xmlns:p14="http://schemas.microsoft.com/office/powerpoint/2010/main" val="294281576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ECB433-E8BC-D2D2-ADA7-22425AFB57A0}"/>
              </a:ext>
            </a:extLst>
          </p:cNvPr>
          <p:cNvSpPr>
            <a:spLocks noGrp="1"/>
          </p:cNvSpPr>
          <p:nvPr>
            <p:ph type="ctrTitle"/>
          </p:nvPr>
        </p:nvSpPr>
        <p:spPr/>
        <p:txBody>
          <a:bodyPr/>
          <a:lstStyle/>
          <a:p>
            <a:r>
              <a:rPr lang="en-US" b="1" dirty="0">
                <a:solidFill>
                  <a:schemeClr val="tx1">
                    <a:lumMod val="95000"/>
                    <a:lumOff val="5000"/>
                  </a:schemeClr>
                </a:solidFill>
              </a:rPr>
              <a:t>MUSIC STORE DATA ANALYSIS</a:t>
            </a:r>
          </a:p>
        </p:txBody>
      </p:sp>
      <p:sp>
        <p:nvSpPr>
          <p:cNvPr id="3" name="Subtitle 2">
            <a:extLst>
              <a:ext uri="{FF2B5EF4-FFF2-40B4-BE49-F238E27FC236}">
                <a16:creationId xmlns:a16="http://schemas.microsoft.com/office/drawing/2014/main" xmlns="" id="{B84C8A54-235D-C140-1AE3-F4C0864979A1}"/>
              </a:ext>
            </a:extLst>
          </p:cNvPr>
          <p:cNvSpPr>
            <a:spLocks noGrp="1"/>
          </p:cNvSpPr>
          <p:nvPr>
            <p:ph type="subTitle" idx="1"/>
          </p:nvPr>
        </p:nvSpPr>
        <p:spPr>
          <a:xfrm>
            <a:off x="4622799" y="3883374"/>
            <a:ext cx="6815669" cy="1320802"/>
          </a:xfrm>
        </p:spPr>
        <p:txBody>
          <a:bodyPr/>
          <a:lstStyle/>
          <a:p>
            <a:r>
              <a:rPr lang="en-US" dirty="0"/>
              <a:t>PRESENTED BY </a:t>
            </a:r>
            <a:r>
              <a:rPr lang="en-US" b="1" dirty="0"/>
              <a:t>:</a:t>
            </a:r>
          </a:p>
          <a:p>
            <a:r>
              <a:rPr lang="en-US" dirty="0"/>
              <a:t>S.VINAY KUMAR</a:t>
            </a:r>
          </a:p>
        </p:txBody>
      </p:sp>
    </p:spTree>
    <p:extLst>
      <p:ext uri="{BB962C8B-B14F-4D97-AF65-F5344CB8AC3E}">
        <p14:creationId xmlns:p14="http://schemas.microsoft.com/office/powerpoint/2010/main" val="2473997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F2746C-3045-954A-A730-EE79A9977649}"/>
              </a:ext>
            </a:extLst>
          </p:cNvPr>
          <p:cNvSpPr>
            <a:spLocks noGrp="1"/>
          </p:cNvSpPr>
          <p:nvPr>
            <p:ph type="title"/>
          </p:nvPr>
        </p:nvSpPr>
        <p:spPr/>
        <p:txBody>
          <a:bodyPr/>
          <a:lstStyle/>
          <a:p>
            <a:r>
              <a:rPr lang="en-US" dirty="0"/>
              <a:t>CREATING TRACK TABLE</a:t>
            </a:r>
          </a:p>
        </p:txBody>
      </p:sp>
      <p:pic>
        <p:nvPicPr>
          <p:cNvPr id="5" name="Content Placeholder 4">
            <a:extLst>
              <a:ext uri="{FF2B5EF4-FFF2-40B4-BE49-F238E27FC236}">
                <a16:creationId xmlns:a16="http://schemas.microsoft.com/office/drawing/2014/main" xmlns="" id="{03E11ED3-BF57-B190-A2D4-AB33199F59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486025"/>
            <a:ext cx="9601196" cy="3705225"/>
          </a:xfrm>
        </p:spPr>
      </p:pic>
    </p:spTree>
    <p:extLst>
      <p:ext uri="{BB962C8B-B14F-4D97-AF65-F5344CB8AC3E}">
        <p14:creationId xmlns:p14="http://schemas.microsoft.com/office/powerpoint/2010/main" val="2420004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76C675-B942-F3D5-A35F-32C9E3997FFC}"/>
              </a:ext>
            </a:extLst>
          </p:cNvPr>
          <p:cNvSpPr>
            <a:spLocks noGrp="1"/>
          </p:cNvSpPr>
          <p:nvPr>
            <p:ph type="title"/>
          </p:nvPr>
        </p:nvSpPr>
        <p:spPr/>
        <p:txBody>
          <a:bodyPr/>
          <a:lstStyle/>
          <a:p>
            <a:r>
              <a:rPr lang="en-US" dirty="0"/>
              <a:t>CREATING MEDIA_TYPE TABLE</a:t>
            </a:r>
          </a:p>
        </p:txBody>
      </p:sp>
      <p:pic>
        <p:nvPicPr>
          <p:cNvPr id="5" name="Content Placeholder 4">
            <a:extLst>
              <a:ext uri="{FF2B5EF4-FFF2-40B4-BE49-F238E27FC236}">
                <a16:creationId xmlns:a16="http://schemas.microsoft.com/office/drawing/2014/main" xmlns="" id="{778933EC-65D5-25B6-6C73-1841D19E4F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505075"/>
            <a:ext cx="9601196" cy="3648075"/>
          </a:xfrm>
        </p:spPr>
      </p:pic>
    </p:spTree>
    <p:extLst>
      <p:ext uri="{BB962C8B-B14F-4D97-AF65-F5344CB8AC3E}">
        <p14:creationId xmlns:p14="http://schemas.microsoft.com/office/powerpoint/2010/main" val="1309878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6D727B-4AAA-8E03-19CE-BB4552AEC6AE}"/>
              </a:ext>
            </a:extLst>
          </p:cNvPr>
          <p:cNvSpPr>
            <a:spLocks noGrp="1"/>
          </p:cNvSpPr>
          <p:nvPr>
            <p:ph type="title"/>
          </p:nvPr>
        </p:nvSpPr>
        <p:spPr/>
        <p:txBody>
          <a:bodyPr/>
          <a:lstStyle/>
          <a:p>
            <a:r>
              <a:rPr lang="en-US" dirty="0"/>
              <a:t>CREATING GENRE TABLE</a:t>
            </a:r>
          </a:p>
        </p:txBody>
      </p:sp>
      <p:pic>
        <p:nvPicPr>
          <p:cNvPr id="5" name="Content Placeholder 4">
            <a:extLst>
              <a:ext uri="{FF2B5EF4-FFF2-40B4-BE49-F238E27FC236}">
                <a16:creationId xmlns:a16="http://schemas.microsoft.com/office/drawing/2014/main" xmlns="" id="{A55AA278-1A1D-543C-1BD0-46CC5C2461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524125"/>
            <a:ext cx="9601196" cy="3581400"/>
          </a:xfrm>
        </p:spPr>
      </p:pic>
    </p:spTree>
    <p:extLst>
      <p:ext uri="{BB962C8B-B14F-4D97-AF65-F5344CB8AC3E}">
        <p14:creationId xmlns:p14="http://schemas.microsoft.com/office/powerpoint/2010/main" val="1828466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E38F6F-4C53-BDF8-2D0E-F96493CF218F}"/>
              </a:ext>
            </a:extLst>
          </p:cNvPr>
          <p:cNvSpPr>
            <a:spLocks noGrp="1"/>
          </p:cNvSpPr>
          <p:nvPr>
            <p:ph type="title"/>
          </p:nvPr>
        </p:nvSpPr>
        <p:spPr/>
        <p:txBody>
          <a:bodyPr>
            <a:normAutofit fontScale="90000"/>
          </a:bodyPr>
          <a:lstStyle/>
          <a:p>
            <a:r>
              <a:rPr lang="en-US" dirty="0"/>
              <a:t>CREATING PLAYLIST_TRACK TABLE</a:t>
            </a:r>
          </a:p>
        </p:txBody>
      </p:sp>
      <p:pic>
        <p:nvPicPr>
          <p:cNvPr id="5" name="Content Placeholder 4">
            <a:extLst>
              <a:ext uri="{FF2B5EF4-FFF2-40B4-BE49-F238E27FC236}">
                <a16:creationId xmlns:a16="http://schemas.microsoft.com/office/drawing/2014/main" xmlns="" id="{007E317C-EFD8-FE29-80BE-E45C5BF9AE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8724" y="2552700"/>
            <a:ext cx="9667874" cy="3629025"/>
          </a:xfrm>
        </p:spPr>
      </p:pic>
    </p:spTree>
    <p:extLst>
      <p:ext uri="{BB962C8B-B14F-4D97-AF65-F5344CB8AC3E}">
        <p14:creationId xmlns:p14="http://schemas.microsoft.com/office/powerpoint/2010/main" val="2474343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25452A-7B3C-09E2-FACD-F7D46AC93EE9}"/>
              </a:ext>
            </a:extLst>
          </p:cNvPr>
          <p:cNvSpPr>
            <a:spLocks noGrp="1"/>
          </p:cNvSpPr>
          <p:nvPr>
            <p:ph type="title"/>
          </p:nvPr>
        </p:nvSpPr>
        <p:spPr/>
        <p:txBody>
          <a:bodyPr/>
          <a:lstStyle/>
          <a:p>
            <a:r>
              <a:rPr lang="en-US" dirty="0"/>
              <a:t>CREATING ALBUM TABLE</a:t>
            </a:r>
          </a:p>
        </p:txBody>
      </p:sp>
      <p:pic>
        <p:nvPicPr>
          <p:cNvPr id="5" name="Content Placeholder 4">
            <a:extLst>
              <a:ext uri="{FF2B5EF4-FFF2-40B4-BE49-F238E27FC236}">
                <a16:creationId xmlns:a16="http://schemas.microsoft.com/office/drawing/2014/main" xmlns="" id="{BF316678-860D-3C97-903E-3615D8BA9E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495551"/>
            <a:ext cx="9505948" cy="3667124"/>
          </a:xfrm>
        </p:spPr>
      </p:pic>
    </p:spTree>
    <p:extLst>
      <p:ext uri="{BB962C8B-B14F-4D97-AF65-F5344CB8AC3E}">
        <p14:creationId xmlns:p14="http://schemas.microsoft.com/office/powerpoint/2010/main" val="31816529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9AEDE6-3825-FEDE-3EC5-F61031DB83AC}"/>
              </a:ext>
            </a:extLst>
          </p:cNvPr>
          <p:cNvSpPr>
            <a:spLocks noGrp="1"/>
          </p:cNvSpPr>
          <p:nvPr>
            <p:ph type="title"/>
          </p:nvPr>
        </p:nvSpPr>
        <p:spPr/>
        <p:txBody>
          <a:bodyPr/>
          <a:lstStyle/>
          <a:p>
            <a:r>
              <a:rPr lang="en-US" dirty="0"/>
              <a:t>CREATING PLAYLIST TABLE</a:t>
            </a:r>
          </a:p>
        </p:txBody>
      </p:sp>
      <p:pic>
        <p:nvPicPr>
          <p:cNvPr id="5" name="Content Placeholder 4">
            <a:extLst>
              <a:ext uri="{FF2B5EF4-FFF2-40B4-BE49-F238E27FC236}">
                <a16:creationId xmlns:a16="http://schemas.microsoft.com/office/drawing/2014/main" xmlns="" id="{E8AB2ED5-BCFA-72F6-6756-8A3560815D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543175"/>
            <a:ext cx="9601196" cy="3648075"/>
          </a:xfrm>
        </p:spPr>
      </p:pic>
    </p:spTree>
    <p:extLst>
      <p:ext uri="{BB962C8B-B14F-4D97-AF65-F5344CB8AC3E}">
        <p14:creationId xmlns:p14="http://schemas.microsoft.com/office/powerpoint/2010/main" val="5446190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3A0837-4366-42E7-AF64-E86F87C0629F}"/>
              </a:ext>
            </a:extLst>
          </p:cNvPr>
          <p:cNvSpPr>
            <a:spLocks noGrp="1"/>
          </p:cNvSpPr>
          <p:nvPr>
            <p:ph type="title"/>
          </p:nvPr>
        </p:nvSpPr>
        <p:spPr/>
        <p:txBody>
          <a:bodyPr/>
          <a:lstStyle/>
          <a:p>
            <a:r>
              <a:rPr lang="en-US" dirty="0"/>
              <a:t>CREATING ARTIST TABLE</a:t>
            </a:r>
          </a:p>
        </p:txBody>
      </p:sp>
      <p:pic>
        <p:nvPicPr>
          <p:cNvPr id="5" name="Content Placeholder 4">
            <a:extLst>
              <a:ext uri="{FF2B5EF4-FFF2-40B4-BE49-F238E27FC236}">
                <a16:creationId xmlns:a16="http://schemas.microsoft.com/office/drawing/2014/main" xmlns="" id="{BE697CC3-88CE-E6B9-CC72-C8B0324195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514601"/>
            <a:ext cx="9601196" cy="3676650"/>
          </a:xfrm>
        </p:spPr>
      </p:pic>
    </p:spTree>
    <p:extLst>
      <p:ext uri="{BB962C8B-B14F-4D97-AF65-F5344CB8AC3E}">
        <p14:creationId xmlns:p14="http://schemas.microsoft.com/office/powerpoint/2010/main" val="32006294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6DCC66-B12E-102F-AAA0-B37B26B1B57E}"/>
              </a:ext>
            </a:extLst>
          </p:cNvPr>
          <p:cNvSpPr>
            <a:spLocks noGrp="1"/>
          </p:cNvSpPr>
          <p:nvPr>
            <p:ph type="title"/>
          </p:nvPr>
        </p:nvSpPr>
        <p:spPr/>
        <p:txBody>
          <a:bodyPr>
            <a:normAutofit fontScale="90000"/>
          </a:bodyPr>
          <a:lstStyle/>
          <a:p>
            <a:r>
              <a:rPr lang="en-US" dirty="0"/>
              <a:t>IMPORTING AND RETREIVING THE DATA</a:t>
            </a:r>
          </a:p>
        </p:txBody>
      </p:sp>
      <p:pic>
        <p:nvPicPr>
          <p:cNvPr id="5" name="Content Placeholder 4">
            <a:extLst>
              <a:ext uri="{FF2B5EF4-FFF2-40B4-BE49-F238E27FC236}">
                <a16:creationId xmlns:a16="http://schemas.microsoft.com/office/drawing/2014/main" xmlns="" id="{1FB0070F-C901-0168-126D-423C0286F8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514601"/>
            <a:ext cx="9601196" cy="3695700"/>
          </a:xfrm>
        </p:spPr>
      </p:pic>
    </p:spTree>
    <p:extLst>
      <p:ext uri="{BB962C8B-B14F-4D97-AF65-F5344CB8AC3E}">
        <p14:creationId xmlns:p14="http://schemas.microsoft.com/office/powerpoint/2010/main" val="21894749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2CBDDC-6C35-8520-08F6-10260AF208C6}"/>
              </a:ext>
            </a:extLst>
          </p:cNvPr>
          <p:cNvSpPr>
            <a:spLocks noGrp="1"/>
          </p:cNvSpPr>
          <p:nvPr>
            <p:ph type="title"/>
          </p:nvPr>
        </p:nvSpPr>
        <p:spPr/>
        <p:txBody>
          <a:bodyPr/>
          <a:lstStyle/>
          <a:p>
            <a:r>
              <a:rPr lang="en-US" dirty="0"/>
              <a:t>SCHEMA DIAGRAM</a:t>
            </a:r>
          </a:p>
        </p:txBody>
      </p:sp>
      <p:pic>
        <p:nvPicPr>
          <p:cNvPr id="5" name="Content Placeholder 4">
            <a:extLst>
              <a:ext uri="{FF2B5EF4-FFF2-40B4-BE49-F238E27FC236}">
                <a16:creationId xmlns:a16="http://schemas.microsoft.com/office/drawing/2014/main" xmlns="" id="{6157141F-4B3E-7CBE-D35D-17FBC282AD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1" y="2438400"/>
            <a:ext cx="9601195" cy="3771900"/>
          </a:xfrm>
        </p:spPr>
      </p:pic>
    </p:spTree>
    <p:extLst>
      <p:ext uri="{BB962C8B-B14F-4D97-AF65-F5344CB8AC3E}">
        <p14:creationId xmlns:p14="http://schemas.microsoft.com/office/powerpoint/2010/main" val="3806037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EE9C29-B322-50F5-4AB4-003CD77366B1}"/>
              </a:ext>
            </a:extLst>
          </p:cNvPr>
          <p:cNvSpPr>
            <a:spLocks noGrp="1"/>
          </p:cNvSpPr>
          <p:nvPr>
            <p:ph type="title"/>
          </p:nvPr>
        </p:nvSpPr>
        <p:spPr/>
        <p:txBody>
          <a:bodyPr>
            <a:normAutofit/>
          </a:bodyPr>
          <a:lstStyle/>
          <a:p>
            <a:r>
              <a:rPr lang="en-US" sz="3200" dirty="0"/>
              <a:t>Q1: Who is the senior most employee based on job title?</a:t>
            </a:r>
          </a:p>
        </p:txBody>
      </p:sp>
      <p:sp>
        <p:nvSpPr>
          <p:cNvPr id="3" name="Content Placeholder 2">
            <a:extLst>
              <a:ext uri="{FF2B5EF4-FFF2-40B4-BE49-F238E27FC236}">
                <a16:creationId xmlns:a16="http://schemas.microsoft.com/office/drawing/2014/main" xmlns="" id="{592FAD55-4B7F-41B9-E098-50305F31643A}"/>
              </a:ext>
            </a:extLst>
          </p:cNvPr>
          <p:cNvSpPr>
            <a:spLocks noGrp="1"/>
          </p:cNvSpPr>
          <p:nvPr>
            <p:ph idx="1"/>
          </p:nvPr>
        </p:nvSpPr>
        <p:spPr/>
        <p:txBody>
          <a:bodyPr/>
          <a:lstStyle/>
          <a:p>
            <a:r>
              <a:rPr lang="en-US" dirty="0"/>
              <a:t>select title , first name ,last name from employee order by title desc limit 1;</a:t>
            </a:r>
          </a:p>
          <a:p>
            <a:endParaRPr lang="en-US" dirty="0"/>
          </a:p>
          <a:p>
            <a:endParaRPr lang="en-US" dirty="0"/>
          </a:p>
        </p:txBody>
      </p:sp>
      <p:pic>
        <p:nvPicPr>
          <p:cNvPr id="7" name="Picture 6">
            <a:extLst>
              <a:ext uri="{FF2B5EF4-FFF2-40B4-BE49-F238E27FC236}">
                <a16:creationId xmlns:a16="http://schemas.microsoft.com/office/drawing/2014/main" xmlns="" id="{9C21E684-282D-09C5-8E62-36FC5FACC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557" y="3429000"/>
            <a:ext cx="7534693" cy="1505001"/>
          </a:xfrm>
          <a:prstGeom prst="rect">
            <a:avLst/>
          </a:prstGeom>
        </p:spPr>
      </p:pic>
    </p:spTree>
    <p:extLst>
      <p:ext uri="{BB962C8B-B14F-4D97-AF65-F5344CB8AC3E}">
        <p14:creationId xmlns:p14="http://schemas.microsoft.com/office/powerpoint/2010/main" val="682819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3262E9-742B-2D85-3723-36096BF4F0F8}"/>
              </a:ext>
            </a:extLst>
          </p:cNvPr>
          <p:cNvSpPr>
            <a:spLocks noGrp="1"/>
          </p:cNvSpPr>
          <p:nvPr>
            <p:ph type="title"/>
          </p:nvPr>
        </p:nvSpPr>
        <p:spPr/>
        <p:txBody>
          <a:bodyPr/>
          <a:lstStyle/>
          <a:p>
            <a:r>
              <a:rPr lang="en-US" dirty="0"/>
              <a:t>OBJECTIVE</a:t>
            </a:r>
            <a:endParaRPr lang="en-US" dirty="0"/>
          </a:p>
        </p:txBody>
      </p:sp>
      <p:sp>
        <p:nvSpPr>
          <p:cNvPr id="3" name="Content Placeholder 2">
            <a:extLst>
              <a:ext uri="{FF2B5EF4-FFF2-40B4-BE49-F238E27FC236}">
                <a16:creationId xmlns:a16="http://schemas.microsoft.com/office/drawing/2014/main" xmlns="" id="{6DF1E084-77FA-C2C8-C5B8-1D7E360A420F}"/>
              </a:ext>
            </a:extLst>
          </p:cNvPr>
          <p:cNvSpPr>
            <a:spLocks noGrp="1"/>
          </p:cNvSpPr>
          <p:nvPr>
            <p:ph idx="1"/>
          </p:nvPr>
        </p:nvSpPr>
        <p:spPr/>
        <p:txBody>
          <a:bodyPr>
            <a:normAutofit/>
          </a:bodyPr>
          <a:lstStyle/>
          <a:p>
            <a:pPr lvl="1"/>
            <a:r>
              <a:rPr lang="en-US" dirty="0"/>
              <a:t>This analysis aims to increase the business growth of the music store by addressing some existing challenges.</a:t>
            </a:r>
          </a:p>
          <a:p>
            <a:pPr lvl="1"/>
            <a:endParaRPr lang="en-US" dirty="0"/>
          </a:p>
          <a:p>
            <a:pPr lvl="1"/>
            <a:r>
              <a:rPr lang="en-US" dirty="0"/>
              <a:t>We want to help the music store grow by looking at it’s data.</a:t>
            </a:r>
          </a:p>
          <a:p>
            <a:pPr lvl="1"/>
            <a:endParaRPr lang="en-US" dirty="0"/>
          </a:p>
          <a:p>
            <a:pPr lvl="1"/>
            <a:r>
              <a:rPr lang="en-US" dirty="0"/>
              <a:t>By using SQL and answering some questions, we can figure out how to tackle the challenge and boost the business.</a:t>
            </a:r>
          </a:p>
          <a:p>
            <a:pPr marL="0" indent="0">
              <a:buNone/>
            </a:pPr>
            <a:endParaRPr lang="en-US" dirty="0" smtClean="0"/>
          </a:p>
          <a:p>
            <a:endParaRPr lang="en-US" dirty="0"/>
          </a:p>
        </p:txBody>
      </p:sp>
    </p:spTree>
    <p:extLst>
      <p:ext uri="{BB962C8B-B14F-4D97-AF65-F5344CB8AC3E}">
        <p14:creationId xmlns:p14="http://schemas.microsoft.com/office/powerpoint/2010/main" val="17513801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1447A6-4DEB-2FE6-21D4-02F54A0C5FE2}"/>
              </a:ext>
            </a:extLst>
          </p:cNvPr>
          <p:cNvSpPr>
            <a:spLocks noGrp="1"/>
          </p:cNvSpPr>
          <p:nvPr>
            <p:ph type="title"/>
          </p:nvPr>
        </p:nvSpPr>
        <p:spPr/>
        <p:txBody>
          <a:bodyPr>
            <a:normAutofit fontScale="90000"/>
          </a:bodyPr>
          <a:lstStyle/>
          <a:p>
            <a:r>
              <a:rPr lang="en-US" dirty="0"/>
              <a:t>Q2: Which countries have the most Invoices?</a:t>
            </a:r>
          </a:p>
        </p:txBody>
      </p:sp>
      <p:sp>
        <p:nvSpPr>
          <p:cNvPr id="3" name="Content Placeholder 2">
            <a:extLst>
              <a:ext uri="{FF2B5EF4-FFF2-40B4-BE49-F238E27FC236}">
                <a16:creationId xmlns:a16="http://schemas.microsoft.com/office/drawing/2014/main" xmlns="" id="{81814FA1-C880-60C4-F06E-6D4B2B2C79AA}"/>
              </a:ext>
            </a:extLst>
          </p:cNvPr>
          <p:cNvSpPr>
            <a:spLocks noGrp="1"/>
          </p:cNvSpPr>
          <p:nvPr>
            <p:ph idx="1"/>
          </p:nvPr>
        </p:nvSpPr>
        <p:spPr/>
        <p:txBody>
          <a:bodyPr/>
          <a:lstStyle/>
          <a:p>
            <a:r>
              <a:rPr lang="en-US" dirty="0"/>
              <a:t>select count(*),billing country from invoice group by billing country order by count(*) desc;</a:t>
            </a:r>
          </a:p>
          <a:p>
            <a:endParaRPr lang="en-US" dirty="0"/>
          </a:p>
        </p:txBody>
      </p:sp>
      <p:pic>
        <p:nvPicPr>
          <p:cNvPr id="7" name="Picture 6">
            <a:extLst>
              <a:ext uri="{FF2B5EF4-FFF2-40B4-BE49-F238E27FC236}">
                <a16:creationId xmlns:a16="http://schemas.microsoft.com/office/drawing/2014/main" xmlns="" id="{0C8F1D8C-D830-25FB-B6F8-C9D922347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1" y="3575930"/>
            <a:ext cx="7715251" cy="2557992"/>
          </a:xfrm>
          <a:prstGeom prst="rect">
            <a:avLst/>
          </a:prstGeom>
        </p:spPr>
      </p:pic>
    </p:spTree>
    <p:extLst>
      <p:ext uri="{BB962C8B-B14F-4D97-AF65-F5344CB8AC3E}">
        <p14:creationId xmlns:p14="http://schemas.microsoft.com/office/powerpoint/2010/main" val="24444099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C581F-E613-4370-678E-175510D64D65}"/>
              </a:ext>
            </a:extLst>
          </p:cNvPr>
          <p:cNvSpPr>
            <a:spLocks noGrp="1"/>
          </p:cNvSpPr>
          <p:nvPr>
            <p:ph type="title"/>
          </p:nvPr>
        </p:nvSpPr>
        <p:spPr/>
        <p:txBody>
          <a:bodyPr/>
          <a:lstStyle/>
          <a:p>
            <a:r>
              <a:rPr lang="en-US" dirty="0"/>
              <a:t>Q3: What are top 3 values of total invoice?</a:t>
            </a:r>
          </a:p>
        </p:txBody>
      </p:sp>
      <p:sp>
        <p:nvSpPr>
          <p:cNvPr id="3" name="Content Placeholder 2">
            <a:extLst>
              <a:ext uri="{FF2B5EF4-FFF2-40B4-BE49-F238E27FC236}">
                <a16:creationId xmlns:a16="http://schemas.microsoft.com/office/drawing/2014/main" xmlns="" id="{7C5C4F59-BA94-F73B-4A58-3BC514C98BBC}"/>
              </a:ext>
            </a:extLst>
          </p:cNvPr>
          <p:cNvSpPr>
            <a:spLocks noGrp="1"/>
          </p:cNvSpPr>
          <p:nvPr>
            <p:ph idx="1"/>
          </p:nvPr>
        </p:nvSpPr>
        <p:spPr/>
        <p:txBody>
          <a:bodyPr/>
          <a:lstStyle/>
          <a:p>
            <a:r>
              <a:rPr lang="en-US" dirty="0"/>
              <a:t>select * from invoice order by total desc limit 3;</a:t>
            </a:r>
          </a:p>
          <a:p>
            <a:endParaRPr lang="en-US" dirty="0"/>
          </a:p>
          <a:p>
            <a:pPr marL="0" indent="0">
              <a:buNone/>
            </a:pPr>
            <a:endParaRPr lang="en-US" dirty="0"/>
          </a:p>
        </p:txBody>
      </p:sp>
      <p:pic>
        <p:nvPicPr>
          <p:cNvPr id="5" name="Picture 4">
            <a:extLst>
              <a:ext uri="{FF2B5EF4-FFF2-40B4-BE49-F238E27FC236}">
                <a16:creationId xmlns:a16="http://schemas.microsoft.com/office/drawing/2014/main" xmlns="" id="{50A9FEE2-D2A5-48A7-9114-AD2A35453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1" y="3428999"/>
            <a:ext cx="9439274" cy="2143125"/>
          </a:xfrm>
          <a:prstGeom prst="rect">
            <a:avLst/>
          </a:prstGeom>
        </p:spPr>
      </p:pic>
    </p:spTree>
    <p:extLst>
      <p:ext uri="{BB962C8B-B14F-4D97-AF65-F5344CB8AC3E}">
        <p14:creationId xmlns:p14="http://schemas.microsoft.com/office/powerpoint/2010/main" val="22538541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AA9FF0-AEA7-E0C4-0846-1F3EB0BC7402}"/>
              </a:ext>
            </a:extLst>
          </p:cNvPr>
          <p:cNvSpPr>
            <a:spLocks noGrp="1"/>
          </p:cNvSpPr>
          <p:nvPr>
            <p:ph type="title"/>
          </p:nvPr>
        </p:nvSpPr>
        <p:spPr>
          <a:xfrm>
            <a:off x="1295402" y="785612"/>
            <a:ext cx="9601196" cy="1500388"/>
          </a:xfrm>
        </p:spPr>
        <p:txBody>
          <a:bodyPr>
            <a:noAutofit/>
          </a:bodyPr>
          <a:lstStyle/>
          <a:p>
            <a:r>
              <a:rPr lang="en-US" sz="2400" dirty="0"/>
              <a:t>Q4: Which city has the best customers? We would like to throw a promotional Music Festival in the city we made the most money. Write a query that returns one city that has the highest sum of invoice totals. Return both the city name &amp; sum of all invoice totals</a:t>
            </a:r>
          </a:p>
        </p:txBody>
      </p:sp>
      <p:sp>
        <p:nvSpPr>
          <p:cNvPr id="3" name="Content Placeholder 2">
            <a:extLst>
              <a:ext uri="{FF2B5EF4-FFF2-40B4-BE49-F238E27FC236}">
                <a16:creationId xmlns:a16="http://schemas.microsoft.com/office/drawing/2014/main" xmlns="" id="{70BCEE44-F390-52B5-9618-9B5E03B419A3}"/>
              </a:ext>
            </a:extLst>
          </p:cNvPr>
          <p:cNvSpPr>
            <a:spLocks noGrp="1"/>
          </p:cNvSpPr>
          <p:nvPr>
            <p:ph idx="1"/>
          </p:nvPr>
        </p:nvSpPr>
        <p:spPr/>
        <p:txBody>
          <a:bodyPr/>
          <a:lstStyle/>
          <a:p>
            <a:r>
              <a:rPr lang="en-US" dirty="0"/>
              <a:t>select billing city ,sum(total) from invoice group by billing city order by sum(total) desc limit 1;</a:t>
            </a:r>
          </a:p>
          <a:p>
            <a:endParaRPr lang="en-US" dirty="0"/>
          </a:p>
        </p:txBody>
      </p:sp>
      <p:pic>
        <p:nvPicPr>
          <p:cNvPr id="5" name="Picture 4">
            <a:extLst>
              <a:ext uri="{FF2B5EF4-FFF2-40B4-BE49-F238E27FC236}">
                <a16:creationId xmlns:a16="http://schemas.microsoft.com/office/drawing/2014/main" xmlns="" id="{2D71A2A0-DE0E-F210-E025-3C910186C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549" y="3848047"/>
            <a:ext cx="6910801" cy="1171628"/>
          </a:xfrm>
          <a:prstGeom prst="rect">
            <a:avLst/>
          </a:prstGeom>
        </p:spPr>
      </p:pic>
    </p:spTree>
    <p:extLst>
      <p:ext uri="{BB962C8B-B14F-4D97-AF65-F5344CB8AC3E}">
        <p14:creationId xmlns:p14="http://schemas.microsoft.com/office/powerpoint/2010/main" val="11019842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5434AA-27B2-CD36-DFD2-D666D4216AC7}"/>
              </a:ext>
            </a:extLst>
          </p:cNvPr>
          <p:cNvSpPr>
            <a:spLocks noGrp="1"/>
          </p:cNvSpPr>
          <p:nvPr>
            <p:ph type="title"/>
          </p:nvPr>
        </p:nvSpPr>
        <p:spPr>
          <a:xfrm>
            <a:off x="1295402" y="708338"/>
            <a:ext cx="9601196" cy="1577661"/>
          </a:xfrm>
        </p:spPr>
        <p:txBody>
          <a:bodyPr>
            <a:noAutofit/>
          </a:bodyPr>
          <a:lstStyle/>
          <a:p>
            <a:r>
              <a:rPr lang="en-US" sz="2800" dirty="0"/>
              <a:t>Q5: Who is the best customer? The customer who has spent the most money will be declared the best customer. Write a query that returns the person who has spent the most money.</a:t>
            </a:r>
          </a:p>
        </p:txBody>
      </p:sp>
      <p:sp>
        <p:nvSpPr>
          <p:cNvPr id="3" name="Content Placeholder 2">
            <a:extLst>
              <a:ext uri="{FF2B5EF4-FFF2-40B4-BE49-F238E27FC236}">
                <a16:creationId xmlns:a16="http://schemas.microsoft.com/office/drawing/2014/main" xmlns="" id="{20D37033-AB44-7566-E729-AC6045B80A45}"/>
              </a:ext>
            </a:extLst>
          </p:cNvPr>
          <p:cNvSpPr>
            <a:spLocks noGrp="1"/>
          </p:cNvSpPr>
          <p:nvPr>
            <p:ph idx="1"/>
          </p:nvPr>
        </p:nvSpPr>
        <p:spPr/>
        <p:txBody>
          <a:bodyPr/>
          <a:lstStyle/>
          <a:p>
            <a:r>
              <a:rPr lang="en-US" dirty="0"/>
              <a:t>SELECT customer.customer_id , customer.first_name , customer.last_name, sum(invoice.total) from customer, invoice where customer.customer_id=invoice.customer_id group by customer.customer_id, customer.first_name, customer.last_name order by sum(invoice.total) desc limit 1;</a:t>
            </a:r>
          </a:p>
          <a:p>
            <a:pPr marL="0" indent="0">
              <a:buNone/>
            </a:pPr>
            <a:endParaRPr lang="en-US" dirty="0"/>
          </a:p>
        </p:txBody>
      </p:sp>
      <p:pic>
        <p:nvPicPr>
          <p:cNvPr id="5" name="Picture 4">
            <a:extLst>
              <a:ext uri="{FF2B5EF4-FFF2-40B4-BE49-F238E27FC236}">
                <a16:creationId xmlns:a16="http://schemas.microsoft.com/office/drawing/2014/main" xmlns="" id="{DEACB637-2A30-711F-278A-9508504AD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3612" y="4600521"/>
            <a:ext cx="7744237" cy="1162103"/>
          </a:xfrm>
          <a:prstGeom prst="rect">
            <a:avLst/>
          </a:prstGeom>
        </p:spPr>
      </p:pic>
    </p:spTree>
    <p:extLst>
      <p:ext uri="{BB962C8B-B14F-4D97-AF65-F5344CB8AC3E}">
        <p14:creationId xmlns:p14="http://schemas.microsoft.com/office/powerpoint/2010/main" val="8117359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D332FD-7F28-C555-8E7F-6A7570EB52AF}"/>
              </a:ext>
            </a:extLst>
          </p:cNvPr>
          <p:cNvSpPr>
            <a:spLocks noGrp="1"/>
          </p:cNvSpPr>
          <p:nvPr>
            <p:ph type="title"/>
          </p:nvPr>
        </p:nvSpPr>
        <p:spPr>
          <a:xfrm>
            <a:off x="1295402" y="708338"/>
            <a:ext cx="9601196" cy="1577661"/>
          </a:xfrm>
        </p:spPr>
        <p:txBody>
          <a:bodyPr>
            <a:noAutofit/>
          </a:bodyPr>
          <a:lstStyle/>
          <a:p>
            <a:r>
              <a:rPr lang="en-US" sz="2800" dirty="0"/>
              <a:t>Q6: Write query to return the email, first name, last name, &amp; Genre of all Rock Music listeners. Return your list ordered alphabetically by email starting with A.</a:t>
            </a:r>
          </a:p>
        </p:txBody>
      </p:sp>
      <p:sp>
        <p:nvSpPr>
          <p:cNvPr id="3" name="Content Placeholder 2">
            <a:extLst>
              <a:ext uri="{FF2B5EF4-FFF2-40B4-BE49-F238E27FC236}">
                <a16:creationId xmlns:a16="http://schemas.microsoft.com/office/drawing/2014/main" xmlns="" id="{EF8F0CCA-6D25-43CD-96B3-7CD6524A8F24}"/>
              </a:ext>
            </a:extLst>
          </p:cNvPr>
          <p:cNvSpPr>
            <a:spLocks noGrp="1"/>
          </p:cNvSpPr>
          <p:nvPr>
            <p:ph idx="1"/>
          </p:nvPr>
        </p:nvSpPr>
        <p:spPr>
          <a:xfrm>
            <a:off x="1295401" y="2438400"/>
            <a:ext cx="9601196" cy="3437468"/>
          </a:xfrm>
        </p:spPr>
        <p:txBody>
          <a:bodyPr/>
          <a:lstStyle/>
          <a:p>
            <a:r>
              <a:rPr lang="en-US" sz="2000" dirty="0"/>
              <a:t>select customer.first_name,customer.last_name,customer.email,genre.name from customer, invoice, invoice_line, track, genre where customer.customer_id=invoice.customer_id and invoice.invoice_id=invoice_line.invoice_id and invoice_line.track_id=track.track_id and track.genre_id=genre.genre_id andgenre.name="rock“ order by customer.email;</a:t>
            </a:r>
          </a:p>
          <a:p>
            <a:endParaRPr lang="en-US" dirty="0"/>
          </a:p>
        </p:txBody>
      </p:sp>
      <p:pic>
        <p:nvPicPr>
          <p:cNvPr id="7" name="Picture 6">
            <a:extLst>
              <a:ext uri="{FF2B5EF4-FFF2-40B4-BE49-F238E27FC236}">
                <a16:creationId xmlns:a16="http://schemas.microsoft.com/office/drawing/2014/main" xmlns="" id="{BE47A7DA-6EE0-D259-12EF-D984634E0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286" y="3978526"/>
            <a:ext cx="6809770" cy="1897342"/>
          </a:xfrm>
          <a:prstGeom prst="rect">
            <a:avLst/>
          </a:prstGeom>
        </p:spPr>
      </p:pic>
    </p:spTree>
    <p:extLst>
      <p:ext uri="{BB962C8B-B14F-4D97-AF65-F5344CB8AC3E}">
        <p14:creationId xmlns:p14="http://schemas.microsoft.com/office/powerpoint/2010/main" val="22349881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981E3F-EE43-91E6-49A9-C86368867BB1}"/>
              </a:ext>
            </a:extLst>
          </p:cNvPr>
          <p:cNvSpPr>
            <a:spLocks noGrp="1"/>
          </p:cNvSpPr>
          <p:nvPr>
            <p:ph type="title"/>
          </p:nvPr>
        </p:nvSpPr>
        <p:spPr>
          <a:xfrm>
            <a:off x="1295402" y="963082"/>
            <a:ext cx="9601196" cy="1303867"/>
          </a:xfrm>
        </p:spPr>
        <p:txBody>
          <a:bodyPr>
            <a:noAutofit/>
          </a:bodyPr>
          <a:lstStyle/>
          <a:p>
            <a:r>
              <a:rPr lang="en-US" sz="2800" dirty="0"/>
              <a:t> Q7: Let's invite the artists who have written the most rock music in our dataset. Write a query that returns the Artist name and total track count of the top 10 rock bands.</a:t>
            </a:r>
          </a:p>
        </p:txBody>
      </p:sp>
      <p:sp>
        <p:nvSpPr>
          <p:cNvPr id="3" name="Content Placeholder 2">
            <a:extLst>
              <a:ext uri="{FF2B5EF4-FFF2-40B4-BE49-F238E27FC236}">
                <a16:creationId xmlns:a16="http://schemas.microsoft.com/office/drawing/2014/main" xmlns="" id="{5195AAA8-BAC1-5707-8909-7F4539BAC5A4}"/>
              </a:ext>
            </a:extLst>
          </p:cNvPr>
          <p:cNvSpPr>
            <a:spLocks noGrp="1"/>
          </p:cNvSpPr>
          <p:nvPr>
            <p:ph idx="1"/>
          </p:nvPr>
        </p:nvSpPr>
        <p:spPr>
          <a:xfrm>
            <a:off x="1295402" y="2490257"/>
            <a:ext cx="9601196" cy="3318936"/>
          </a:xfrm>
        </p:spPr>
        <p:txBody>
          <a:bodyPr/>
          <a:lstStyle/>
          <a:p>
            <a:r>
              <a:rPr lang="en-US" dirty="0"/>
              <a:t>select artist.name, count(track.track_id) from artist join album2 on artist.artist_id=album2.artist_idjoin track on track.album_id=album2.album_idjoin genre on genre.genre_id=track.genre_id where genre.name like "rock“ group by 1order by count(track.track_id) desc limit 10;</a:t>
            </a:r>
          </a:p>
        </p:txBody>
      </p:sp>
      <p:pic>
        <p:nvPicPr>
          <p:cNvPr id="5" name="Picture 4">
            <a:extLst>
              <a:ext uri="{FF2B5EF4-FFF2-40B4-BE49-F238E27FC236}">
                <a16:creationId xmlns:a16="http://schemas.microsoft.com/office/drawing/2014/main" xmlns="" id="{7DC2EF4C-107E-29BC-EC49-88E801733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840" y="4511422"/>
            <a:ext cx="5120010" cy="1641727"/>
          </a:xfrm>
          <a:prstGeom prst="rect">
            <a:avLst/>
          </a:prstGeom>
        </p:spPr>
      </p:pic>
    </p:spTree>
    <p:extLst>
      <p:ext uri="{BB962C8B-B14F-4D97-AF65-F5344CB8AC3E}">
        <p14:creationId xmlns:p14="http://schemas.microsoft.com/office/powerpoint/2010/main" val="33328508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7EEEFD-D415-EEFD-968D-235851AB3390}"/>
              </a:ext>
            </a:extLst>
          </p:cNvPr>
          <p:cNvSpPr>
            <a:spLocks noGrp="1"/>
          </p:cNvSpPr>
          <p:nvPr>
            <p:ph type="title"/>
          </p:nvPr>
        </p:nvSpPr>
        <p:spPr/>
        <p:txBody>
          <a:bodyPr>
            <a:noAutofit/>
          </a:bodyPr>
          <a:lstStyle/>
          <a:p>
            <a:r>
              <a:rPr lang="en-US" sz="2400" dirty="0"/>
              <a:t>Q8: Return all the track names that have a song length longer than the average song length. Return the Name and Milliseconds for each track. Order by the song length with the longest songs listed first.</a:t>
            </a:r>
          </a:p>
        </p:txBody>
      </p:sp>
      <p:sp>
        <p:nvSpPr>
          <p:cNvPr id="3" name="Content Placeholder 2">
            <a:extLst>
              <a:ext uri="{FF2B5EF4-FFF2-40B4-BE49-F238E27FC236}">
                <a16:creationId xmlns:a16="http://schemas.microsoft.com/office/drawing/2014/main" xmlns="" id="{5A596504-574C-D124-207B-58EBECAF717D}"/>
              </a:ext>
            </a:extLst>
          </p:cNvPr>
          <p:cNvSpPr>
            <a:spLocks noGrp="1"/>
          </p:cNvSpPr>
          <p:nvPr>
            <p:ph idx="1"/>
          </p:nvPr>
        </p:nvSpPr>
        <p:spPr/>
        <p:txBody>
          <a:bodyPr/>
          <a:lstStyle/>
          <a:p>
            <a:r>
              <a:rPr lang="en-US" dirty="0"/>
              <a:t>select name , milliseconds from track where milliseconds&gt;(select avg(milliseconds)from track)order by milliseconds desc limit 1;</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3116" y="3441323"/>
            <a:ext cx="8419221" cy="2705478"/>
          </a:xfrm>
          <a:prstGeom prst="rect">
            <a:avLst/>
          </a:prstGeom>
        </p:spPr>
      </p:pic>
    </p:spTree>
    <p:extLst>
      <p:ext uri="{BB962C8B-B14F-4D97-AF65-F5344CB8AC3E}">
        <p14:creationId xmlns:p14="http://schemas.microsoft.com/office/powerpoint/2010/main" val="25165745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E295C1-23AC-A159-7DC7-015176223846}"/>
              </a:ext>
            </a:extLst>
          </p:cNvPr>
          <p:cNvSpPr>
            <a:spLocks noGrp="1"/>
          </p:cNvSpPr>
          <p:nvPr>
            <p:ph type="title"/>
          </p:nvPr>
        </p:nvSpPr>
        <p:spPr/>
        <p:txBody>
          <a:bodyPr>
            <a:normAutofit/>
          </a:bodyPr>
          <a:lstStyle/>
          <a:p>
            <a:r>
              <a:rPr lang="en-US" sz="2400" dirty="0"/>
              <a:t>Q9: Find how much amount spent by each customer on artists? Write a query to return customer name, artist name and total spent</a:t>
            </a:r>
          </a:p>
        </p:txBody>
      </p:sp>
      <p:sp>
        <p:nvSpPr>
          <p:cNvPr id="3" name="Content Placeholder 2">
            <a:extLst>
              <a:ext uri="{FF2B5EF4-FFF2-40B4-BE49-F238E27FC236}">
                <a16:creationId xmlns:a16="http://schemas.microsoft.com/office/drawing/2014/main" xmlns="" id="{49D685EF-E237-B9CE-12D0-D244B147F732}"/>
              </a:ext>
            </a:extLst>
          </p:cNvPr>
          <p:cNvSpPr>
            <a:spLocks noGrp="1"/>
          </p:cNvSpPr>
          <p:nvPr>
            <p:ph idx="1"/>
          </p:nvPr>
        </p:nvSpPr>
        <p:spPr>
          <a:xfrm>
            <a:off x="1295402" y="2471207"/>
            <a:ext cx="9601196" cy="3729568"/>
          </a:xfrm>
        </p:spPr>
        <p:txBody>
          <a:bodyPr>
            <a:normAutofit/>
          </a:bodyPr>
          <a:lstStyle/>
          <a:p>
            <a:r>
              <a:rPr lang="en-US" sz="2000" dirty="0"/>
              <a:t>select customer.first_name, artist.name, sum(invoice_line.quantity*invoice_line.unit_price) from customer,invoice,invoice_line,track,album2,artistwhere customer.customer_id=invoice.customer_id and invoice.invoice_id=invoice_line.invoice_id and invoice_line.track_id=track.track_id and track.album_id=album2.album_id and album2.artist_id=artist.artist_id group by customer.first_name, artist.name order by sum(invoice_line.quantity*invoice_line.unit_price) desc;</a:t>
            </a:r>
          </a:p>
        </p:txBody>
      </p:sp>
      <p:pic>
        <p:nvPicPr>
          <p:cNvPr id="7" name="Picture 6">
            <a:extLst>
              <a:ext uri="{FF2B5EF4-FFF2-40B4-BE49-F238E27FC236}">
                <a16:creationId xmlns:a16="http://schemas.microsoft.com/office/drawing/2014/main" xmlns="" id="{4530977B-A742-7E1A-6356-5E004FA8B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209" y="4580854"/>
            <a:ext cx="6610350" cy="1510853"/>
          </a:xfrm>
          <a:prstGeom prst="rect">
            <a:avLst/>
          </a:prstGeom>
        </p:spPr>
      </p:pic>
    </p:spTree>
    <p:extLst>
      <p:ext uri="{BB962C8B-B14F-4D97-AF65-F5344CB8AC3E}">
        <p14:creationId xmlns:p14="http://schemas.microsoft.com/office/powerpoint/2010/main" val="35919929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49303479"/>
              </p:ext>
            </p:extLst>
          </p:nvPr>
        </p:nvGraphicFramePr>
        <p:xfrm>
          <a:off x="825500" y="859366"/>
          <a:ext cx="8128000" cy="701040"/>
        </p:xfrm>
        <a:graphic>
          <a:graphicData uri="http://schemas.openxmlformats.org/drawingml/2006/table">
            <a:tbl>
              <a:tblPr firstRow="1" bandRow="1">
                <a:tableStyleId>{5C22544A-7EE6-4342-B048-85BDC9FD1C3A}</a:tableStyleId>
              </a:tblPr>
              <a:tblGrid>
                <a:gridCol w="8128000"/>
              </a:tblGrid>
              <a:tr h="690034">
                <a:tc>
                  <a:txBody>
                    <a:bodyPr/>
                    <a:lstStyle/>
                    <a:p>
                      <a:r>
                        <a:rPr lang="en-US" sz="4000" dirty="0" smtClean="0">
                          <a:solidFill>
                            <a:schemeClr val="tx1"/>
                          </a:solidFill>
                        </a:rPr>
                        <a:t>REFERENCES</a:t>
                      </a:r>
                      <a:r>
                        <a:rPr lang="en-US" sz="4000" baseline="0" dirty="0" smtClean="0">
                          <a:solidFill>
                            <a:schemeClr val="tx1"/>
                          </a:solidFill>
                        </a:rPr>
                        <a:t> </a:t>
                      </a:r>
                      <a:endParaRPr lang="en-US" sz="4000" dirty="0" smtClean="0">
                        <a:solidFill>
                          <a:schemeClr val="tx1"/>
                        </a:solidFill>
                      </a:endParaRPr>
                    </a:p>
                  </a:txBody>
                  <a:tcPr>
                    <a:solidFill>
                      <a:schemeClr val="bg1"/>
                    </a:solid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072607857"/>
              </p:ext>
            </p:extLst>
          </p:nvPr>
        </p:nvGraphicFramePr>
        <p:xfrm>
          <a:off x="863600" y="1849966"/>
          <a:ext cx="8128000" cy="701040"/>
        </p:xfrm>
        <a:graphic>
          <a:graphicData uri="http://schemas.openxmlformats.org/drawingml/2006/table">
            <a:tbl>
              <a:tblPr firstRow="1" bandRow="1">
                <a:tableStyleId>{5C22544A-7EE6-4342-B048-85BDC9FD1C3A}</a:tableStyleId>
              </a:tblPr>
              <a:tblGrid>
                <a:gridCol w="8128000"/>
              </a:tblGrid>
              <a:tr h="626534">
                <a:tc>
                  <a:txBody>
                    <a:bodyPr/>
                    <a:lstStyle/>
                    <a:p>
                      <a:r>
                        <a:rPr lang="en-US" sz="4000" dirty="0" smtClean="0">
                          <a:solidFill>
                            <a:schemeClr val="tx1"/>
                          </a:solidFill>
                          <a:latin typeface="Arial" panose="020B0604020202020204" pitchFamily="34" charset="0"/>
                          <a:cs typeface="Arial" panose="020B0604020202020204" pitchFamily="34" charset="0"/>
                        </a:rPr>
                        <a:t>► </a:t>
                      </a:r>
                      <a:r>
                        <a:rPr lang="en-US" sz="4000" dirty="0" smtClean="0">
                          <a:solidFill>
                            <a:schemeClr val="tx1"/>
                          </a:solidFill>
                        </a:rPr>
                        <a:t>GITHUB</a:t>
                      </a:r>
                      <a:endParaRPr lang="en-US" sz="4000" dirty="0">
                        <a:solidFill>
                          <a:schemeClr val="tx1"/>
                        </a:solidFill>
                      </a:endParaRPr>
                    </a:p>
                  </a:txBody>
                  <a:tcPr>
                    <a:solidFill>
                      <a:schemeClr val="bg1"/>
                    </a:solid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183663158"/>
              </p:ext>
            </p:extLst>
          </p:nvPr>
        </p:nvGraphicFramePr>
        <p:xfrm>
          <a:off x="927100" y="3043766"/>
          <a:ext cx="8128000" cy="728134"/>
        </p:xfrm>
        <a:graphic>
          <a:graphicData uri="http://schemas.openxmlformats.org/drawingml/2006/table">
            <a:tbl>
              <a:tblPr firstRow="1" bandRow="1">
                <a:tableStyleId>{5C22544A-7EE6-4342-B048-85BDC9FD1C3A}</a:tableStyleId>
              </a:tblPr>
              <a:tblGrid>
                <a:gridCol w="8128000"/>
              </a:tblGrid>
              <a:tr h="728134">
                <a:tc>
                  <a:txBody>
                    <a:bodyPr/>
                    <a:lstStyle/>
                    <a:p>
                      <a:r>
                        <a:rPr lang="en-US" sz="4000" dirty="0" smtClean="0">
                          <a:solidFill>
                            <a:schemeClr val="tx1"/>
                          </a:solidFill>
                        </a:rPr>
                        <a:t>DATABASE AND TOOLS</a:t>
                      </a:r>
                      <a:endParaRPr lang="en-US" sz="4000" dirty="0">
                        <a:solidFill>
                          <a:schemeClr val="tx1"/>
                        </a:solidFill>
                      </a:endParaRPr>
                    </a:p>
                  </a:txBody>
                  <a:tcPr>
                    <a:solidFill>
                      <a:schemeClr val="bg1"/>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81313750"/>
              </p:ext>
            </p:extLst>
          </p:nvPr>
        </p:nvGraphicFramePr>
        <p:xfrm>
          <a:off x="939800" y="4034366"/>
          <a:ext cx="8128000" cy="715434"/>
        </p:xfrm>
        <a:graphic>
          <a:graphicData uri="http://schemas.openxmlformats.org/drawingml/2006/table">
            <a:tbl>
              <a:tblPr firstRow="1" bandRow="1">
                <a:tableStyleId>{5C22544A-7EE6-4342-B048-85BDC9FD1C3A}</a:tableStyleId>
              </a:tblPr>
              <a:tblGrid>
                <a:gridCol w="8128000"/>
              </a:tblGrid>
              <a:tr h="715434">
                <a:tc>
                  <a:txBody>
                    <a:bodyPr/>
                    <a:lstStyle/>
                    <a:p>
                      <a:r>
                        <a:rPr lang="en-US" sz="4000" dirty="0" smtClean="0">
                          <a:solidFill>
                            <a:schemeClr val="tx1"/>
                          </a:solidFill>
                          <a:latin typeface="Arial" panose="020B0604020202020204" pitchFamily="34" charset="0"/>
                          <a:cs typeface="Arial" panose="020B0604020202020204" pitchFamily="34" charset="0"/>
                        </a:rPr>
                        <a:t>►</a:t>
                      </a:r>
                      <a:r>
                        <a:rPr lang="en-US" sz="4000" baseline="0" dirty="0" smtClean="0">
                          <a:solidFill>
                            <a:schemeClr val="tx1"/>
                          </a:solidFill>
                          <a:latin typeface="Arial" panose="020B0604020202020204" pitchFamily="34" charset="0"/>
                          <a:cs typeface="Arial" panose="020B0604020202020204" pitchFamily="34" charset="0"/>
                        </a:rPr>
                        <a:t> </a:t>
                      </a:r>
                      <a:r>
                        <a:rPr lang="en-US" sz="4000" dirty="0" smtClean="0">
                          <a:solidFill>
                            <a:schemeClr val="tx1"/>
                          </a:solidFill>
                        </a:rPr>
                        <a:t>MYSQL WORKBENCH</a:t>
                      </a:r>
                      <a:endParaRPr lang="en-US" sz="4000" dirty="0">
                        <a:solidFill>
                          <a:schemeClr val="tx1"/>
                        </a:solidFill>
                      </a:endParaRPr>
                    </a:p>
                  </a:txBody>
                  <a:tcPr>
                    <a:solidFill>
                      <a:schemeClr val="bg1"/>
                    </a:solidFill>
                  </a:tcPr>
                </a:tc>
              </a:tr>
            </a:tbl>
          </a:graphicData>
        </a:graphic>
      </p:graphicFrame>
    </p:spTree>
    <p:extLst>
      <p:ext uri="{BB962C8B-B14F-4D97-AF65-F5344CB8AC3E}">
        <p14:creationId xmlns:p14="http://schemas.microsoft.com/office/powerpoint/2010/main" val="16535924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184856"/>
            <a:ext cx="9601196" cy="1101143"/>
          </a:xfrm>
        </p:spPr>
        <p:txBody>
          <a:bodyPr>
            <a:noAutofit/>
          </a:bodyPr>
          <a:lstStyle/>
          <a:p>
            <a:r>
              <a:rPr lang="en-US" dirty="0"/>
              <a:t>Questions Answered</a:t>
            </a:r>
            <a:br>
              <a:rPr lang="en-US" dirty="0"/>
            </a:br>
            <a:endParaRPr lang="en-US" dirty="0"/>
          </a:p>
        </p:txBody>
      </p:sp>
      <p:sp>
        <p:nvSpPr>
          <p:cNvPr id="3" name="Content Placeholder 2"/>
          <p:cNvSpPr>
            <a:spLocks noGrp="1"/>
          </p:cNvSpPr>
          <p:nvPr>
            <p:ph idx="1"/>
          </p:nvPr>
        </p:nvSpPr>
        <p:spPr/>
        <p:txBody>
          <a:bodyPr/>
          <a:lstStyle/>
          <a:p>
            <a:r>
              <a:rPr lang="en-US" dirty="0"/>
              <a:t>What are the most popular genres of music?</a:t>
            </a:r>
          </a:p>
          <a:p>
            <a:r>
              <a:rPr lang="en-US" dirty="0"/>
              <a:t>What are the most popular artists?</a:t>
            </a:r>
          </a:p>
          <a:p>
            <a:r>
              <a:rPr lang="en-US" dirty="0"/>
              <a:t>What are the most popular songs?</a:t>
            </a:r>
          </a:p>
          <a:p>
            <a:r>
              <a:rPr lang="en-US" dirty="0"/>
              <a:t>What are the average prices of different types of music?</a:t>
            </a:r>
          </a:p>
          <a:p>
            <a:r>
              <a:rPr lang="en-US" dirty="0"/>
              <a:t>What are the most popular countries for music purchases</a:t>
            </a:r>
            <a:r>
              <a:rPr lang="en-US" dirty="0" smtClean="0"/>
              <a:t>?</a:t>
            </a:r>
            <a:endParaRPr lang="en-US" dirty="0"/>
          </a:p>
        </p:txBody>
      </p:sp>
    </p:spTree>
    <p:extLst>
      <p:ext uri="{BB962C8B-B14F-4D97-AF65-F5344CB8AC3E}">
        <p14:creationId xmlns:p14="http://schemas.microsoft.com/office/powerpoint/2010/main" val="837870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287592-B8B9-192D-845C-7931F334D2A1}"/>
              </a:ext>
            </a:extLst>
          </p:cNvPr>
          <p:cNvSpPr>
            <a:spLocks noGrp="1"/>
          </p:cNvSpPr>
          <p:nvPr>
            <p:ph type="title"/>
          </p:nvPr>
        </p:nvSpPr>
        <p:spPr/>
        <p:txBody>
          <a:bodyPr/>
          <a:lstStyle/>
          <a:p>
            <a:r>
              <a:rPr lang="en-US" dirty="0">
                <a:solidFill>
                  <a:schemeClr val="tx1"/>
                </a:solidFill>
                <a:latin typeface="-apple-system"/>
              </a:rPr>
              <a:t>Description</a:t>
            </a:r>
            <a:endParaRPr lang="en-US" dirty="0">
              <a:solidFill>
                <a:schemeClr val="tx1"/>
              </a:solidFill>
            </a:endParaRPr>
          </a:p>
        </p:txBody>
      </p:sp>
      <p:sp>
        <p:nvSpPr>
          <p:cNvPr id="3" name="Content Placeholder 2">
            <a:extLst>
              <a:ext uri="{FF2B5EF4-FFF2-40B4-BE49-F238E27FC236}">
                <a16:creationId xmlns:a16="http://schemas.microsoft.com/office/drawing/2014/main" xmlns="" id="{5F43D889-3998-9CE7-54A9-25582AE4A495}"/>
              </a:ext>
            </a:extLst>
          </p:cNvPr>
          <p:cNvSpPr>
            <a:spLocks noGrp="1"/>
          </p:cNvSpPr>
          <p:nvPr>
            <p:ph idx="1"/>
          </p:nvPr>
        </p:nvSpPr>
        <p:spPr/>
        <p:txBody>
          <a:bodyPr>
            <a:normAutofit/>
          </a:bodyPr>
          <a:lstStyle/>
          <a:p>
            <a:r>
              <a:rPr lang="en-US" dirty="0">
                <a:solidFill>
                  <a:schemeClr val="tx1"/>
                </a:solidFill>
                <a:latin typeface="-apple-system"/>
              </a:rPr>
              <a:t>This project uses SQL to analyze the dataset of an online music store. The goal of the project is to answer a set of questions about the store's business performance and help in its growth by making better decisions.</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9096956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a:t>
            </a:r>
            <a:br>
              <a:rPr lang="en-US" dirty="0"/>
            </a:br>
            <a:endParaRPr lang="en-US" dirty="0"/>
          </a:p>
        </p:txBody>
      </p:sp>
      <p:sp>
        <p:nvSpPr>
          <p:cNvPr id="3" name="Content Placeholder 2"/>
          <p:cNvSpPr>
            <a:spLocks noGrp="1"/>
          </p:cNvSpPr>
          <p:nvPr>
            <p:ph idx="1"/>
          </p:nvPr>
        </p:nvSpPr>
        <p:spPr/>
        <p:txBody>
          <a:bodyPr/>
          <a:lstStyle/>
          <a:p>
            <a:r>
              <a:rPr lang="en-US" dirty="0"/>
              <a:t>The results of the project are as follows:</a:t>
            </a:r>
          </a:p>
          <a:p>
            <a:r>
              <a:rPr lang="en-US" dirty="0"/>
              <a:t>The most popular genre of music is "Rock".</a:t>
            </a:r>
          </a:p>
          <a:p>
            <a:r>
              <a:rPr lang="en-US" dirty="0"/>
              <a:t>The most popular artist is "Queens".</a:t>
            </a:r>
          </a:p>
          <a:p>
            <a:r>
              <a:rPr lang="en-US" dirty="0"/>
              <a:t>The most popular song is "War Pigs".</a:t>
            </a:r>
          </a:p>
          <a:p>
            <a:r>
              <a:rPr lang="en-US" dirty="0"/>
              <a:t>The average price of an album is $1.</a:t>
            </a:r>
          </a:p>
          <a:p>
            <a:r>
              <a:rPr lang="en-US" dirty="0"/>
              <a:t>The most popular country for music purchases is the United States.</a:t>
            </a:r>
          </a:p>
          <a:p>
            <a:endParaRPr lang="en-US" dirty="0"/>
          </a:p>
        </p:txBody>
      </p:sp>
    </p:spTree>
    <p:extLst>
      <p:ext uri="{BB962C8B-B14F-4D97-AF65-F5344CB8AC3E}">
        <p14:creationId xmlns:p14="http://schemas.microsoft.com/office/powerpoint/2010/main" val="408289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Conclusion</a:t>
            </a:r>
            <a:br>
              <a:rPr lang="en-US" dirty="0"/>
            </a:br>
            <a:endParaRPr lang="en-US" dirty="0"/>
          </a:p>
        </p:txBody>
      </p:sp>
      <p:sp>
        <p:nvSpPr>
          <p:cNvPr id="3" name="Content Placeholder 2"/>
          <p:cNvSpPr>
            <a:spLocks noGrp="1"/>
          </p:cNvSpPr>
          <p:nvPr>
            <p:ph idx="1"/>
          </p:nvPr>
        </p:nvSpPr>
        <p:spPr/>
        <p:txBody>
          <a:bodyPr/>
          <a:lstStyle/>
          <a:p>
            <a:r>
              <a:rPr lang="en-US" dirty="0"/>
              <a:t>The project was successful in answering the set of questions about the store's business performance. The results of the project can be used by the store to make decisions about its marketing and product offerings.</a:t>
            </a:r>
            <a:endParaRPr lang="en-US" dirty="0"/>
          </a:p>
        </p:txBody>
      </p:sp>
    </p:spTree>
    <p:extLst>
      <p:ext uri="{BB962C8B-B14F-4D97-AF65-F5344CB8AC3E}">
        <p14:creationId xmlns:p14="http://schemas.microsoft.com/office/powerpoint/2010/main" val="2797994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C09B7BDB-C8B6-D58D-5338-529D5DBBD48E}"/>
              </a:ext>
            </a:extLst>
          </p:cNvPr>
          <p:cNvGraphicFramePr>
            <a:graphicFrameLocks noGrp="1"/>
          </p:cNvGraphicFramePr>
          <p:nvPr>
            <p:extLst>
              <p:ext uri="{D42A27DB-BD31-4B8C-83A1-F6EECF244321}">
                <p14:modId xmlns:p14="http://schemas.microsoft.com/office/powerpoint/2010/main" val="2377091257"/>
              </p:ext>
            </p:extLst>
          </p:nvPr>
        </p:nvGraphicFramePr>
        <p:xfrm>
          <a:off x="1886857" y="1640114"/>
          <a:ext cx="8128000" cy="3120571"/>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xmlns="" val="3660156830"/>
                    </a:ext>
                  </a:extLst>
                </a:gridCol>
              </a:tblGrid>
              <a:tr h="3120571">
                <a:tc>
                  <a:txBody>
                    <a:bodyPr/>
                    <a:lstStyle/>
                    <a:p>
                      <a:endParaRPr lang="en-US" sz="1400" dirty="0"/>
                    </a:p>
                    <a:p>
                      <a:r>
                        <a:rPr lang="en-US" dirty="0"/>
                        <a:t>          </a:t>
                      </a:r>
                    </a:p>
                    <a:p>
                      <a:endParaRPr lang="en-US" dirty="0"/>
                    </a:p>
                    <a:p>
                      <a:r>
                        <a:rPr lang="en-US" dirty="0"/>
                        <a:t>        </a:t>
                      </a:r>
                      <a:r>
                        <a:rPr lang="en-US" sz="8800" dirty="0">
                          <a:solidFill>
                            <a:schemeClr val="tx1">
                              <a:lumMod val="95000"/>
                              <a:lumOff val="5000"/>
                            </a:schemeClr>
                          </a:solidFill>
                        </a:rPr>
                        <a:t>THANK YOU</a:t>
                      </a:r>
                    </a:p>
                  </a:txBody>
                  <a:tcPr>
                    <a:solidFill>
                      <a:srgbClr val="00B0F0"/>
                    </a:solidFill>
                  </a:tcPr>
                </a:tc>
                <a:extLst>
                  <a:ext uri="{0D108BD9-81ED-4DB2-BD59-A6C34878D82A}">
                    <a16:rowId xmlns:a16="http://schemas.microsoft.com/office/drawing/2014/main" xmlns="" val="3591171468"/>
                  </a:ext>
                </a:extLst>
              </a:tr>
            </a:tbl>
          </a:graphicData>
        </a:graphic>
      </p:graphicFrame>
    </p:spTree>
    <p:extLst>
      <p:ext uri="{BB962C8B-B14F-4D97-AF65-F5344CB8AC3E}">
        <p14:creationId xmlns:p14="http://schemas.microsoft.com/office/powerpoint/2010/main" val="5834391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95011"/>
            <a:ext cx="9601196" cy="1303867"/>
          </a:xfrm>
        </p:spPr>
        <p:txBody>
          <a:bodyPr/>
          <a:lstStyle/>
          <a:p>
            <a:r>
              <a:rPr lang="en-US" dirty="0">
                <a:solidFill>
                  <a:schemeClr val="tx1"/>
                </a:solidFill>
                <a:latin typeface="-apple-system"/>
              </a:rPr>
              <a:t>Database and Tools</a:t>
            </a:r>
            <a:endParaRPr lang="en-US" dirty="0">
              <a:solidFill>
                <a:schemeClr val="tx1"/>
              </a:solidFill>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solidFill>
                  <a:schemeClr val="tx1"/>
                </a:solidFill>
                <a:latin typeface="-apple-system"/>
              </a:rPr>
              <a:t>MYSQL WORKBENCH</a:t>
            </a:r>
          </a:p>
          <a:p>
            <a:pPr>
              <a:buFont typeface="Arial" panose="020B0604020202020204" pitchFamily="34" charset="0"/>
              <a:buChar char="•"/>
            </a:pPr>
            <a:r>
              <a:rPr lang="en-US" dirty="0">
                <a:solidFill>
                  <a:schemeClr val="tx1"/>
                </a:solidFill>
                <a:latin typeface="-apple-system"/>
              </a:rPr>
              <a:t>EXCEL</a:t>
            </a:r>
          </a:p>
          <a:p>
            <a:endParaRPr lang="en-US" dirty="0">
              <a:solidFill>
                <a:schemeClr val="tx1"/>
              </a:solidFill>
            </a:endParaRPr>
          </a:p>
        </p:txBody>
      </p:sp>
    </p:spTree>
    <p:extLst>
      <p:ext uri="{BB962C8B-B14F-4D97-AF65-F5344CB8AC3E}">
        <p14:creationId xmlns:p14="http://schemas.microsoft.com/office/powerpoint/2010/main" val="633465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Division</a:t>
            </a:r>
          </a:p>
        </p:txBody>
      </p:sp>
      <p:sp>
        <p:nvSpPr>
          <p:cNvPr id="3" name="Content Placeholder 2"/>
          <p:cNvSpPr>
            <a:spLocks noGrp="1"/>
          </p:cNvSpPr>
          <p:nvPr>
            <p:ph idx="1"/>
          </p:nvPr>
        </p:nvSpPr>
        <p:spPr/>
        <p:txBody>
          <a:bodyPr/>
          <a:lstStyle/>
          <a:p>
            <a:r>
              <a:rPr lang="en-US" dirty="0"/>
              <a:t>Questions are divided into two categories based on their complexity.</a:t>
            </a:r>
          </a:p>
          <a:p>
            <a:endParaRPr lang="en-US" dirty="0"/>
          </a:p>
          <a:p>
            <a:r>
              <a:rPr lang="en-US" dirty="0"/>
              <a:t>1.Easy.</a:t>
            </a:r>
          </a:p>
          <a:p>
            <a:r>
              <a:rPr lang="en-US" dirty="0"/>
              <a:t>2.Moderate And Advance.</a:t>
            </a:r>
          </a:p>
          <a:p>
            <a:endParaRPr lang="en-US" dirty="0"/>
          </a:p>
        </p:txBody>
      </p:sp>
    </p:spTree>
    <p:extLst>
      <p:ext uri="{BB962C8B-B14F-4D97-AF65-F5344CB8AC3E}">
        <p14:creationId xmlns:p14="http://schemas.microsoft.com/office/powerpoint/2010/main" val="876010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55335-B4B8-9849-889C-B01BCAB164CC}"/>
              </a:ext>
            </a:extLst>
          </p:cNvPr>
          <p:cNvSpPr>
            <a:spLocks noGrp="1"/>
          </p:cNvSpPr>
          <p:nvPr>
            <p:ph type="title"/>
          </p:nvPr>
        </p:nvSpPr>
        <p:spPr/>
        <p:txBody>
          <a:bodyPr/>
          <a:lstStyle/>
          <a:p>
            <a:r>
              <a:rPr lang="en-US" dirty="0"/>
              <a:t>CREATING EMPLOYEE TABLE</a:t>
            </a:r>
          </a:p>
        </p:txBody>
      </p:sp>
      <p:pic>
        <p:nvPicPr>
          <p:cNvPr id="7" name="Content Placeholder 6">
            <a:extLst>
              <a:ext uri="{FF2B5EF4-FFF2-40B4-BE49-F238E27FC236}">
                <a16:creationId xmlns:a16="http://schemas.microsoft.com/office/drawing/2014/main" xmlns="" id="{38BA080F-F700-D463-E8D5-B8D9B70F2E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125" y="2505075"/>
            <a:ext cx="9410700" cy="3648075"/>
          </a:xfrm>
        </p:spPr>
      </p:pic>
    </p:spTree>
    <p:extLst>
      <p:ext uri="{BB962C8B-B14F-4D97-AF65-F5344CB8AC3E}">
        <p14:creationId xmlns:p14="http://schemas.microsoft.com/office/powerpoint/2010/main" val="3439553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8D70A4-0387-7660-B283-9D0F221ADAA2}"/>
              </a:ext>
            </a:extLst>
          </p:cNvPr>
          <p:cNvSpPr>
            <a:spLocks noGrp="1"/>
          </p:cNvSpPr>
          <p:nvPr>
            <p:ph type="title"/>
          </p:nvPr>
        </p:nvSpPr>
        <p:spPr/>
        <p:txBody>
          <a:bodyPr/>
          <a:lstStyle/>
          <a:p>
            <a:r>
              <a:rPr lang="en-US" dirty="0"/>
              <a:t>CREATING CUSTOMER TABLE</a:t>
            </a:r>
          </a:p>
        </p:txBody>
      </p:sp>
      <p:pic>
        <p:nvPicPr>
          <p:cNvPr id="5" name="Content Placeholder 4">
            <a:extLst>
              <a:ext uri="{FF2B5EF4-FFF2-40B4-BE49-F238E27FC236}">
                <a16:creationId xmlns:a16="http://schemas.microsoft.com/office/drawing/2014/main" xmlns="" id="{6CACB58C-DDAB-03AA-18B7-F8BC5672A1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1" y="2514600"/>
            <a:ext cx="9601195" cy="3686175"/>
          </a:xfrm>
        </p:spPr>
      </p:pic>
    </p:spTree>
    <p:extLst>
      <p:ext uri="{BB962C8B-B14F-4D97-AF65-F5344CB8AC3E}">
        <p14:creationId xmlns:p14="http://schemas.microsoft.com/office/powerpoint/2010/main" val="2224114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629FD5-E9C9-D285-BFDA-9E0E3D8895B5}"/>
              </a:ext>
            </a:extLst>
          </p:cNvPr>
          <p:cNvSpPr>
            <a:spLocks noGrp="1"/>
          </p:cNvSpPr>
          <p:nvPr>
            <p:ph type="title"/>
          </p:nvPr>
        </p:nvSpPr>
        <p:spPr/>
        <p:txBody>
          <a:bodyPr/>
          <a:lstStyle/>
          <a:p>
            <a:r>
              <a:rPr lang="en-US" dirty="0"/>
              <a:t>CREATING INVOICE TABLE</a:t>
            </a:r>
          </a:p>
        </p:txBody>
      </p:sp>
      <p:pic>
        <p:nvPicPr>
          <p:cNvPr id="5" name="Content Placeholder 4">
            <a:extLst>
              <a:ext uri="{FF2B5EF4-FFF2-40B4-BE49-F238E27FC236}">
                <a16:creationId xmlns:a16="http://schemas.microsoft.com/office/drawing/2014/main" xmlns="" id="{79389E2E-BB7E-6E57-97CE-7B3C17EB55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0650" y="2495551"/>
            <a:ext cx="9505948" cy="3695700"/>
          </a:xfrm>
        </p:spPr>
      </p:pic>
    </p:spTree>
    <p:extLst>
      <p:ext uri="{BB962C8B-B14F-4D97-AF65-F5344CB8AC3E}">
        <p14:creationId xmlns:p14="http://schemas.microsoft.com/office/powerpoint/2010/main" val="39598389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CCBCC2-5C16-4EF9-3971-B66B56E7FEEB}"/>
              </a:ext>
            </a:extLst>
          </p:cNvPr>
          <p:cNvSpPr>
            <a:spLocks noGrp="1"/>
          </p:cNvSpPr>
          <p:nvPr>
            <p:ph type="title"/>
          </p:nvPr>
        </p:nvSpPr>
        <p:spPr/>
        <p:txBody>
          <a:bodyPr/>
          <a:lstStyle/>
          <a:p>
            <a:r>
              <a:rPr lang="en-US" dirty="0"/>
              <a:t>CREATING INVOICE_LINE TABLE</a:t>
            </a:r>
          </a:p>
        </p:txBody>
      </p:sp>
      <p:pic>
        <p:nvPicPr>
          <p:cNvPr id="5" name="Content Placeholder 4">
            <a:extLst>
              <a:ext uri="{FF2B5EF4-FFF2-40B4-BE49-F238E27FC236}">
                <a16:creationId xmlns:a16="http://schemas.microsoft.com/office/drawing/2014/main" xmlns="" id="{72C00286-6690-B06B-960E-1AEDFA13C2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1100" y="2495551"/>
            <a:ext cx="9601196" cy="3705224"/>
          </a:xfrm>
        </p:spPr>
      </p:pic>
    </p:spTree>
    <p:extLst>
      <p:ext uri="{BB962C8B-B14F-4D97-AF65-F5344CB8AC3E}">
        <p14:creationId xmlns:p14="http://schemas.microsoft.com/office/powerpoint/2010/main" val="21688511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174</TotalTime>
  <Words>791</Words>
  <Application>Microsoft Office PowerPoint</Application>
  <PresentationFormat>Widescreen</PresentationFormat>
  <Paragraphs>73</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-apple-system</vt:lpstr>
      <vt:lpstr>Arial</vt:lpstr>
      <vt:lpstr>Garamond</vt:lpstr>
      <vt:lpstr>Organic</vt:lpstr>
      <vt:lpstr>MUSIC STORE DATA ANALYSIS</vt:lpstr>
      <vt:lpstr>OBJECTIVE</vt:lpstr>
      <vt:lpstr>Description</vt:lpstr>
      <vt:lpstr>Database and Tools</vt:lpstr>
      <vt:lpstr>Question Division</vt:lpstr>
      <vt:lpstr>CREATING EMPLOYEE TABLE</vt:lpstr>
      <vt:lpstr>CREATING CUSTOMER TABLE</vt:lpstr>
      <vt:lpstr>CREATING INVOICE TABLE</vt:lpstr>
      <vt:lpstr>CREATING INVOICE_LINE TABLE</vt:lpstr>
      <vt:lpstr>CREATING TRACK TABLE</vt:lpstr>
      <vt:lpstr>CREATING MEDIA_TYPE TABLE</vt:lpstr>
      <vt:lpstr>CREATING GENRE TABLE</vt:lpstr>
      <vt:lpstr>CREATING PLAYLIST_TRACK TABLE</vt:lpstr>
      <vt:lpstr>CREATING ALBUM TABLE</vt:lpstr>
      <vt:lpstr>CREATING PLAYLIST TABLE</vt:lpstr>
      <vt:lpstr>CREATING ARTIST TABLE</vt:lpstr>
      <vt:lpstr>IMPORTING AND RETREIVING THE DATA</vt:lpstr>
      <vt:lpstr>SCHEMA DIAGRAM</vt:lpstr>
      <vt:lpstr>Q1: Who is the senior most employee based on job title?</vt:lpstr>
      <vt:lpstr>Q2: Which countries have the most Invoices?</vt:lpstr>
      <vt:lpstr>Q3: What are top 3 values of total invoice?</vt:lpstr>
      <vt:lpstr>Q4: Which city has the best customers? We would like to throw a promotional Music Festival in the city we made the most money. Write a query that returns one city that has the highest sum of invoice totals. Return both the city name &amp; sum of all invoice totals</vt:lpstr>
      <vt:lpstr>Q5: Who is the best customer? The customer who has spent the most money will be declared the best customer. Write a query that returns the person who has spent the most money.</vt:lpstr>
      <vt:lpstr>Q6: Write query to return the email, first name, last name, &amp; Genre of all Rock Music listeners. Return your list ordered alphabetically by email starting with A.</vt:lpstr>
      <vt:lpstr> Q7: Let's invite the artists who have written the most rock music in our dataset. Write a query that returns the Artist name and total track count of the top 10 rock bands.</vt:lpstr>
      <vt:lpstr>Q8: Return all the track names that have a song length longer than the average song length. Return the Name and Milliseconds for each track. Order by the song length with the longest songs listed first.</vt:lpstr>
      <vt:lpstr>Q9: Find how much amount spent by each customer on artists? Write a query to return customer name, artist name and total spent</vt:lpstr>
      <vt:lpstr>PowerPoint Presentation</vt:lpstr>
      <vt:lpstr>Questions Answered </vt:lpstr>
      <vt:lpstr>Results </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STORE DATA ANALYSIS</dc:title>
  <dc:creator>santhipuram vinay kumar</dc:creator>
  <cp:lastModifiedBy>LUCKY</cp:lastModifiedBy>
  <cp:revision>13</cp:revision>
  <dcterms:created xsi:type="dcterms:W3CDTF">2023-11-28T10:33:13Z</dcterms:created>
  <dcterms:modified xsi:type="dcterms:W3CDTF">2024-02-21T17:16:04Z</dcterms:modified>
</cp:coreProperties>
</file>