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SANTHIYA M</a:t>
            </a:r>
            <a:endParaRPr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8" name="Picture 7">
            <a:extLst>
              <a:ext uri="{FF2B5EF4-FFF2-40B4-BE49-F238E27FC236}">
                <a16:creationId xmlns:a16="http://schemas.microsoft.com/office/drawing/2014/main" id="{A99EFFF0-24DD-0AA4-9D69-2CF3BF92A1C2}"/>
              </a:ext>
            </a:extLst>
          </p:cNvPr>
          <p:cNvPicPr>
            <a:picLocks noChangeAspect="1"/>
          </p:cNvPicPr>
          <p:nvPr/>
        </p:nvPicPr>
        <p:blipFill>
          <a:blip r:embed="rId2"/>
          <a:stretch>
            <a:fillRect/>
          </a:stretch>
        </p:blipFill>
        <p:spPr>
          <a:xfrm>
            <a:off x="848032" y="2094103"/>
            <a:ext cx="3748451" cy="3892359"/>
          </a:xfrm>
          <a:prstGeom prst="rect">
            <a:avLst/>
          </a:prstGeom>
        </p:spPr>
      </p:pic>
      <p:pic>
        <p:nvPicPr>
          <p:cNvPr id="12" name="Picture 11">
            <a:extLst>
              <a:ext uri="{FF2B5EF4-FFF2-40B4-BE49-F238E27FC236}">
                <a16:creationId xmlns:a16="http://schemas.microsoft.com/office/drawing/2014/main" id="{BEAE671C-DBE2-8140-7471-A8F3BFCA6C31}"/>
              </a:ext>
            </a:extLst>
          </p:cNvPr>
          <p:cNvPicPr>
            <a:picLocks noChangeAspect="1"/>
          </p:cNvPicPr>
          <p:nvPr/>
        </p:nvPicPr>
        <p:blipFill>
          <a:blip r:embed="rId3"/>
          <a:stretch>
            <a:fillRect/>
          </a:stretch>
        </p:blipFill>
        <p:spPr>
          <a:xfrm>
            <a:off x="4789681" y="4866736"/>
            <a:ext cx="4370670" cy="938291"/>
          </a:xfrm>
          <a:prstGeom prst="rect">
            <a:avLst/>
          </a:prstGeom>
        </p:spPr>
      </p:pic>
      <p:pic>
        <p:nvPicPr>
          <p:cNvPr id="14" name="Picture 13">
            <a:extLst>
              <a:ext uri="{FF2B5EF4-FFF2-40B4-BE49-F238E27FC236}">
                <a16:creationId xmlns:a16="http://schemas.microsoft.com/office/drawing/2014/main" id="{0DAF871C-E65C-1F3F-8536-BAC87089A4DA}"/>
              </a:ext>
            </a:extLst>
          </p:cNvPr>
          <p:cNvPicPr>
            <a:picLocks noChangeAspect="1"/>
          </p:cNvPicPr>
          <p:nvPr/>
        </p:nvPicPr>
        <p:blipFill>
          <a:blip r:embed="rId4"/>
          <a:stretch>
            <a:fillRect/>
          </a:stretch>
        </p:blipFill>
        <p:spPr>
          <a:xfrm>
            <a:off x="5308318" y="2107261"/>
            <a:ext cx="3333396" cy="26834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7217651" cy="830997"/>
          </a:xfrm>
          <a:prstGeom prst="rect">
            <a:avLst/>
          </a:prstGeom>
          <a:noFill/>
        </p:spPr>
        <p:txBody>
          <a:bodyPr wrap="square" rtlCol="0">
            <a:spAutoFit/>
          </a:bodyPr>
          <a:lstStyle/>
          <a:p>
            <a:r>
              <a:rPr lang="en-US"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Brain Tumor Detection</a:t>
            </a:r>
            <a:endPar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003134"/>
            <a:ext cx="6705600" cy="2585323"/>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Brain tumors are abnormal growths of tissue within the brain or the central spinal canal. Detecting brain tumors accurately and early is crucial for effective treatment and patient outcomes. Medical imaging techniques such as magnetic resonance imaging (MRI) and computed tomography (CT) scans are commonly used for brain tumor detection. Developing an accurate and efficient system for detecting brain tumors from medical imaging data is essential for improving diagnosis and treatment planning.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8" name="TextBox 7">
            <a:extLst>
              <a:ext uri="{FF2B5EF4-FFF2-40B4-BE49-F238E27FC236}">
                <a16:creationId xmlns:a16="http://schemas.microsoft.com/office/drawing/2014/main" id="{D92324AD-F372-EAE5-8715-5BECF2E24546}"/>
              </a:ext>
            </a:extLst>
          </p:cNvPr>
          <p:cNvSpPr txBox="1"/>
          <p:nvPr/>
        </p:nvSpPr>
        <p:spPr>
          <a:xfrm>
            <a:off x="533400" y="2228849"/>
            <a:ext cx="8124825" cy="2031325"/>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The brain tumor detection project aims to develop a computer-aided detection (CAD) system to assist medical professionals in accurately identifying brain tumors from medical imaging data. The system utilizes deep learning techniques to analyze MRI images and classify them as either tumor-present or tumor-absent, providing valuable support for early diagnosis and treatment planning.</a:t>
            </a:r>
          </a:p>
          <a:p>
            <a:br>
              <a:rPr lang="en-US"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1477328"/>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The primary end users of the brain tumor detection system include:</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Radiologists and medical professionals who interpret MRI scans and diagnose brain tumors.</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Healthcare facilities and hospitals where MRI imaging is performed.</a:t>
            </a:r>
          </a:p>
          <a:p>
            <a:pPr algn="l">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Patients who benefit from early detection and treatment of brain tumors, leading to improved prognosis and outcomes.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3693319"/>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Our solution employs a deep learning model trained on a dataset of labeled brain MRI images. The model is designed to accurately classify brain images as tumor-present or tumor-absent, enabling quick and reliable detection of brain tumors. Key components of our solution </a:t>
            </a:r>
            <a:r>
              <a:rPr lang="en-US" b="0" i="0" dirty="0" err="1">
                <a:solidFill>
                  <a:schemeClr val="tx1"/>
                </a:solidFill>
                <a:effectLst/>
                <a:latin typeface="Times New Roman" panose="02020603050405020304" pitchFamily="18" charset="0"/>
                <a:cs typeface="Times New Roman" panose="02020603050405020304" pitchFamily="18" charset="0"/>
              </a:rPr>
              <a:t>include,Resizing</a:t>
            </a:r>
            <a:r>
              <a:rPr lang="en-US" b="0" i="0" dirty="0">
                <a:solidFill>
                  <a:schemeClr val="tx1"/>
                </a:solidFill>
                <a:effectLst/>
                <a:latin typeface="Times New Roman" panose="02020603050405020304" pitchFamily="18" charset="0"/>
                <a:cs typeface="Times New Roman" panose="02020603050405020304" pitchFamily="18" charset="0"/>
              </a:rPr>
              <a:t> and normalization of MRI images to ensure consistency and compatibility with the </a:t>
            </a:r>
            <a:r>
              <a:rPr lang="en-US" b="0" i="0" dirty="0" err="1">
                <a:solidFill>
                  <a:schemeClr val="tx1"/>
                </a:solidFill>
                <a:effectLst/>
                <a:latin typeface="Times New Roman" panose="02020603050405020304" pitchFamily="18" charset="0"/>
                <a:cs typeface="Times New Roman" panose="02020603050405020304" pitchFamily="18" charset="0"/>
              </a:rPr>
              <a:t>model.Utilization</a:t>
            </a:r>
            <a:r>
              <a:rPr lang="en-US" b="0" i="0" dirty="0">
                <a:solidFill>
                  <a:schemeClr val="tx1"/>
                </a:solidFill>
                <a:effectLst/>
                <a:latin typeface="Times New Roman" panose="02020603050405020304" pitchFamily="18" charset="0"/>
                <a:cs typeface="Times New Roman" panose="02020603050405020304" pitchFamily="18" charset="0"/>
              </a:rPr>
              <a:t> of a CNN-based model for feature extraction and classification of brain images.</a:t>
            </a:r>
          </a:p>
          <a:p>
            <a:pPr algn="l"/>
            <a:r>
              <a:rPr lang="en-US" b="0" i="0" dirty="0">
                <a:solidFill>
                  <a:schemeClr val="tx1"/>
                </a:solidFill>
                <a:effectLst/>
                <a:latin typeface="Times New Roman" panose="02020603050405020304" pitchFamily="18" charset="0"/>
                <a:cs typeface="Times New Roman" panose="02020603050405020304" pitchFamily="18" charset="0"/>
              </a:rPr>
              <a:t>Training the model on a dataset of labeled brain MRI images, using techniques such as data augmentation to enhance model </a:t>
            </a:r>
            <a:r>
              <a:rPr lang="en-US" b="0" i="0" dirty="0" err="1">
                <a:solidFill>
                  <a:schemeClr val="tx1"/>
                </a:solidFill>
                <a:effectLst/>
                <a:latin typeface="Times New Roman" panose="02020603050405020304" pitchFamily="18" charset="0"/>
                <a:cs typeface="Times New Roman" panose="02020603050405020304" pitchFamily="18" charset="0"/>
              </a:rPr>
              <a:t>generalization.Assessment</a:t>
            </a:r>
            <a:r>
              <a:rPr lang="en-US" b="0" i="0" dirty="0">
                <a:solidFill>
                  <a:schemeClr val="tx1"/>
                </a:solidFill>
                <a:effectLst/>
                <a:latin typeface="Times New Roman" panose="02020603050405020304" pitchFamily="18" charset="0"/>
                <a:cs typeface="Times New Roman" panose="02020603050405020304" pitchFamily="18" charset="0"/>
              </a:rPr>
              <a:t> of model performance using metrics such as accuracy, precision, recall, and F1 score to ensure reliable detection of brain </a:t>
            </a:r>
            <a:r>
              <a:rPr lang="en-US" b="0" i="0" dirty="0" err="1">
                <a:solidFill>
                  <a:schemeClr val="tx1"/>
                </a:solidFill>
                <a:effectLst/>
                <a:latin typeface="Times New Roman" panose="02020603050405020304" pitchFamily="18" charset="0"/>
                <a:cs typeface="Times New Roman" panose="02020603050405020304" pitchFamily="18" charset="0"/>
              </a:rPr>
              <a:t>tumors.Integration</a:t>
            </a:r>
            <a:r>
              <a:rPr lang="en-US" b="0" i="0" dirty="0">
                <a:solidFill>
                  <a:schemeClr val="tx1"/>
                </a:solidFill>
                <a:effectLst/>
                <a:latin typeface="Times New Roman" panose="02020603050405020304" pitchFamily="18" charset="0"/>
                <a:cs typeface="Times New Roman" panose="02020603050405020304" pitchFamily="18" charset="0"/>
              </a:rPr>
              <a:t> of the trained model into a user-friendly interface for seamless interaction with medical professionals.</a:t>
            </a:r>
          </a:p>
          <a:p>
            <a:br>
              <a:rPr lang="en-US" dirty="0">
                <a:solidFill>
                  <a:schemeClr val="tx1"/>
                </a:solidFill>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4569" y="5077281"/>
            <a:ext cx="1133475" cy="138333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3139321"/>
          </a:xfrm>
          <a:prstGeom prst="rect">
            <a:avLst/>
          </a:prstGeom>
          <a:noFill/>
        </p:spPr>
        <p:txBody>
          <a:bodyPr wrap="square" rtlCol="0">
            <a:spAutoFit/>
          </a:bodyPr>
          <a:lstStyle/>
          <a:p>
            <a:pPr algn="l">
              <a:buFont typeface="+mj-lt"/>
              <a:buAutoNum type="arabicPeriod"/>
            </a:pPr>
            <a:r>
              <a:rPr lang="en-US" b="1" i="0" dirty="0">
                <a:solidFill>
                  <a:schemeClr val="tx1"/>
                </a:solidFill>
                <a:effectLst/>
                <a:latin typeface="Söhne"/>
              </a:rPr>
              <a:t>Accurate Detection: </a:t>
            </a:r>
            <a:r>
              <a:rPr lang="en-US" b="0" i="0" dirty="0">
                <a:solidFill>
                  <a:schemeClr val="tx1"/>
                </a:solidFill>
                <a:effectLst/>
                <a:latin typeface="Söhne"/>
              </a:rPr>
              <a:t>Our deep learning model achieves high accuracy in detecting brain tumors, providing reliable support for medical professionals in diagnosis.</a:t>
            </a:r>
          </a:p>
          <a:p>
            <a:pPr algn="l">
              <a:buFont typeface="+mj-lt"/>
              <a:buAutoNum type="arabicPeriod"/>
            </a:pPr>
            <a:r>
              <a:rPr lang="en-US" b="1" i="0" dirty="0">
                <a:solidFill>
                  <a:schemeClr val="tx1"/>
                </a:solidFill>
                <a:effectLst/>
                <a:latin typeface="Söhne"/>
              </a:rPr>
              <a:t>Efficient </a:t>
            </a:r>
            <a:r>
              <a:rPr lang="en-US" b="1" i="0" dirty="0">
                <a:solidFill>
                  <a:schemeClr val="tx1"/>
                </a:solidFill>
                <a:effectLst/>
                <a:latin typeface="Times New Roman" panose="02020603050405020304" pitchFamily="18" charset="0"/>
                <a:cs typeface="Times New Roman" panose="02020603050405020304" pitchFamily="18" charset="0"/>
              </a:rPr>
              <a:t>Processing</a:t>
            </a:r>
            <a:r>
              <a:rPr lang="en-US" b="1" i="0" dirty="0">
                <a:solidFill>
                  <a:schemeClr val="tx1"/>
                </a:solidFill>
                <a:effectLst/>
                <a:latin typeface="Söhne"/>
              </a:rPr>
              <a:t>: </a:t>
            </a:r>
            <a:r>
              <a:rPr lang="en-US" b="0" i="0" dirty="0">
                <a:solidFill>
                  <a:schemeClr val="tx1"/>
                </a:solidFill>
                <a:effectLst/>
                <a:latin typeface="Söhne"/>
              </a:rPr>
              <a:t>The model operates efficiently, enabling real-time analysis of MRI images and prompt identification of brain tumors.</a:t>
            </a:r>
          </a:p>
          <a:p>
            <a:pPr algn="l">
              <a:buFont typeface="+mj-lt"/>
              <a:buAutoNum type="arabicPeriod"/>
            </a:pPr>
            <a:r>
              <a:rPr lang="en-US" b="1" i="0" dirty="0">
                <a:solidFill>
                  <a:schemeClr val="tx1"/>
                </a:solidFill>
                <a:effectLst/>
                <a:latin typeface="Söhne"/>
              </a:rPr>
              <a:t>User-Friendly Interface: </a:t>
            </a:r>
            <a:r>
              <a:rPr lang="en-US" b="0" i="0" dirty="0">
                <a:solidFill>
                  <a:schemeClr val="tx1"/>
                </a:solidFill>
                <a:effectLst/>
                <a:latin typeface="Söhne"/>
              </a:rPr>
              <a:t>The system features an intuitive user interface, allowing medical professionals to easily upload MRI scans and receive instant diagnostic results.</a:t>
            </a:r>
          </a:p>
          <a:p>
            <a:pPr algn="l">
              <a:buFont typeface="+mj-lt"/>
              <a:buAutoNum type="arabicPeriod"/>
            </a:pPr>
            <a:r>
              <a:rPr lang="en-US" b="1" i="0" dirty="0">
                <a:solidFill>
                  <a:schemeClr val="tx1"/>
                </a:solidFill>
                <a:effectLst/>
                <a:latin typeface="Söhne"/>
              </a:rPr>
              <a:t>Scalability: </a:t>
            </a:r>
            <a:r>
              <a:rPr lang="en-US" b="0" i="0" dirty="0">
                <a:solidFill>
                  <a:schemeClr val="tx1"/>
                </a:solidFill>
                <a:effectLst/>
                <a:latin typeface="Söhne"/>
              </a:rPr>
              <a:t>Our solution is scalable and adaptable to different healthcare settings, facilitating widespread adoption and use in various medical facilities.</a:t>
            </a:r>
          </a:p>
          <a:p>
            <a:pPr algn="l">
              <a:buFont typeface="+mj-lt"/>
              <a:buAutoNum type="arabicPeriod"/>
            </a:pPr>
            <a:r>
              <a:rPr lang="en-US" b="1" i="0" dirty="0">
                <a:solidFill>
                  <a:schemeClr val="tx1"/>
                </a:solidFill>
                <a:effectLst/>
                <a:latin typeface="Söhne"/>
              </a:rPr>
              <a:t>Improved Patient Outcomes: </a:t>
            </a:r>
            <a:r>
              <a:rPr lang="en-US" b="0" i="0" dirty="0">
                <a:solidFill>
                  <a:schemeClr val="tx1"/>
                </a:solidFill>
                <a:effectLst/>
                <a:latin typeface="Söhne"/>
              </a:rPr>
              <a:t>By enabling early detection and treatment of brain tumors, our solution contributes to improved patient outcomes and prognosis, enhancing the quality of healthcare delivery.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12736" y="2105004"/>
            <a:ext cx="7440664" cy="3890809"/>
          </a:xfrm>
          <a:prstGeom prst="rect">
            <a:avLst/>
          </a:prstGeom>
        </p:spPr>
        <p:txBody>
          <a:bodyPr vert="horz" wrap="square" lIns="0" tIns="12700" rIns="0" bIns="0" rtlCol="0">
            <a:spAutoFit/>
          </a:bodyPr>
          <a:lstStyle/>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Data Collection: </a:t>
            </a:r>
            <a:r>
              <a:rPr lang="en-US" b="0" i="0" dirty="0">
                <a:solidFill>
                  <a:schemeClr val="tx1"/>
                </a:solidFill>
                <a:effectLst/>
                <a:latin typeface="Times New Roman" panose="02020603050405020304" pitchFamily="18" charset="0"/>
                <a:cs typeface="Times New Roman" panose="02020603050405020304" pitchFamily="18" charset="0"/>
              </a:rPr>
              <a:t>Acquire a diverse dataset of brain MRI images, including both tumor-present and tumor-absent cases.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Preprocessing: </a:t>
            </a:r>
            <a:r>
              <a:rPr lang="en-US" b="0" i="0" dirty="0">
                <a:solidFill>
                  <a:schemeClr val="tx1"/>
                </a:solidFill>
                <a:effectLst/>
                <a:latin typeface="Times New Roman" panose="02020603050405020304" pitchFamily="18" charset="0"/>
                <a:cs typeface="Times New Roman" panose="02020603050405020304" pitchFamily="18" charset="0"/>
              </a:rPr>
              <a:t>Preprocess the MRI images by resizing, normalization, and augmentation to enhance model robustness and generalization.</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Model Architecture: </a:t>
            </a:r>
            <a:r>
              <a:rPr lang="en-US" b="0" i="0" dirty="0">
                <a:solidFill>
                  <a:schemeClr val="tx1"/>
                </a:solidFill>
                <a:effectLst/>
                <a:latin typeface="Times New Roman" panose="02020603050405020304" pitchFamily="18" charset="0"/>
                <a:cs typeface="Times New Roman" panose="02020603050405020304" pitchFamily="18" charset="0"/>
              </a:rPr>
              <a:t>Design a CNN-based architecture tailored for brain tumor detection, incorporating convolutional, pooling, and fully connected layers.</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Training: </a:t>
            </a:r>
            <a:r>
              <a:rPr lang="en-US" b="0" i="0" dirty="0">
                <a:solidFill>
                  <a:schemeClr val="tx1"/>
                </a:solidFill>
                <a:effectLst/>
                <a:latin typeface="Times New Roman" panose="02020603050405020304" pitchFamily="18" charset="0"/>
                <a:cs typeface="Times New Roman" panose="02020603050405020304" pitchFamily="18" charset="0"/>
              </a:rPr>
              <a:t>Train the model on the labeled dataset using an appropriate loss function and optimization algorithm, adjusting hyperparameters as needed.</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Evaluation: </a:t>
            </a:r>
            <a:r>
              <a:rPr lang="en-US" b="0" i="0" dirty="0">
                <a:solidFill>
                  <a:schemeClr val="tx1"/>
                </a:solidFill>
                <a:effectLst/>
                <a:latin typeface="Times New Roman" panose="02020603050405020304" pitchFamily="18" charset="0"/>
                <a:cs typeface="Times New Roman" panose="02020603050405020304" pitchFamily="18" charset="0"/>
              </a:rPr>
              <a:t>Evaluate the trained model using validation data and metrics such as accuracy, precision, recall, and F1 score to assess its performance.</a:t>
            </a:r>
          </a:p>
          <a:p>
            <a:pPr algn="l">
              <a:buFont typeface="+mj-lt"/>
              <a:buAutoNum type="arabicPeriod"/>
            </a:pPr>
            <a:r>
              <a:rPr lang="en-US" b="1" i="0" dirty="0">
                <a:solidFill>
                  <a:schemeClr val="tx1"/>
                </a:solidFill>
                <a:effectLst/>
                <a:latin typeface="Times New Roman" panose="02020603050405020304" pitchFamily="18" charset="0"/>
                <a:cs typeface="Times New Roman" panose="02020603050405020304" pitchFamily="18" charset="0"/>
              </a:rPr>
              <a:t>Deployment: </a:t>
            </a:r>
            <a:r>
              <a:rPr lang="en-US" b="0" i="0" dirty="0">
                <a:solidFill>
                  <a:schemeClr val="tx1"/>
                </a:solidFill>
                <a:effectLst/>
                <a:latin typeface="Times New Roman" panose="02020603050405020304" pitchFamily="18" charset="0"/>
                <a:cs typeface="Times New Roman" panose="02020603050405020304" pitchFamily="18" charset="0"/>
              </a:rPr>
              <a:t>Deploy the trained model into a production environment, integrating it with a user interface for seamless interaction with medical professionals.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TotalTime>
  <Words>692</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Mahil 06</cp:lastModifiedBy>
  <cp:revision>6</cp:revision>
  <dcterms:created xsi:type="dcterms:W3CDTF">2024-04-04T10:20:03Z</dcterms:created>
  <dcterms:modified xsi:type="dcterms:W3CDTF">2024-04-05T09:29:20Z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