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60" r:id="rId4"/>
    <p:sldId id="261" r:id="rId5"/>
    <p:sldId id="263" r:id="rId6"/>
    <p:sldId id="262" r:id="rId7"/>
    <p:sldId id="264" r:id="rId8"/>
    <p:sldId id="266" r:id="rId9"/>
    <p:sldId id="267" r:id="rId10"/>
    <p:sldId id="268" r:id="rId11"/>
    <p:sldId id="269"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65ED7-1B38-449A-B08E-61C1794E1D15}"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AF4A3-EAD8-4FC1-AEDC-A245EA7FAC71}" type="slidenum">
              <a:rPr lang="en-US" smtClean="0"/>
              <a:t>‹#›</a:t>
            </a:fld>
            <a:endParaRPr lang="en-US"/>
          </a:p>
        </p:txBody>
      </p:sp>
    </p:spTree>
    <p:extLst>
      <p:ext uri="{BB962C8B-B14F-4D97-AF65-F5344CB8AC3E}">
        <p14:creationId xmlns:p14="http://schemas.microsoft.com/office/powerpoint/2010/main" val="150346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C8D6C8D-9D16-4861-97AF-57DD09E52EED}" type="slidenum">
              <a:rPr kumimoji="0" lang="en-IN"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IN"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392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A969BD8-6C5F-4E31-A2DC-4D1C2D9DF238}" type="datetimeFigureOut">
              <a:rPr lang="en-US" smtClean="0"/>
              <a:pPr/>
              <a:t>9/20/2022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4152226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969BD8-6C5F-4E31-A2DC-4D1C2D9DF238}" type="datetimeFigureOut">
              <a:rPr lang="en-US" smtClean="0"/>
              <a:pPr/>
              <a:t>9/20/2022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175750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969BD8-6C5F-4E31-A2DC-4D1C2D9DF238}" type="datetimeFigureOut">
              <a:rPr lang="en-US" smtClean="0"/>
              <a:pPr/>
              <a:t>9/20/2022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122900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969BD8-6C5F-4E31-A2DC-4D1C2D9DF238}" type="datetimeFigureOut">
              <a:rPr lang="en-US" smtClean="0"/>
              <a:pPr/>
              <a:t>9/20/2022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90640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A969BD8-6C5F-4E31-A2DC-4D1C2D9DF238}" type="datetimeFigureOut">
              <a:rPr lang="en-US" smtClean="0"/>
              <a:pPr/>
              <a:t>9/20/2022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7967238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969BD8-6C5F-4E31-A2DC-4D1C2D9DF238}" type="datetimeFigureOut">
              <a:rPr lang="en-US" smtClean="0"/>
              <a:pPr/>
              <a:t>9/20/2022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164951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A969BD8-6C5F-4E31-A2DC-4D1C2D9DF238}" type="datetimeFigureOut">
              <a:rPr lang="en-US" smtClean="0"/>
              <a:pPr/>
              <a:t>9/20/2022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321568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A969BD8-6C5F-4E31-A2DC-4D1C2D9DF238}" type="datetimeFigureOut">
              <a:rPr lang="en-US" smtClean="0"/>
              <a:pPr/>
              <a:t>9/20/2022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37208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69BD8-6C5F-4E31-A2DC-4D1C2D9DF238}" type="datetimeFigureOut">
              <a:rPr lang="en-US" smtClean="0"/>
              <a:pPr/>
              <a:t>9/20/2022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14085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969BD8-6C5F-4E31-A2DC-4D1C2D9DF238}" type="datetimeFigureOut">
              <a:rPr lang="en-US" smtClean="0"/>
              <a:pPr/>
              <a:t>9/20/2022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614822-87BC-4DB3-B0D8-90DBD0F6F45C}" type="slidenum">
              <a:rPr lang="en-IN" smtClean="0"/>
              <a:pPr/>
              <a:t>‹#›</a:t>
            </a:fld>
            <a:endParaRPr lang="en-IN"/>
          </a:p>
        </p:txBody>
      </p:sp>
    </p:spTree>
    <p:extLst>
      <p:ext uri="{BB962C8B-B14F-4D97-AF65-F5344CB8AC3E}">
        <p14:creationId xmlns:p14="http://schemas.microsoft.com/office/powerpoint/2010/main" val="38660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A969BD8-6C5F-4E31-A2DC-4D1C2D9DF238}" type="datetimeFigureOut">
              <a:rPr lang="en-US" smtClean="0"/>
              <a:pPr/>
              <a:t>9/20/2022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A6614822-87BC-4DB3-B0D8-90DBD0F6F45C}"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83947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969BD8-6C5F-4E31-A2DC-4D1C2D9DF238}" type="datetimeFigureOut">
              <a:rPr lang="en-US" smtClean="0"/>
              <a:pPr/>
              <a:t>9/20/2022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614822-87BC-4DB3-B0D8-90DBD0F6F45C}"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935420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02968"/>
            <a:ext cx="7024744" cy="1143000"/>
          </a:xfrm>
        </p:spPr>
        <p:txBody>
          <a:bodyPr anchor="ctr">
            <a:normAutofit/>
          </a:bodyPr>
          <a:lstStyle/>
          <a:p>
            <a:pPr algn="ctr"/>
            <a:r>
              <a:rPr lang="en-US" sz="3200" b="1" dirty="0">
                <a:solidFill>
                  <a:schemeClr val="bg2">
                    <a:lumMod val="50000"/>
                  </a:schemeClr>
                </a:solidFill>
              </a:rPr>
              <a:t>  </a:t>
            </a:r>
            <a:r>
              <a:rPr lang="en-US" sz="3200" b="1" dirty="0" err="1">
                <a:solidFill>
                  <a:schemeClr val="bg2">
                    <a:lumMod val="50000"/>
                  </a:schemeClr>
                </a:solidFill>
              </a:rPr>
              <a:t>Edubridge</a:t>
            </a:r>
            <a:r>
              <a:rPr lang="en-US" sz="3200" b="1" dirty="0">
                <a:solidFill>
                  <a:schemeClr val="bg2">
                    <a:lumMod val="50000"/>
                  </a:schemeClr>
                </a:solidFill>
              </a:rPr>
              <a:t> Learning </a:t>
            </a:r>
            <a:r>
              <a:rPr lang="en-US" sz="3200" b="1" dirty="0" err="1">
                <a:solidFill>
                  <a:schemeClr val="bg2">
                    <a:lumMod val="50000"/>
                  </a:schemeClr>
                </a:solidFill>
              </a:rPr>
              <a:t>Pvt</a:t>
            </a:r>
            <a:r>
              <a:rPr lang="en-US" sz="3200" b="1" dirty="0">
                <a:solidFill>
                  <a:schemeClr val="bg2">
                    <a:lumMod val="50000"/>
                  </a:schemeClr>
                </a:solidFill>
              </a:rPr>
              <a:t> Ltd </a:t>
            </a:r>
            <a:r>
              <a:rPr lang="en-US" sz="3200" b="1" dirty="0" err="1">
                <a:solidFill>
                  <a:schemeClr val="bg2">
                    <a:lumMod val="50000"/>
                  </a:schemeClr>
                </a:solidFill>
              </a:rPr>
              <a:t>Pune</a:t>
            </a:r>
            <a:endParaRPr lang="en-US" sz="2800" b="1" dirty="0">
              <a:solidFill>
                <a:schemeClr val="bg2">
                  <a:lumMod val="50000"/>
                </a:schemeClr>
              </a:solidFill>
            </a:endParaRPr>
          </a:p>
        </p:txBody>
      </p:sp>
      <p:sp>
        <p:nvSpPr>
          <p:cNvPr id="3" name="Text Placeholder 2"/>
          <p:cNvSpPr>
            <a:spLocks noGrp="1"/>
          </p:cNvSpPr>
          <p:nvPr>
            <p:ph type="body" idx="1"/>
          </p:nvPr>
        </p:nvSpPr>
        <p:spPr>
          <a:xfrm>
            <a:off x="1981200" y="1905000"/>
            <a:ext cx="8153400" cy="533401"/>
          </a:xfrm>
        </p:spPr>
        <p:style>
          <a:lnRef idx="1">
            <a:schemeClr val="dk1"/>
          </a:lnRef>
          <a:fillRef idx="2">
            <a:schemeClr val="dk1"/>
          </a:fillRef>
          <a:effectRef idx="1">
            <a:schemeClr val="dk1"/>
          </a:effectRef>
          <a:fontRef idx="minor">
            <a:schemeClr val="dk1"/>
          </a:fontRef>
        </p:style>
        <p:txBody>
          <a:bodyPr>
            <a:normAutofit fontScale="85000" lnSpcReduction="10000"/>
          </a:bodyPr>
          <a:lstStyle/>
          <a:p>
            <a:pPr algn="ctr"/>
            <a:r>
              <a:rPr lang="en-US" sz="3100" u="sng" dirty="0">
                <a:solidFill>
                  <a:schemeClr val="accent1"/>
                </a:solidFill>
              </a:rPr>
              <a:t>Topic: E-Commerce Application using Spring Boot</a:t>
            </a:r>
            <a:r>
              <a:rPr lang="en-US" sz="3200" u="sng" dirty="0">
                <a:solidFill>
                  <a:schemeClr val="accent1"/>
                </a:solidFill>
              </a:rPr>
              <a:t>.</a:t>
            </a:r>
          </a:p>
        </p:txBody>
      </p:sp>
      <p:sp>
        <p:nvSpPr>
          <p:cNvPr id="4" name="Content Placeholder 3"/>
          <p:cNvSpPr>
            <a:spLocks noGrp="1"/>
          </p:cNvSpPr>
          <p:nvPr>
            <p:ph sz="quarter" idx="2"/>
          </p:nvPr>
        </p:nvSpPr>
        <p:spPr>
          <a:xfrm>
            <a:off x="1695480" y="2438400"/>
            <a:ext cx="8686800" cy="3919558"/>
          </a:xfrm>
          <a:prstGeom prst="rect">
            <a:avLst/>
          </a:prstGeom>
        </p:spPr>
        <p:txBody>
          <a:bodyPr>
            <a:normAutofit fontScale="85000" lnSpcReduction="20000"/>
          </a:bodyPr>
          <a:lstStyle/>
          <a:p>
            <a:endParaRPr lang="en-US" b="1" dirty="0">
              <a:solidFill>
                <a:schemeClr val="accent3">
                  <a:lumMod val="75000"/>
                </a:schemeClr>
              </a:solidFill>
              <a:latin typeface="Times New Roman" pitchFamily="18" charset="0"/>
              <a:cs typeface="Times New Roman" pitchFamily="18" charset="0"/>
            </a:endParaRPr>
          </a:p>
          <a:p>
            <a:endParaRPr lang="en-US" b="1" dirty="0">
              <a:solidFill>
                <a:schemeClr val="accent3">
                  <a:lumMod val="75000"/>
                </a:schemeClr>
              </a:solidFill>
              <a:latin typeface="Times New Roman" pitchFamily="18" charset="0"/>
              <a:cs typeface="Times New Roman" pitchFamily="18" charset="0"/>
            </a:endParaRPr>
          </a:p>
          <a:p>
            <a:pPr>
              <a:buFont typeface="Wingdings" pitchFamily="2" charset="2"/>
              <a:buChar char="Ø"/>
            </a:pPr>
            <a:r>
              <a:rPr lang="en-US" sz="2800" b="1" dirty="0">
                <a:solidFill>
                  <a:srgbClr val="C00000"/>
                </a:solidFill>
                <a:latin typeface="Times New Roman" pitchFamily="18" charset="0"/>
                <a:cs typeface="Times New Roman" pitchFamily="18" charset="0"/>
              </a:rPr>
              <a:t>Presented By:</a:t>
            </a:r>
          </a:p>
          <a:p>
            <a:pPr>
              <a:buNone/>
            </a:pPr>
            <a:r>
              <a:rPr lang="en-US" b="1" dirty="0">
                <a:solidFill>
                  <a:srgbClr val="0070C0"/>
                </a:solidFill>
                <a:latin typeface="Times New Roman" pitchFamily="18" charset="0"/>
                <a:cs typeface="Times New Roman" pitchFamily="18" charset="0"/>
              </a:rPr>
              <a:t> 				</a:t>
            </a:r>
            <a:endParaRPr lang="en-US" b="1" dirty="0">
              <a:solidFill>
                <a:schemeClr val="accent4">
                  <a:lumMod val="50000"/>
                </a:schemeClr>
              </a:solidFill>
              <a:latin typeface="Times New Roman" pitchFamily="18" charset="0"/>
              <a:cs typeface="Times New Roman" pitchFamily="18" charset="0"/>
            </a:endParaRPr>
          </a:p>
          <a:p>
            <a:pPr marL="0" indent="0">
              <a:buNone/>
            </a:pPr>
            <a:r>
              <a:rPr lang="en-US" b="1" dirty="0">
                <a:solidFill>
                  <a:schemeClr val="accent4">
                    <a:lumMod val="50000"/>
                  </a:schemeClr>
                </a:solidFill>
                <a:latin typeface="Times New Roman" pitchFamily="18" charset="0"/>
                <a:cs typeface="Times New Roman" pitchFamily="18" charset="0"/>
              </a:rPr>
              <a:t>			Ms. </a:t>
            </a:r>
            <a:r>
              <a:rPr lang="en-US" dirty="0" err="1"/>
              <a:t>Santhiya</a:t>
            </a:r>
            <a:endParaRPr lang="en-US" dirty="0"/>
          </a:p>
          <a:p>
            <a:pPr>
              <a:buNone/>
            </a:pPr>
            <a:r>
              <a:rPr lang="en-US" b="1" dirty="0">
                <a:solidFill>
                  <a:schemeClr val="accent4">
                    <a:lumMod val="50000"/>
                  </a:schemeClr>
                </a:solidFill>
                <a:latin typeface="Times New Roman" pitchFamily="18" charset="0"/>
                <a:cs typeface="Times New Roman" pitchFamily="18" charset="0"/>
              </a:rPr>
              <a:t>				Mr.</a:t>
            </a:r>
            <a:r>
              <a:rPr lang="en-US" dirty="0"/>
              <a:t> </a:t>
            </a:r>
            <a:r>
              <a:rPr lang="en-US" dirty="0" err="1"/>
              <a:t>Nithiyanantham</a:t>
            </a:r>
            <a:r>
              <a:rPr lang="en-US" dirty="0"/>
              <a:t> </a:t>
            </a:r>
            <a:r>
              <a:rPr lang="en-US" dirty="0" err="1"/>
              <a:t>Manikandan</a:t>
            </a:r>
            <a:endParaRPr lang="en-US" b="1" dirty="0">
              <a:solidFill>
                <a:schemeClr val="accent4">
                  <a:lumMod val="50000"/>
                </a:schemeClr>
              </a:solidFill>
              <a:latin typeface="Times New Roman" pitchFamily="18" charset="0"/>
              <a:cs typeface="Times New Roman" pitchFamily="18" charset="0"/>
            </a:endParaRPr>
          </a:p>
          <a:p>
            <a:pPr>
              <a:buNone/>
            </a:pPr>
            <a:r>
              <a:rPr lang="en-US" b="1" dirty="0">
                <a:solidFill>
                  <a:schemeClr val="accent4">
                    <a:lumMod val="50000"/>
                  </a:schemeClr>
                </a:solidFill>
                <a:latin typeface="Times New Roman" pitchFamily="18" charset="0"/>
                <a:cs typeface="Times New Roman" pitchFamily="18" charset="0"/>
              </a:rPr>
              <a:t>				Mr. </a:t>
            </a:r>
            <a:r>
              <a:rPr lang="en-US" dirty="0" err="1"/>
              <a:t>Palanikumar</a:t>
            </a:r>
            <a:r>
              <a:rPr lang="en-US" dirty="0"/>
              <a:t> A</a:t>
            </a:r>
          </a:p>
          <a:p>
            <a:pPr>
              <a:buNone/>
            </a:pPr>
            <a:r>
              <a:rPr lang="en-US" b="1" dirty="0">
                <a:solidFill>
                  <a:schemeClr val="accent4">
                    <a:lumMod val="50000"/>
                  </a:schemeClr>
                </a:solidFill>
                <a:latin typeface="Times New Roman" pitchFamily="18" charset="0"/>
                <a:cs typeface="Times New Roman" pitchFamily="18" charset="0"/>
              </a:rPr>
              <a:t>				Ms. </a:t>
            </a:r>
            <a:r>
              <a:rPr lang="en-US" dirty="0" err="1"/>
              <a:t>Kowsalya</a:t>
            </a:r>
            <a:r>
              <a:rPr lang="en-US" dirty="0"/>
              <a:t> </a:t>
            </a:r>
            <a:r>
              <a:rPr lang="en-US" dirty="0" err="1"/>
              <a:t>Elumalai</a:t>
            </a:r>
            <a:endParaRPr lang="en-US" dirty="0"/>
          </a:p>
          <a:p>
            <a:pPr>
              <a:buNone/>
            </a:pPr>
            <a:r>
              <a:rPr lang="en-US" b="1" dirty="0">
                <a:solidFill>
                  <a:schemeClr val="accent4">
                    <a:lumMod val="50000"/>
                  </a:schemeClr>
                </a:solidFill>
                <a:latin typeface="Times New Roman" pitchFamily="18" charset="0"/>
                <a:cs typeface="Times New Roman" pitchFamily="18" charset="0"/>
              </a:rPr>
              <a:t>				Ms. </a:t>
            </a:r>
            <a:r>
              <a:rPr lang="en-US" dirty="0" err="1"/>
              <a:t>Harathi</a:t>
            </a:r>
            <a:r>
              <a:rPr lang="en-US" dirty="0"/>
              <a:t> MB</a:t>
            </a:r>
          </a:p>
          <a:p>
            <a:pPr>
              <a:buNone/>
            </a:pPr>
            <a:endParaRPr lang="en-US" b="1" dirty="0">
              <a:solidFill>
                <a:schemeClr val="accent4">
                  <a:lumMod val="50000"/>
                </a:schemeClr>
              </a:solidFill>
              <a:latin typeface="Times New Roman" pitchFamily="18" charset="0"/>
              <a:cs typeface="Times New Roman" pitchFamily="18" charset="0"/>
            </a:endParaRPr>
          </a:p>
          <a:p>
            <a:pPr>
              <a:buFont typeface="Wingdings" pitchFamily="2" charset="2"/>
              <a:buChar char="Ø"/>
            </a:pPr>
            <a:r>
              <a:rPr lang="en-US" sz="2800" b="1" dirty="0">
                <a:solidFill>
                  <a:srgbClr val="C00000"/>
                </a:solidFill>
                <a:latin typeface="Times New Roman" pitchFamily="18" charset="0"/>
                <a:cs typeface="Times New Roman" pitchFamily="18" charset="0"/>
              </a:rPr>
              <a:t>Guided By:</a:t>
            </a:r>
          </a:p>
          <a:p>
            <a:pPr marL="0" marR="0" indent="0" algn="ctr">
              <a:spcBef>
                <a:spcPts val="0"/>
              </a:spcBef>
              <a:spcAft>
                <a:spcPts val="0"/>
              </a:spcAft>
              <a:buNone/>
            </a:pPr>
            <a:r>
              <a:rPr lang="en-US" sz="2800" b="1" dirty="0">
                <a:solidFill>
                  <a:schemeClr val="accent5">
                    <a:lumMod val="75000"/>
                  </a:schemeClr>
                </a:solidFill>
                <a:latin typeface="Times New Roman" pitchFamily="18" charset="0"/>
                <a:cs typeface="Times New Roman" pitchFamily="18" charset="0"/>
              </a:rPr>
              <a:t>Trainer. </a:t>
            </a:r>
            <a:r>
              <a:rPr lang="en-US" sz="2400" b="1" kern="1400" dirty="0">
                <a:solidFill>
                  <a:srgbClr val="000000"/>
                </a:solidFill>
                <a:latin typeface="Times New Roman" panose="02020603050405020304" pitchFamily="18" charset="0"/>
                <a:ea typeface="等线 Light"/>
              </a:rPr>
              <a:t>Yogesh Gopal Jangle</a:t>
            </a:r>
            <a:endParaRPr lang="en-US" sz="1600" dirty="0">
              <a:latin typeface="Times New Roman" panose="02020603050405020304" pitchFamily="18" charset="0"/>
              <a:ea typeface="Times New Roman" panose="02020603050405020304" pitchFamily="18" charset="0"/>
            </a:endParaRPr>
          </a:p>
          <a:p>
            <a:pPr marL="0" marR="0" indent="0" algn="ctr">
              <a:spcBef>
                <a:spcPts val="0"/>
              </a:spcBef>
              <a:spcAft>
                <a:spcPts val="0"/>
              </a:spcAft>
              <a:buNone/>
            </a:pPr>
            <a:r>
              <a:rPr lang="en-US" sz="2400" b="1" kern="1400" dirty="0">
                <a:solidFill>
                  <a:srgbClr val="000000"/>
                </a:solidFill>
                <a:latin typeface="Times New Roman" panose="02020603050405020304" pitchFamily="18" charset="0"/>
                <a:ea typeface="等线 Light"/>
              </a:rPr>
              <a:t>                                           </a:t>
            </a:r>
            <a:r>
              <a:rPr lang="en-US" sz="2800" b="1" kern="1400" dirty="0">
                <a:solidFill>
                  <a:srgbClr val="000000"/>
                </a:solidFill>
                <a:latin typeface="Times New Roman" panose="02020603050405020304" pitchFamily="18" charset="0"/>
                <a:ea typeface="等线 Light"/>
              </a:rPr>
              <a:t>(</a:t>
            </a:r>
            <a:r>
              <a:rPr lang="en-US" sz="1600" kern="1400" dirty="0" err="1">
                <a:solidFill>
                  <a:srgbClr val="000000"/>
                </a:solidFill>
                <a:latin typeface="Times New Roman" panose="02020603050405020304" pitchFamily="18" charset="0"/>
                <a:ea typeface="等线 Light"/>
              </a:rPr>
              <a:t>EduBridge</a:t>
            </a:r>
            <a:r>
              <a:rPr lang="en-US" sz="1600" kern="1400" dirty="0">
                <a:solidFill>
                  <a:srgbClr val="000000"/>
                </a:solidFill>
                <a:latin typeface="Times New Roman" panose="02020603050405020304" pitchFamily="18" charset="0"/>
                <a:ea typeface="等线 Light"/>
              </a:rPr>
              <a:t> Learning </a:t>
            </a:r>
            <a:r>
              <a:rPr lang="en-US" sz="1600" kern="1400" dirty="0" err="1">
                <a:solidFill>
                  <a:srgbClr val="000000"/>
                </a:solidFill>
                <a:latin typeface="Times New Roman" panose="02020603050405020304" pitchFamily="18" charset="0"/>
                <a:ea typeface="等线 Light"/>
              </a:rPr>
              <a:t>Pvt.Ltd</a:t>
            </a:r>
            <a:r>
              <a:rPr lang="en-US" sz="2800" b="1" kern="1400" dirty="0">
                <a:solidFill>
                  <a:srgbClr val="000000"/>
                </a:solidFill>
                <a:latin typeface="Times New Roman" panose="02020603050405020304" pitchFamily="18" charset="0"/>
                <a:ea typeface="等线 Light"/>
              </a:rPr>
              <a:t>)</a:t>
            </a:r>
            <a:endParaRPr lang="en-US" sz="1600" dirty="0">
              <a:latin typeface="Times New Roman" panose="02020603050405020304" pitchFamily="18" charset="0"/>
              <a:ea typeface="Times New Roman" panose="02020603050405020304" pitchFamily="18" charset="0"/>
            </a:endParaRPr>
          </a:p>
          <a:p>
            <a:pPr marL="1892808" lvl="8" indent="0">
              <a:buNone/>
            </a:pPr>
            <a:endParaRPr lang="en-US" sz="2800" b="1" dirty="0">
              <a:solidFill>
                <a:schemeClr val="accent5">
                  <a:lumMod val="75000"/>
                </a:schemeClr>
              </a:solidFill>
              <a:latin typeface="Times New Roman" pitchFamily="18" charset="0"/>
              <a:cs typeface="Times New Roman" pitchFamily="18" charset="0"/>
            </a:endParaRPr>
          </a:p>
        </p:txBody>
      </p:sp>
      <p:pic>
        <p:nvPicPr>
          <p:cNvPr id="5" name="Picture 4"/>
          <p:cNvPicPr>
            <a:picLocks noChangeAspect="1" noChangeArrowheads="1"/>
          </p:cNvPicPr>
          <p:nvPr/>
        </p:nvPicPr>
        <p:blipFill>
          <a:blip r:embed="rId3"/>
          <a:stretch>
            <a:fillRect/>
          </a:stretch>
        </p:blipFill>
        <p:spPr bwMode="auto">
          <a:xfrm>
            <a:off x="1981200" y="457200"/>
            <a:ext cx="1285884" cy="1285884"/>
          </a:xfrm>
          <a:prstGeom prst="rect">
            <a:avLst/>
          </a:prstGeom>
          <a:solidFill>
            <a:srgbClr val="FFFFFF"/>
          </a:solidFill>
        </p:spPr>
      </p:pic>
    </p:spTree>
    <p:extLst>
      <p:ext uri="{BB962C8B-B14F-4D97-AF65-F5344CB8AC3E}">
        <p14:creationId xmlns:p14="http://schemas.microsoft.com/office/powerpoint/2010/main" val="108607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209" y="1086678"/>
            <a:ext cx="6070286"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New Registration page:</a:t>
            </a:r>
            <a:endParaRPr lang="en-US" sz="1200"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193774" y="1683026"/>
            <a:ext cx="7129668" cy="4452730"/>
          </a:xfrm>
          <a:prstGeom prst="rect">
            <a:avLst/>
          </a:prstGeom>
        </p:spPr>
      </p:pic>
    </p:spTree>
    <p:extLst>
      <p:ext uri="{BB962C8B-B14F-4D97-AF65-F5344CB8AC3E}">
        <p14:creationId xmlns:p14="http://schemas.microsoft.com/office/powerpoint/2010/main" val="301845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6279" y="1139687"/>
            <a:ext cx="5070258"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User Index:</a:t>
            </a:r>
            <a:endParaRPr lang="en-US" sz="1200"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124200" y="1918970"/>
            <a:ext cx="6496878" cy="3262630"/>
          </a:xfrm>
          <a:prstGeom prst="rect">
            <a:avLst/>
          </a:prstGeom>
        </p:spPr>
      </p:pic>
    </p:spTree>
    <p:extLst>
      <p:ext uri="{BB962C8B-B14F-4D97-AF65-F5344CB8AC3E}">
        <p14:creationId xmlns:p14="http://schemas.microsoft.com/office/powerpoint/2010/main" val="3467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1801" y="2133600"/>
            <a:ext cx="6761595" cy="3810000"/>
          </a:xfrm>
        </p:spPr>
      </p:pic>
    </p:spTree>
    <p:extLst>
      <p:ext uri="{BB962C8B-B14F-4D97-AF65-F5344CB8AC3E}">
        <p14:creationId xmlns:p14="http://schemas.microsoft.com/office/powerpoint/2010/main" val="8659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3442" y="1676400"/>
            <a:ext cx="5907157" cy="3108543"/>
          </a:xfrm>
          <a:prstGeom prst="rect">
            <a:avLst/>
          </a:prstGeom>
        </p:spPr>
        <p:txBody>
          <a:bodyPr wrap="square">
            <a:spAutoFit/>
          </a:bodyPr>
          <a:lstStyle/>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Introduction</a:t>
            </a:r>
          </a:p>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Main Modules</a:t>
            </a:r>
          </a:p>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Features of </a:t>
            </a:r>
            <a:r>
              <a:rPr lang="en-US" sz="2800" kern="0" dirty="0" err="1">
                <a:solidFill>
                  <a:sysClr val="windowText" lastClr="000000"/>
                </a:solidFill>
                <a:latin typeface="Times New Roman" pitchFamily="18" charset="0"/>
                <a:cs typeface="Times New Roman" pitchFamily="18" charset="0"/>
              </a:rPr>
              <a:t>eCommerce</a:t>
            </a:r>
            <a:endParaRPr lang="en-US" sz="2800" kern="0" dirty="0">
              <a:solidFill>
                <a:sysClr val="windowText" lastClr="000000"/>
              </a:solidFill>
              <a:latin typeface="Times New Roman" pitchFamily="18" charset="0"/>
              <a:cs typeface="Times New Roman" pitchFamily="18" charset="0"/>
            </a:endParaRPr>
          </a:p>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Advantages of </a:t>
            </a:r>
            <a:r>
              <a:rPr lang="en-US" sz="2800" kern="0" dirty="0" err="1">
                <a:solidFill>
                  <a:sysClr val="windowText" lastClr="000000"/>
                </a:solidFill>
                <a:latin typeface="Times New Roman" pitchFamily="18" charset="0"/>
                <a:cs typeface="Times New Roman" pitchFamily="18" charset="0"/>
              </a:rPr>
              <a:t>eCommerce</a:t>
            </a:r>
            <a:r>
              <a:rPr lang="en-US" sz="2800" kern="0" dirty="0">
                <a:solidFill>
                  <a:sysClr val="windowText" lastClr="000000"/>
                </a:solidFill>
                <a:latin typeface="Times New Roman" pitchFamily="18" charset="0"/>
                <a:cs typeface="Times New Roman" pitchFamily="18" charset="0"/>
              </a:rPr>
              <a:t> Website</a:t>
            </a:r>
          </a:p>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Software Requirement</a:t>
            </a:r>
          </a:p>
          <a:p>
            <a:pPr algn="just">
              <a:buFont typeface="Wingdings" pitchFamily="2" charset="2"/>
              <a:buChar char="§"/>
            </a:pPr>
            <a:r>
              <a:rPr lang="en-US" sz="2800" kern="0" dirty="0">
                <a:solidFill>
                  <a:sysClr val="windowText" lastClr="000000"/>
                </a:solidFill>
                <a:latin typeface="Times New Roman" pitchFamily="18" charset="0"/>
                <a:cs typeface="Times New Roman" pitchFamily="18" charset="0"/>
              </a:rPr>
              <a:t>Screenshots</a:t>
            </a:r>
          </a:p>
          <a:p>
            <a:pPr algn="just"/>
            <a:endParaRPr lang="en-US" sz="2800" kern="0" dirty="0">
              <a:solidFill>
                <a:sysClr val="windowText" lastClr="000000"/>
              </a:solidFill>
              <a:latin typeface="Times New Roman" pitchFamily="18" charset="0"/>
              <a:cs typeface="Times New Roman" pitchFamily="18" charset="0"/>
            </a:endParaRPr>
          </a:p>
        </p:txBody>
      </p:sp>
      <p:sp>
        <p:nvSpPr>
          <p:cNvPr id="3" name="Rectangle 2"/>
          <p:cNvSpPr/>
          <p:nvPr/>
        </p:nvSpPr>
        <p:spPr>
          <a:xfrm>
            <a:off x="2362200" y="838201"/>
            <a:ext cx="7334200" cy="769441"/>
          </a:xfrm>
          <a:prstGeom prst="rect">
            <a:avLst/>
          </a:prstGeom>
        </p:spPr>
        <p:txBody>
          <a:bodyPr wrap="square">
            <a:spAutoFit/>
          </a:bodyPr>
          <a:lstStyle/>
          <a:p>
            <a:pPr algn="ctr"/>
            <a:r>
              <a:rPr lang="en-US" sz="4400" b="1" kern="0" dirty="0">
                <a:solidFill>
                  <a:schemeClr val="bg2">
                    <a:lumMod val="50000"/>
                  </a:schemeClr>
                </a:solidFill>
                <a:effectLst>
                  <a:outerShdw blurRad="38100" dist="38100" dir="2700000" algn="tl">
                    <a:srgbClr val="000000">
                      <a:alpha val="43137"/>
                    </a:srgbClr>
                  </a:outerShdw>
                </a:effectLst>
                <a:latin typeface="+mj-lt"/>
                <a:cs typeface="Times New Roman" pitchFamily="18" charset="0"/>
              </a:rPr>
              <a:t>Contents</a:t>
            </a:r>
            <a:endParaRPr lang="en-IN" sz="4400" b="1" kern="0" dirty="0">
              <a:solidFill>
                <a:schemeClr val="bg2">
                  <a:lumMod val="50000"/>
                </a:schemeClr>
              </a:solidFill>
              <a:effectLst>
                <a:outerShdw blurRad="38100" dist="38100" dir="2700000" algn="tl">
                  <a:srgbClr val="000000">
                    <a:alpha val="43137"/>
                  </a:srgbClr>
                </a:outerShdw>
              </a:effectLst>
              <a:latin typeface="+mj-lt"/>
              <a:cs typeface="Times New Roman" pitchFamily="18" charset="0"/>
            </a:endParaRPr>
          </a:p>
        </p:txBody>
      </p:sp>
    </p:spTree>
    <p:extLst>
      <p:ext uri="{BB962C8B-B14F-4D97-AF65-F5344CB8AC3E}">
        <p14:creationId xmlns:p14="http://schemas.microsoft.com/office/powerpoint/2010/main" val="244399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9078" y="106018"/>
            <a:ext cx="3220279" cy="1446550"/>
          </a:xfrm>
          <a:prstGeom prst="rect">
            <a:avLst/>
          </a:prstGeom>
        </p:spPr>
        <p:txBody>
          <a:bodyPr wrap="square">
            <a:spAutoFit/>
          </a:bodyPr>
          <a:lstStyle/>
          <a:p>
            <a:r>
              <a:rPr lang="en-IN" sz="4400" b="1" u="sng" dirty="0">
                <a:solidFill>
                  <a:srgbClr val="DBF5F9">
                    <a:lumMod val="50000"/>
                  </a:srgbClr>
                </a:solidFill>
                <a:latin typeface="Calibri"/>
                <a:ea typeface="+mj-ea"/>
                <a:cs typeface="+mj-cs"/>
              </a:rPr>
              <a:t>     </a:t>
            </a:r>
            <a:r>
              <a:rPr lang="en-IN" sz="4400" b="1" dirty="0">
                <a:solidFill>
                  <a:srgbClr val="DBF5F9">
                    <a:lumMod val="50000"/>
                  </a:srgbClr>
                </a:solidFill>
                <a:latin typeface="Calibri"/>
                <a:ea typeface="+mj-ea"/>
                <a:cs typeface="+mj-cs"/>
              </a:rPr>
              <a:t>Introduction</a:t>
            </a:r>
            <a:endParaRPr lang="en-US" dirty="0"/>
          </a:p>
        </p:txBody>
      </p:sp>
      <p:sp>
        <p:nvSpPr>
          <p:cNvPr id="5" name="Rectangle 4"/>
          <p:cNvSpPr/>
          <p:nvPr/>
        </p:nvSpPr>
        <p:spPr>
          <a:xfrm>
            <a:off x="1828800" y="2054088"/>
            <a:ext cx="9448800" cy="2554545"/>
          </a:xfrm>
          <a:prstGeom prst="rect">
            <a:avLst/>
          </a:prstGeom>
        </p:spPr>
        <p:txBody>
          <a:bodyPr wrap="square">
            <a:spAutoFit/>
          </a:bodyPr>
          <a:lstStyle/>
          <a:p>
            <a:r>
              <a:rPr lang="en-US" sz="2000" dirty="0">
                <a:solidFill>
                  <a:srgbClr val="202124"/>
                </a:solidFill>
                <a:latin typeface="Times New Roman" panose="02020603050405020304" pitchFamily="18" charset="0"/>
                <a:ea typeface="Times New Roman" panose="02020603050405020304" pitchFamily="18" charset="0"/>
              </a:rPr>
              <a:t>E-commerce (electronic commerce) is the buying and selling of goods and services, or the transmitting of funds or data, over an electronic network, primarily the internet.</a:t>
            </a:r>
          </a:p>
          <a:p>
            <a:r>
              <a:rPr lang="en-US" sz="2000" dirty="0">
                <a:solidFill>
                  <a:srgbClr val="202124"/>
                </a:solidFill>
                <a:latin typeface="Times New Roman" panose="02020603050405020304" pitchFamily="18" charset="0"/>
                <a:ea typeface="Times New Roman" panose="02020603050405020304" pitchFamily="18" charset="0"/>
              </a:rPr>
              <a:t> </a:t>
            </a:r>
            <a:br>
              <a:rPr lang="en-US" sz="2000" dirty="0">
                <a:solidFill>
                  <a:srgbClr val="202124"/>
                </a:solidFill>
                <a:latin typeface="Times New Roman" panose="02020603050405020304" pitchFamily="18" charset="0"/>
                <a:ea typeface="Times New Roman" panose="02020603050405020304" pitchFamily="18" charset="0"/>
              </a:rPr>
            </a:br>
            <a:r>
              <a:rPr lang="en-US" sz="2000" dirty="0">
                <a:solidFill>
                  <a:srgbClr val="202124"/>
                </a:solidFill>
                <a:latin typeface="Times New Roman" panose="02020603050405020304" pitchFamily="18" charset="0"/>
                <a:ea typeface="Times New Roman" panose="02020603050405020304" pitchFamily="18" charset="0"/>
              </a:rPr>
              <a:t>These business transactions occur either as business-to-business (B2B), business-to-consumer (B2C), consumer-to-consumer or consumer-to-business.</a:t>
            </a:r>
          </a:p>
          <a:p>
            <a:endParaRPr lang="en-US" sz="2000" dirty="0">
              <a:solidFill>
                <a:srgbClr val="202124"/>
              </a:solidFill>
              <a:latin typeface="Times New Roman" panose="02020603050405020304" pitchFamily="18" charset="0"/>
              <a:ea typeface="Times New Roman" panose="02020603050405020304" pitchFamily="18" charset="0"/>
            </a:endParaRPr>
          </a:p>
          <a:p>
            <a:r>
              <a:rPr lang="en-US" sz="2000" dirty="0">
                <a:solidFill>
                  <a:srgbClr val="202124"/>
                </a:solidFill>
                <a:latin typeface="Times New Roman" panose="02020603050405020304" pitchFamily="18" charset="0"/>
                <a:ea typeface="Times New Roman" panose="02020603050405020304" pitchFamily="18" charset="0"/>
              </a:rPr>
              <a:t> E-commerce web-page </a:t>
            </a:r>
            <a:r>
              <a:rPr lang="en-US" sz="2000" dirty="0">
                <a:latin typeface="Times New Roman" panose="02020603050405020304" pitchFamily="18" charset="0"/>
                <a:ea typeface="Times New Roman" panose="02020603050405020304" pitchFamily="18" charset="0"/>
              </a:rPr>
              <a:t>can be accessed throughout the customers with proper login provided.</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617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6957" y="583096"/>
            <a:ext cx="4002156" cy="769441"/>
          </a:xfrm>
          <a:prstGeom prst="rect">
            <a:avLst/>
          </a:prstGeom>
        </p:spPr>
        <p:txBody>
          <a:bodyPr wrap="square">
            <a:spAutoFit/>
          </a:bodyPr>
          <a:lstStyle/>
          <a:p>
            <a:r>
              <a:rPr lang="en-IN" sz="4400" b="1" dirty="0">
                <a:solidFill>
                  <a:srgbClr val="DBF5F9">
                    <a:lumMod val="50000"/>
                  </a:srgbClr>
                </a:solidFill>
                <a:latin typeface="Calibri"/>
              </a:rPr>
              <a:t>  Main Modules</a:t>
            </a:r>
            <a:endParaRPr lang="en-US" dirty="0"/>
          </a:p>
        </p:txBody>
      </p:sp>
      <p:sp>
        <p:nvSpPr>
          <p:cNvPr id="3" name="Rectangle 2"/>
          <p:cNvSpPr/>
          <p:nvPr/>
        </p:nvSpPr>
        <p:spPr>
          <a:xfrm>
            <a:off x="1934817" y="1749286"/>
            <a:ext cx="9568070" cy="4093428"/>
          </a:xfrm>
          <a:prstGeom prst="rect">
            <a:avLst/>
          </a:prstGeom>
        </p:spPr>
        <p:txBody>
          <a:bodyPr wrap="square">
            <a:spAutoFit/>
          </a:bodyPr>
          <a:lstStyle/>
          <a:p>
            <a:pPr>
              <a:tabLst>
                <a:tab pos="1104900" algn="l"/>
              </a:tabLst>
            </a:pPr>
            <a:r>
              <a:rPr lang="en-US" sz="2000" b="1" dirty="0">
                <a:latin typeface="Times New Roman" panose="02020603050405020304" pitchFamily="18" charset="0"/>
                <a:ea typeface="Times New Roman" panose="02020603050405020304" pitchFamily="18" charset="0"/>
              </a:rPr>
              <a:t>Admin Module: </a:t>
            </a:r>
            <a:r>
              <a:rPr lang="en-US" sz="2000" dirty="0">
                <a:latin typeface="Times New Roman" panose="02020603050405020304" pitchFamily="18" charset="0"/>
                <a:ea typeface="Times New Roman" panose="02020603050405020304" pitchFamily="18" charset="0"/>
              </a:rPr>
              <a:t>Admin can able to handle User portal and Registration portal. It provides access to the User for uploading new product as well as to track the order of product with a username and password.</a:t>
            </a:r>
          </a:p>
          <a:p>
            <a:pPr marL="520700" marR="0">
              <a:spcBef>
                <a:spcPts val="0"/>
              </a:spcBef>
              <a:spcAft>
                <a:spcPts val="0"/>
              </a:spcAft>
              <a:tabLst>
                <a:tab pos="1104900" algn="l"/>
              </a:tabLst>
            </a:pPr>
            <a:r>
              <a:rPr lang="en-US" sz="2000" dirty="0">
                <a:latin typeface="Times New Roman" panose="02020603050405020304" pitchFamily="18" charset="0"/>
                <a:ea typeface="Times New Roman" panose="02020603050405020304" pitchFamily="18" charset="0"/>
              </a:rPr>
              <a:t> </a:t>
            </a:r>
          </a:p>
          <a:p>
            <a:pPr>
              <a:tabLst>
                <a:tab pos="1104900" algn="l"/>
              </a:tabLst>
            </a:pPr>
            <a:r>
              <a:rPr lang="en-US" sz="2000" b="1" dirty="0">
                <a:latin typeface="Times New Roman" panose="02020603050405020304" pitchFamily="18" charset="0"/>
                <a:ea typeface="Times New Roman" panose="02020603050405020304" pitchFamily="18" charset="0"/>
              </a:rPr>
              <a:t>User Module:</a:t>
            </a:r>
            <a:r>
              <a:rPr lang="en-US" sz="2000" dirty="0">
                <a:latin typeface="Times New Roman" panose="02020603050405020304" pitchFamily="18" charset="0"/>
                <a:ea typeface="Times New Roman" panose="02020603050405020304" pitchFamily="18" charset="0"/>
              </a:rPr>
              <a:t> Recruiter can access this website by signing up. User can search for the product, access to save it for later, monitoring their order and Payments.</a:t>
            </a:r>
          </a:p>
          <a:p>
            <a:pPr>
              <a:tabLst>
                <a:tab pos="1104900" algn="l"/>
              </a:tabLst>
            </a:pPr>
            <a:r>
              <a:rPr lang="en-US" sz="2000" dirty="0">
                <a:latin typeface="Times New Roman" panose="02020603050405020304" pitchFamily="18" charset="0"/>
                <a:ea typeface="Times New Roman" panose="02020603050405020304" pitchFamily="18" charset="0"/>
              </a:rPr>
              <a:t> </a:t>
            </a:r>
          </a:p>
          <a:p>
            <a:pPr>
              <a:tabLst>
                <a:tab pos="1104900" algn="l"/>
              </a:tabLst>
            </a:pPr>
            <a:r>
              <a:rPr lang="en-US" sz="2000" b="1" dirty="0">
                <a:latin typeface="Times New Roman" panose="02020603050405020304" pitchFamily="18" charset="0"/>
                <a:ea typeface="Times New Roman" panose="02020603050405020304" pitchFamily="18" charset="0"/>
              </a:rPr>
              <a:t>Register </a:t>
            </a:r>
            <a:r>
              <a:rPr lang="en-US" sz="2000" b="1" dirty="0" err="1">
                <a:latin typeface="Times New Roman" panose="02020603050405020304" pitchFamily="18" charset="0"/>
                <a:ea typeface="Times New Roman" panose="02020603050405020304" pitchFamily="18" charset="0"/>
              </a:rPr>
              <a:t>Module:</a:t>
            </a:r>
            <a:r>
              <a:rPr lang="en-US" sz="2000" dirty="0" err="1">
                <a:latin typeface="Times New Roman" panose="02020603050405020304" pitchFamily="18" charset="0"/>
                <a:ea typeface="Times New Roman" panose="02020603050405020304" pitchFamily="18" charset="0"/>
              </a:rPr>
              <a:t>In</a:t>
            </a:r>
            <a:r>
              <a:rPr lang="en-US" sz="2000" dirty="0">
                <a:latin typeface="Times New Roman" panose="02020603050405020304" pitchFamily="18" charset="0"/>
                <a:ea typeface="Times New Roman" panose="02020603050405020304" pitchFamily="18" charset="0"/>
              </a:rPr>
              <a:t> this module a new user can</a:t>
            </a:r>
            <a:r>
              <a:rPr lang="en-IN" sz="2000" dirty="0">
                <a:solidFill>
                  <a:srgbClr val="000000"/>
                </a:solidFill>
                <a:latin typeface="Times New Roman" panose="02020603050405020304" pitchFamily="18" charset="0"/>
                <a:ea typeface="Times New Roman" panose="02020603050405020304" pitchFamily="18" charset="0"/>
              </a:rPr>
              <a:t>signing up using their Username, Email ID, password and their address.</a:t>
            </a:r>
            <a:endParaRPr lang="en-US" sz="2000" dirty="0">
              <a:latin typeface="Times New Roman" panose="02020603050405020304" pitchFamily="18" charset="0"/>
              <a:ea typeface="Times New Roman" panose="02020603050405020304" pitchFamily="18" charset="0"/>
            </a:endParaRPr>
          </a:p>
          <a:p>
            <a:pPr>
              <a:tabLst>
                <a:tab pos="1104900" algn="l"/>
              </a:tabLst>
            </a:pPr>
            <a:r>
              <a:rPr lang="en-IN" sz="2000" dirty="0">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a:tabLst>
                <a:tab pos="1104900" algn="l"/>
              </a:tabLst>
            </a:pPr>
            <a:r>
              <a:rPr lang="en-IN" sz="2000" b="1" dirty="0">
                <a:latin typeface="Times New Roman" panose="02020603050405020304" pitchFamily="18" charset="0"/>
                <a:ea typeface="Times New Roman" panose="02020603050405020304" pitchFamily="18" charset="0"/>
              </a:rPr>
              <a:t>  Index Module:</a:t>
            </a:r>
            <a:r>
              <a:rPr lang="en-IN" sz="2000" dirty="0">
                <a:latin typeface="Times New Roman" panose="02020603050405020304" pitchFamily="18" charset="0"/>
                <a:ea typeface="Times New Roman" panose="02020603050405020304" pitchFamily="18" charset="0"/>
              </a:rPr>
              <a:t> In this Module the user can view the name, price and rating for the products. And have access to buy the product. Also, having the customer supports and can view the best deal of the day.</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533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808385"/>
            <a:ext cx="6308035" cy="781876"/>
          </a:xfrm>
          <a:prstGeom prst="rect">
            <a:avLst/>
          </a:prstGeom>
        </p:spPr>
        <p:txBody>
          <a:bodyPr wrap="square">
            <a:spAutoFit/>
          </a:bodyPr>
          <a:lstStyle/>
          <a:p>
            <a:r>
              <a:rPr lang="en-IN" sz="4400" b="1" dirty="0">
                <a:solidFill>
                  <a:srgbClr val="DBF5F9">
                    <a:lumMod val="50000"/>
                  </a:srgbClr>
                </a:solidFill>
                <a:latin typeface="Calibri"/>
              </a:rPr>
              <a:t>Features of </a:t>
            </a:r>
            <a:r>
              <a:rPr lang="en-IN" sz="4400" b="1" dirty="0" err="1">
                <a:solidFill>
                  <a:srgbClr val="DBF5F9">
                    <a:lumMod val="50000"/>
                  </a:srgbClr>
                </a:solidFill>
                <a:latin typeface="Calibri"/>
              </a:rPr>
              <a:t>eCommerce</a:t>
            </a:r>
            <a:endParaRPr lang="en-US" dirty="0"/>
          </a:p>
        </p:txBody>
      </p:sp>
      <p:sp>
        <p:nvSpPr>
          <p:cNvPr id="3" name="Rectangle 2"/>
          <p:cNvSpPr/>
          <p:nvPr/>
        </p:nvSpPr>
        <p:spPr>
          <a:xfrm>
            <a:off x="3048000" y="2374866"/>
            <a:ext cx="6096000" cy="2754600"/>
          </a:xfrm>
          <a:prstGeom prst="rect">
            <a:avLst/>
          </a:prstGeom>
        </p:spPr>
        <p:txBody>
          <a:bodyPr>
            <a:spAutoFit/>
          </a:bodyPr>
          <a:lstStyle/>
          <a:p>
            <a:pPr marL="342900" marR="0" lvl="0" indent="-342900">
              <a:spcBef>
                <a:spcPts val="0"/>
              </a:spcBef>
              <a:spcAft>
                <a:spcPts val="0"/>
              </a:spcAft>
              <a:buSzPts val="1400"/>
              <a:buFont typeface="Symbol" panose="05050102010706020507" pitchFamily="18" charset="2"/>
              <a:buChar char=""/>
              <a:tabLst>
                <a:tab pos="1104900" algn="l"/>
              </a:tabLst>
            </a:pPr>
            <a:r>
              <a:rPr lang="en-US" sz="2400" dirty="0">
                <a:latin typeface="Times New Roman" panose="02020603050405020304" pitchFamily="18" charset="0"/>
                <a:ea typeface="Symbol" panose="05050102010706020507" pitchFamily="18" charset="2"/>
                <a:cs typeface="Symbol" panose="05050102010706020507" pitchFamily="18" charset="2"/>
              </a:rPr>
              <a:t> Provide </a:t>
            </a:r>
            <a:r>
              <a:rPr lang="en-US"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Ubiquity to Increase Sales</a:t>
            </a:r>
            <a:endParaRPr lang="en-US" sz="2400" dirty="0">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300"/>
              </a:spcAft>
              <a:buSzPts val="1400"/>
              <a:buFont typeface="Symbol" panose="05050102010706020507" pitchFamily="18" charset="2"/>
              <a:buChar char=""/>
            </a:pPr>
            <a:r>
              <a:rPr lang="en-IN"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Strike an Information</a:t>
            </a:r>
            <a:endParaRPr lang="en-US" sz="2400" dirty="0">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300"/>
              </a:spcAft>
              <a:buSzPts val="1400"/>
              <a:buFont typeface="Symbol" panose="05050102010706020507" pitchFamily="18" charset="2"/>
              <a:buChar char=""/>
            </a:pPr>
            <a:r>
              <a:rPr lang="en-IN"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 Density Balance</a:t>
            </a:r>
            <a:endParaRPr lang="en-US" sz="2400" dirty="0">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0"/>
              </a:spcAft>
              <a:buSzPts val="1400"/>
              <a:buFont typeface="Symbol" panose="05050102010706020507" pitchFamily="18" charset="2"/>
              <a:buChar char=""/>
              <a:tabLst>
                <a:tab pos="1104900" algn="l"/>
              </a:tabLst>
            </a:pPr>
            <a:r>
              <a:rPr lang="en-US" sz="2400" dirty="0">
                <a:latin typeface="Times New Roman" panose="02020603050405020304" pitchFamily="18" charset="0"/>
                <a:ea typeface="Symbol" panose="05050102010706020507" pitchFamily="18" charset="2"/>
                <a:cs typeface="Symbol" panose="05050102010706020507" pitchFamily="18" charset="2"/>
              </a:rPr>
              <a:t> E</a:t>
            </a:r>
            <a:r>
              <a:rPr lang="en-US"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nsure Global Reach and Security</a:t>
            </a:r>
            <a:endParaRPr lang="en-US" sz="2400" dirty="0">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0"/>
              </a:spcAft>
              <a:buSzPts val="1400"/>
              <a:buFont typeface="Symbol" panose="05050102010706020507" pitchFamily="18" charset="2"/>
              <a:buChar char=""/>
              <a:tabLst>
                <a:tab pos="1104900" algn="l"/>
              </a:tabLst>
            </a:pPr>
            <a:r>
              <a:rPr lang="en-US" sz="2400" dirty="0">
                <a:latin typeface="Times New Roman" panose="02020603050405020304" pitchFamily="18" charset="0"/>
                <a:ea typeface="Symbol" panose="05050102010706020507" pitchFamily="18" charset="2"/>
                <a:cs typeface="Symbol" panose="05050102010706020507" pitchFamily="18" charset="2"/>
              </a:rPr>
              <a:t> H</a:t>
            </a:r>
            <a:r>
              <a:rPr lang="en-US"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ave Universal Standards</a:t>
            </a:r>
            <a:endParaRPr lang="en-US" sz="2400" dirty="0">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0"/>
              </a:spcAft>
              <a:buSzPts val="1400"/>
              <a:buFont typeface="Symbol" panose="05050102010706020507" pitchFamily="18" charset="2"/>
              <a:buChar char=""/>
              <a:tabLst>
                <a:tab pos="1104900" algn="l"/>
              </a:tabLst>
            </a:pPr>
            <a:r>
              <a:rPr lang="en-US" sz="2400" dirty="0">
                <a:solidFill>
                  <a:srgbClr val="202124"/>
                </a:solidFill>
                <a:latin typeface="Times New Roman" panose="02020603050405020304" pitchFamily="18" charset="0"/>
                <a:ea typeface="Symbol" panose="05050102010706020507" pitchFamily="18" charset="2"/>
                <a:cs typeface="Symbol" panose="05050102010706020507" pitchFamily="18" charset="2"/>
              </a:rPr>
              <a:t> Don't Skimp on Richness</a:t>
            </a:r>
            <a:endParaRPr lang="en-US" sz="2400" dirty="0">
              <a:latin typeface="Times New Roman" panose="02020603050405020304" pitchFamily="18" charset="0"/>
              <a:ea typeface="Symbol" panose="05050102010706020507" pitchFamily="18" charset="2"/>
              <a:cs typeface="Symbol" panose="05050102010706020507" pitchFamily="18" charset="2"/>
            </a:endParaRPr>
          </a:p>
          <a:p>
            <a:r>
              <a:rPr lang="en-IN" sz="2400" dirty="0">
                <a:solidFill>
                  <a:srgbClr val="202124"/>
                </a:solidFill>
                <a:latin typeface="Times New Roman" panose="02020603050405020304" pitchFamily="18" charset="0"/>
                <a:ea typeface="Times New Roman" panose="02020603050405020304" pitchFamily="18" charset="0"/>
              </a:rPr>
              <a:t>     Think About Interactivity</a:t>
            </a:r>
            <a:endParaRPr lang="en-US" sz="2400" dirty="0"/>
          </a:p>
        </p:txBody>
      </p:sp>
    </p:spTree>
    <p:extLst>
      <p:ext uri="{BB962C8B-B14F-4D97-AF65-F5344CB8AC3E}">
        <p14:creationId xmlns:p14="http://schemas.microsoft.com/office/powerpoint/2010/main" val="251439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896" y="834888"/>
            <a:ext cx="9621078" cy="768626"/>
          </a:xfrm>
          <a:prstGeom prst="rect">
            <a:avLst/>
          </a:prstGeom>
        </p:spPr>
        <p:txBody>
          <a:bodyPr wrap="square">
            <a:spAutoFit/>
          </a:bodyPr>
          <a:lstStyle/>
          <a:p>
            <a:r>
              <a:rPr lang="en-IN" sz="4400" b="1" dirty="0">
                <a:solidFill>
                  <a:srgbClr val="DBF5F9">
                    <a:lumMod val="50000"/>
                  </a:srgbClr>
                </a:solidFill>
                <a:latin typeface="Calibri"/>
              </a:rPr>
              <a:t>Advantages of </a:t>
            </a:r>
            <a:r>
              <a:rPr lang="en-IN" sz="4400" b="1" dirty="0" err="1">
                <a:solidFill>
                  <a:srgbClr val="DBF5F9">
                    <a:lumMod val="50000"/>
                  </a:srgbClr>
                </a:solidFill>
                <a:latin typeface="Calibri"/>
              </a:rPr>
              <a:t>eCommerce</a:t>
            </a:r>
            <a:r>
              <a:rPr lang="en-IN" sz="4400" b="1" dirty="0">
                <a:solidFill>
                  <a:srgbClr val="DBF5F9">
                    <a:lumMod val="50000"/>
                  </a:srgbClr>
                </a:solidFill>
                <a:latin typeface="Calibri"/>
              </a:rPr>
              <a:t> Website</a:t>
            </a:r>
            <a:endParaRPr lang="en-US" dirty="0"/>
          </a:p>
        </p:txBody>
      </p:sp>
      <p:sp>
        <p:nvSpPr>
          <p:cNvPr id="4" name="Rectangle 3"/>
          <p:cNvSpPr/>
          <p:nvPr/>
        </p:nvSpPr>
        <p:spPr>
          <a:xfrm>
            <a:off x="3048000" y="2140186"/>
            <a:ext cx="6096000" cy="3316292"/>
          </a:xfrm>
          <a:prstGeom prst="rect">
            <a:avLst/>
          </a:prstGeom>
        </p:spPr>
        <p:txBody>
          <a:bodyPr>
            <a:spAutoFit/>
          </a:bodyPr>
          <a:lstStyle/>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Faster buying process</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Store and product listing creation</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Cost reduction</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Product and price comparison</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Faster response to buyer/market demands</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Affordable advertising and marketing</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Flexibility for customers</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300"/>
              </a:spcAft>
              <a:buSzPts val="1000"/>
              <a:buFont typeface="Wingdings" panose="05000000000000000000" pitchFamily="2" charset="2"/>
              <a:buChar char=""/>
              <a:tabLst>
                <a:tab pos="2743200" algn="l"/>
              </a:tabLst>
            </a:pPr>
            <a:r>
              <a:rPr lang="en-IN" sz="2400" dirty="0">
                <a:solidFill>
                  <a:srgbClr val="202124"/>
                </a:solidFill>
                <a:latin typeface="Times New Roman" panose="02020603050405020304" pitchFamily="18" charset="0"/>
                <a:ea typeface="Times New Roman" panose="02020603050405020304" pitchFamily="18" charset="0"/>
              </a:rPr>
              <a:t>No reach limitations.</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11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6939" y="808384"/>
            <a:ext cx="8342429" cy="769441"/>
          </a:xfrm>
          <a:prstGeom prst="rect">
            <a:avLst/>
          </a:prstGeom>
        </p:spPr>
        <p:txBody>
          <a:bodyPr wrap="square">
            <a:spAutoFit/>
          </a:bodyPr>
          <a:lstStyle/>
          <a:p>
            <a:r>
              <a:rPr lang="en-IN" sz="4400" b="1" dirty="0">
                <a:solidFill>
                  <a:srgbClr val="DBF5F9">
                    <a:lumMod val="50000"/>
                  </a:srgbClr>
                </a:solidFill>
                <a:latin typeface="Calibri"/>
              </a:rPr>
              <a:t>      Software Requirement </a:t>
            </a:r>
            <a:endParaRPr lang="en-US" dirty="0"/>
          </a:p>
        </p:txBody>
      </p:sp>
      <p:sp>
        <p:nvSpPr>
          <p:cNvPr id="3" name="Rectangle 2"/>
          <p:cNvSpPr/>
          <p:nvPr/>
        </p:nvSpPr>
        <p:spPr>
          <a:xfrm>
            <a:off x="3048000" y="1675956"/>
            <a:ext cx="6096000" cy="4542269"/>
          </a:xfrm>
          <a:prstGeom prst="rect">
            <a:avLst/>
          </a:prstGeom>
        </p:spPr>
        <p:txBody>
          <a:bodyPr>
            <a:spAutoFit/>
          </a:bodyPr>
          <a:lstStyle/>
          <a:p>
            <a:pPr marL="1435100" marR="512445" indent="-1371600">
              <a:spcBef>
                <a:spcPts val="445"/>
              </a:spcBef>
              <a:spcAft>
                <a:spcPts val="0"/>
              </a:spcAft>
            </a:pPr>
            <a:endParaRPr lang="en-US" sz="2000" b="1" dirty="0">
              <a:latin typeface="Times New Roman" panose="02020603050405020304" pitchFamily="18" charset="0"/>
              <a:ea typeface="Times New Roman" panose="02020603050405020304" pitchFamily="18" charset="0"/>
            </a:endParaRPr>
          </a:p>
          <a:p>
            <a:pPr marL="1435100" marR="512445" indent="-1371600">
              <a:spcBef>
                <a:spcPts val="445"/>
              </a:spcBef>
              <a:spcAft>
                <a:spcPts val="0"/>
              </a:spcAft>
            </a:pPr>
            <a:r>
              <a:rPr lang="en-US" sz="2000" b="1" dirty="0">
                <a:latin typeface="Times New Roman" panose="02020603050405020304" pitchFamily="18" charset="0"/>
                <a:ea typeface="Times New Roman" panose="02020603050405020304" pitchFamily="18" charset="0"/>
              </a:rPr>
              <a:t>Front end: </a:t>
            </a:r>
            <a:r>
              <a:rPr lang="en-US" sz="2000" dirty="0">
                <a:latin typeface="Times New Roman" panose="02020603050405020304" pitchFamily="18" charset="0"/>
                <a:ea typeface="Times New Roman" panose="02020603050405020304" pitchFamily="18" charset="0"/>
              </a:rPr>
              <a:t>Java/J2EE technologies (Servlet, JSP), HTML, CSS, </a:t>
            </a:r>
          </a:p>
          <a:p>
            <a:pPr marL="1435100" marR="512445" indent="-1371600">
              <a:spcBef>
                <a:spcPts val="445"/>
              </a:spcBef>
              <a:spcAft>
                <a:spcPts val="0"/>
              </a:spcAft>
            </a:pPr>
            <a:r>
              <a:rPr lang="en-US" sz="2000" dirty="0">
                <a:latin typeface="Times New Roman" panose="02020603050405020304" pitchFamily="18" charset="0"/>
                <a:ea typeface="Times New Roman" panose="02020603050405020304" pitchFamily="18" charset="0"/>
              </a:rPr>
              <a:t>JavaScript, Bootstrap and Hibernate.</a:t>
            </a:r>
          </a:p>
          <a:p>
            <a:pPr>
              <a:spcBef>
                <a:spcPts val="55"/>
              </a:spcBef>
            </a:pPr>
            <a:r>
              <a:rPr lang="en-US" sz="2000" dirty="0">
                <a:latin typeface="Times New Roman" panose="02020603050405020304" pitchFamily="18" charset="0"/>
                <a:ea typeface="Times New Roman" panose="02020603050405020304" pitchFamily="18" charset="0"/>
              </a:rPr>
              <a:t> </a:t>
            </a:r>
          </a:p>
          <a:p>
            <a:pPr marL="107950" marR="0">
              <a:spcBef>
                <a:spcPts val="0"/>
              </a:spcBef>
              <a:spcAft>
                <a:spcPts val="0"/>
              </a:spcAft>
            </a:pPr>
            <a:r>
              <a:rPr lang="en-US" sz="2000" b="1" dirty="0">
                <a:latin typeface="Times New Roman" panose="02020603050405020304" pitchFamily="18" charset="0"/>
                <a:ea typeface="Times New Roman" panose="02020603050405020304" pitchFamily="18" charset="0"/>
              </a:rPr>
              <a:t>Back end</a:t>
            </a:r>
            <a:r>
              <a:rPr lang="en-US" sz="2000" dirty="0">
                <a:latin typeface="Times New Roman" panose="02020603050405020304" pitchFamily="18" charset="0"/>
                <a:ea typeface="Times New Roman" panose="02020603050405020304" pitchFamily="18" charset="0"/>
              </a:rPr>
              <a:t>: MySQL workbench.</a:t>
            </a:r>
          </a:p>
          <a:p>
            <a:pPr>
              <a:spcBef>
                <a:spcPts val="50"/>
              </a:spcBef>
            </a:pPr>
            <a:r>
              <a:rPr lang="en-US" sz="2000" dirty="0">
                <a:latin typeface="Times New Roman" panose="02020603050405020304" pitchFamily="18" charset="0"/>
                <a:ea typeface="Times New Roman" panose="02020603050405020304" pitchFamily="18" charset="0"/>
              </a:rPr>
              <a:t> </a:t>
            </a:r>
          </a:p>
          <a:p>
            <a:pPr marL="63500" marR="671830">
              <a:lnSpc>
                <a:spcPct val="100000"/>
              </a:lnSpc>
              <a:spcBef>
                <a:spcPts val="5"/>
              </a:spcBef>
              <a:spcAft>
                <a:spcPts val="0"/>
              </a:spcAft>
            </a:pPr>
            <a:r>
              <a:rPr lang="en-US" sz="2000" b="1" dirty="0">
                <a:latin typeface="Times New Roman" panose="02020603050405020304" pitchFamily="18" charset="0"/>
                <a:ea typeface="Times New Roman" panose="02020603050405020304" pitchFamily="18" charset="0"/>
              </a:rPr>
              <a:t>Middleware/Server: </a:t>
            </a:r>
            <a:r>
              <a:rPr lang="en-US" sz="2000" dirty="0">
                <a:latin typeface="Times New Roman" panose="02020603050405020304" pitchFamily="18" charset="0"/>
                <a:ea typeface="Times New Roman" panose="02020603050405020304" pitchFamily="18" charset="0"/>
              </a:rPr>
              <a:t>Apache Tomcat v8.5. IDE: Spring tool suite for Java EE Developers</a:t>
            </a:r>
          </a:p>
          <a:p>
            <a:pPr>
              <a:spcBef>
                <a:spcPts val="30"/>
              </a:spcBef>
            </a:pPr>
            <a:r>
              <a:rPr lang="en-US" sz="2000" dirty="0">
                <a:latin typeface="Times New Roman" panose="02020603050405020304" pitchFamily="18" charset="0"/>
                <a:ea typeface="Times New Roman" panose="02020603050405020304" pitchFamily="18" charset="0"/>
              </a:rPr>
              <a:t> </a:t>
            </a:r>
          </a:p>
          <a:p>
            <a:pPr marL="63500" marR="0">
              <a:spcBef>
                <a:spcPts val="0"/>
              </a:spcBef>
              <a:spcAft>
                <a:spcPts val="0"/>
              </a:spcAft>
            </a:pPr>
            <a:r>
              <a:rPr lang="en-US" sz="2000" b="1" dirty="0">
                <a:latin typeface="Times New Roman" panose="02020603050405020304" pitchFamily="18" charset="0"/>
                <a:ea typeface="Times New Roman" panose="02020603050405020304" pitchFamily="18" charset="0"/>
              </a:rPr>
              <a:t>Browser: </a:t>
            </a:r>
            <a:r>
              <a:rPr lang="en-US" sz="2000" dirty="0">
                <a:latin typeface="Times New Roman" panose="02020603050405020304" pitchFamily="18" charset="0"/>
                <a:ea typeface="Times New Roman" panose="02020603050405020304" pitchFamily="18" charset="0"/>
              </a:rPr>
              <a:t>Google Chrome</a:t>
            </a:r>
          </a:p>
          <a:p>
            <a:pPr>
              <a:spcBef>
                <a:spcPts val="50"/>
              </a:spcBef>
            </a:pPr>
            <a:r>
              <a:rPr lang="en-US" sz="2000" dirty="0">
                <a:latin typeface="Times New Roman" panose="02020603050405020304" pitchFamily="18" charset="0"/>
                <a:ea typeface="Times New Roman" panose="02020603050405020304" pitchFamily="18" charset="0"/>
              </a:rPr>
              <a:t> </a:t>
            </a:r>
          </a:p>
          <a:p>
            <a:pPr>
              <a:tabLst>
                <a:tab pos="1104900" algn="l"/>
              </a:tabLst>
            </a:pPr>
            <a:r>
              <a:rPr lang="en-US" sz="2000" b="1" dirty="0">
                <a:latin typeface="Times New Roman" panose="02020603050405020304" pitchFamily="18" charset="0"/>
                <a:ea typeface="Times New Roman" panose="02020603050405020304" pitchFamily="18" charset="0"/>
              </a:rPr>
              <a:t>Operating System: </a:t>
            </a:r>
            <a:r>
              <a:rPr lang="en-US" sz="2000" dirty="0">
                <a:latin typeface="Times New Roman" panose="02020603050405020304" pitchFamily="18" charset="0"/>
                <a:ea typeface="Times New Roman" panose="02020603050405020304" pitchFamily="18" charset="0"/>
              </a:rPr>
              <a:t>Windows</a:t>
            </a:r>
          </a:p>
          <a:p>
            <a:pPr>
              <a:tabLst>
                <a:tab pos="1104900" algn="l"/>
              </a:tabLs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744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5408" y="927653"/>
            <a:ext cx="5155095" cy="2400657"/>
          </a:xfrm>
          <a:prstGeom prst="rect">
            <a:avLst/>
          </a:prstGeom>
        </p:spPr>
        <p:txBody>
          <a:bodyPr wrap="square">
            <a:spAutoFit/>
          </a:bodyPr>
          <a:lstStyle/>
          <a:p>
            <a:r>
              <a:rPr lang="en-IN" sz="4400" b="1" dirty="0">
                <a:solidFill>
                  <a:srgbClr val="DBF5F9">
                    <a:lumMod val="50000"/>
                  </a:srgbClr>
                </a:solidFill>
                <a:latin typeface="Calibri"/>
              </a:rPr>
              <a:t>      Screenshots</a:t>
            </a:r>
          </a:p>
          <a:p>
            <a:endParaRPr lang="en-IN" sz="4400" b="1" dirty="0">
              <a:solidFill>
                <a:srgbClr val="DBF5F9">
                  <a:lumMod val="50000"/>
                </a:srgbClr>
              </a:solidFill>
              <a:latin typeface="Calibri"/>
            </a:endParaRPr>
          </a:p>
          <a:p>
            <a:pPr lvl="0"/>
            <a:r>
              <a:rPr lang="en-US" b="1" dirty="0">
                <a:solidFill>
                  <a:prstClr val="black"/>
                </a:solidFill>
              </a:rPr>
              <a:t>Home page:</a:t>
            </a:r>
          </a:p>
          <a:p>
            <a:endParaRPr lang="en-IN" sz="4400" b="1" dirty="0">
              <a:solidFill>
                <a:srgbClr val="DBF5F9">
                  <a:lumMod val="50000"/>
                </a:srgbClr>
              </a:solidFill>
              <a:latin typeface="Calibri"/>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78157" y="3074503"/>
            <a:ext cx="8931965" cy="3419061"/>
          </a:xfrm>
          <a:prstGeom prst="rect">
            <a:avLst/>
          </a:prstGeom>
        </p:spPr>
      </p:pic>
    </p:spTree>
    <p:extLst>
      <p:ext uri="{BB962C8B-B14F-4D97-AF65-F5344CB8AC3E}">
        <p14:creationId xmlns:p14="http://schemas.microsoft.com/office/powerpoint/2010/main" val="47542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887" y="1364975"/>
            <a:ext cx="8309113"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Admin Page:</a:t>
            </a:r>
            <a:endParaRPr lang="en-US" sz="1200"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124200" y="1589722"/>
            <a:ext cx="5943600" cy="3678555"/>
          </a:xfrm>
          <a:prstGeom prst="rect">
            <a:avLst/>
          </a:prstGeom>
        </p:spPr>
      </p:pic>
    </p:spTree>
    <p:extLst>
      <p:ext uri="{BB962C8B-B14F-4D97-AF65-F5344CB8AC3E}">
        <p14:creationId xmlns:p14="http://schemas.microsoft.com/office/powerpoint/2010/main" val="346802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189</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Constantia</vt:lpstr>
      <vt:lpstr>等线 Light</vt:lpstr>
      <vt:lpstr>Symbol</vt:lpstr>
      <vt:lpstr>Times New Roman</vt:lpstr>
      <vt:lpstr>Wingdings</vt:lpstr>
      <vt:lpstr>Wingdings 2</vt:lpstr>
      <vt:lpstr>Flow</vt:lpstr>
      <vt:lpstr>  Edubridge Learning Pvt Ltd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Edubridge Learning Pvt Ltd Pune</dc:title>
  <dc:creator>TOSHIBA</dc:creator>
  <cp:lastModifiedBy>TOSHIBA</cp:lastModifiedBy>
  <cp:revision>11</cp:revision>
  <dcterms:created xsi:type="dcterms:W3CDTF">2022-09-19T17:45:21Z</dcterms:created>
  <dcterms:modified xsi:type="dcterms:W3CDTF">2022-09-19T19:16:31Z</dcterms:modified>
</cp:coreProperties>
</file>