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46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52600" y="2971800"/>
            <a:ext cx="7924800" cy="2677656"/>
          </a:xfrm>
          <a:prstGeom prst="rect">
            <a:avLst/>
          </a:prstGeom>
          <a:noFill/>
        </p:spPr>
        <p:txBody>
          <a:bodyPr wrap="square" lIns="91440" tIns="45720" rIns="91440" bIns="45720" rtlCol="0" anchor="t">
            <a:spAutoFit/>
          </a:bodyPr>
          <a:lstStyle/>
          <a:p>
            <a:r>
              <a:rPr lang="en-US" sz="2400" dirty="0"/>
              <a:t>STUDENT </a:t>
            </a:r>
            <a:r>
              <a:rPr lang="en-US" sz="2400" dirty="0" err="1"/>
              <a:t>NAME:</a:t>
            </a:r>
            <a:r>
              <a:rPr lang="en-US" sz="2400" dirty="0" err="1">
                <a:latin typeface="Arial Rounded MT Bold" panose="020F0704030504030204" pitchFamily="34" charset="0"/>
              </a:rPr>
              <a:t>Santhiya</a:t>
            </a:r>
            <a:r>
              <a:rPr lang="en-US" sz="2400" dirty="0">
                <a:latin typeface="Arial Rounded MT Bold" panose="020F0704030504030204" pitchFamily="34" charset="0"/>
              </a:rPr>
              <a:t> S</a:t>
            </a:r>
          </a:p>
          <a:p>
            <a:r>
              <a:rPr lang="en-US" sz="2400" dirty="0"/>
              <a:t>REGISTER NO AND NMID:     24131131802522015/asanm11324131131802522015</a:t>
            </a:r>
            <a:endParaRPr lang="en-US" sz="2400" dirty="0">
              <a:cs typeface="Calibri"/>
            </a:endParaRPr>
          </a:p>
          <a:p>
            <a:r>
              <a:rPr lang="en-US" sz="2400" dirty="0"/>
              <a:t>DEPARTMENT:</a:t>
            </a:r>
            <a:r>
              <a:rPr lang="en-US" sz="2400" b="1" dirty="0"/>
              <a:t>BSC(cs)</a:t>
            </a:r>
            <a:endParaRPr lang="en-US" sz="2400" b="1" dirty="0">
              <a:latin typeface="Arial Rounded MT Bold" panose="020F0704030504030204" pitchFamily="34" charset="0"/>
            </a:endParaRPr>
          </a:p>
          <a:p>
            <a:r>
              <a:rPr lang="en-US" sz="2400" dirty="0"/>
              <a:t>COLLEGE: </a:t>
            </a:r>
            <a:r>
              <a:rPr lang="en-US" sz="2400" dirty="0">
                <a:latin typeface="Arial Rounded MT Bold" panose="020F0704030504030204" pitchFamily="34" charset="0"/>
              </a:rPr>
              <a:t>113-Vallalar Arts and Science </a:t>
            </a:r>
            <a:r>
              <a:rPr lang="en-US" sz="2400" dirty="0" err="1">
                <a:latin typeface="Arial Rounded MT Bold" panose="020F0704030504030204" pitchFamily="34" charset="0"/>
              </a:rPr>
              <a:t>College,Annamalai</a:t>
            </a:r>
            <a:r>
              <a:rPr lang="en-US" sz="2400" dirty="0">
                <a:latin typeface="Arial Rounded MT Bold" panose="020F0704030504030204" pitchFamily="34" charset="0"/>
              </a:rPr>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Algerian" panose="04020705040A02060702" pitchFamily="82" charset="0"/>
              </a:rPr>
              <a:t>RESULTS AND SCREENSHOTS:</a:t>
            </a:r>
            <a:endParaRPr sz="425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1524000"/>
            <a:ext cx="6400800" cy="1077218"/>
          </a:xfrm>
          <a:prstGeom prst="rect">
            <a:avLst/>
          </a:prstGeom>
          <a:noFill/>
        </p:spPr>
        <p:txBody>
          <a:bodyPr wrap="square" rtlCol="0">
            <a:spAutoFit/>
          </a:bodyPr>
          <a:lstStyle/>
          <a:p>
            <a:pPr algn="ctr">
              <a:buFont typeface="Arial" panose="020B0604020202020204" pitchFamily="34" charset="0"/>
              <a:buChar char="•"/>
            </a:pPr>
            <a:r>
              <a:rPr lang="en-US" sz="1600" dirty="0">
                <a:solidFill>
                  <a:srgbClr val="0D0D0D"/>
                </a:solidFill>
                <a:latin typeface="Times New Roman" panose="02020603050405020304" pitchFamily="18" charset="0"/>
                <a:cs typeface="Times New Roman" panose="02020603050405020304" pitchFamily="18" charset="0"/>
              </a:rPr>
              <a:t>The proposed digital portfolio system was successfully developed and implemented. It provides students with an interactive platform to showcase their academic achievements, skills, and projects in a structured and visually appealing way. </a:t>
            </a:r>
            <a:endParaRPr lang="en-IN" sz="16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F5B5B95-51C4-4DDF-9F9D-A5E03119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3598404"/>
            <a:ext cx="6510338" cy="13167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609600" y="1447800"/>
            <a:ext cx="8386825" cy="505908"/>
          </a:xfrm>
          <a:prstGeom prst="rect">
            <a:avLst/>
          </a:prstGeom>
        </p:spPr>
        <p:txBody>
          <a:bodyPr vert="horz" wrap="square" lIns="0" tIns="13335" rIns="0" bIns="0" rtlCol="0">
            <a:spAutoFit/>
          </a:bodyPr>
          <a:lstStyle/>
          <a:p>
            <a:pPr marL="12700">
              <a:lnSpc>
                <a:spcPct val="100000"/>
              </a:lnSpc>
              <a:spcBef>
                <a:spcPts val="105"/>
              </a:spcBef>
            </a:pPr>
            <a:r>
              <a:rPr lang="en-IN" dirty="0">
                <a:latin typeface="Algerian" panose="04020705040A02060702" pitchFamily="82" charset="0"/>
              </a:rPr>
              <a:t>CONCLUSION:</a:t>
            </a:r>
            <a:endParaRPr dirty="0">
              <a:latin typeface="Algerian" panose="04020705040A02060702" pitchFamily="82" charset="0"/>
            </a:endParaRPr>
          </a:p>
        </p:txBody>
      </p:sp>
      <p:sp>
        <p:nvSpPr>
          <p:cNvPr id="10" name="Subtitle 9">
            <a:extLst>
              <a:ext uri="{FF2B5EF4-FFF2-40B4-BE49-F238E27FC236}">
                <a16:creationId xmlns:a16="http://schemas.microsoft.com/office/drawing/2014/main" id="{E8D05B57-9B36-D742-D7E6-FABF14DAE3D3}"/>
              </a:ext>
            </a:extLst>
          </p:cNvPr>
          <p:cNvSpPr>
            <a:spLocks noGrp="1"/>
          </p:cNvSpPr>
          <p:nvPr>
            <p:ph type="subTitle" idx="4"/>
          </p:nvPr>
        </p:nvSpPr>
        <p:spPr>
          <a:xfrm>
            <a:off x="755406" y="2336575"/>
            <a:ext cx="9448800" cy="830997"/>
          </a:xfrm>
        </p:spPr>
        <p:txBody>
          <a:bodyPr/>
          <a:lstStyle/>
          <a:p>
            <a:pPr algn="l"/>
            <a:endParaRPr lang="en-US" dirty="0">
              <a:solidFill>
                <a:schemeClr val="tx2"/>
              </a:solidFill>
            </a:endParaRPr>
          </a:p>
          <a:p>
            <a:pPr algn="l"/>
            <a:r>
              <a:rPr lang="en-US" dirty="0">
                <a:solidFill>
                  <a:schemeClr val="tx2"/>
                </a:solidFill>
              </a:rPr>
              <a:t>A digital portfolio's conclusion is a reflective piece that summarizes your</a:t>
            </a:r>
          </a:p>
          <a:p>
            <a:pPr algn="l"/>
            <a:r>
              <a:rPr lang="en-US" dirty="0">
                <a:solidFill>
                  <a:schemeClr val="tx2"/>
                </a:solidFill>
              </a:rPr>
              <a:t> overall learning journey, growth, and key insights gained throughout the creation process.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09650" y="1447800"/>
            <a:ext cx="7172356" cy="2978277"/>
          </a:xfrm>
          <a:prstGeom prst="rect">
            <a:avLst/>
          </a:prstGeom>
        </p:spPr>
        <p:txBody>
          <a:bodyPr vert="horz" wrap="square" lIns="0" tIns="16510" rIns="0" bIns="0" rtlCol="0">
            <a:spAutoFit/>
          </a:bodyPr>
          <a:lstStyle/>
          <a:p>
            <a:pPr marL="12700" algn="ctr">
              <a:lnSpc>
                <a:spcPct val="100000"/>
              </a:lnSpc>
              <a:spcBef>
                <a:spcPts val="130"/>
              </a:spcBef>
            </a:pPr>
            <a:br>
              <a:rPr lang="en-US" sz="4250" spc="5" dirty="0">
                <a:latin typeface="Algerian" panose="04020705040A02060702" pitchFamily="82" charset="0"/>
              </a:rPr>
            </a:br>
            <a:r>
              <a:rPr lang="en-US" sz="4250" spc="5" dirty="0">
                <a:latin typeface="Algerian" panose="04020705040A02060702" pitchFamily="82" charset="0"/>
              </a:rPr>
              <a:t>     </a:t>
            </a:r>
            <a:r>
              <a:rPr lang="en-US" sz="6000" spc="5" dirty="0">
                <a:latin typeface="Algerian" panose="04020705040A02060702" pitchFamily="82" charset="0"/>
              </a:rPr>
              <a:t>PROJECT TITLE</a:t>
            </a:r>
            <a:br>
              <a:rPr lang="en-US" sz="6000" spc="5" dirty="0"/>
            </a:br>
            <a:br>
              <a:rPr lang="en-US" sz="4250" spc="5" dirty="0"/>
            </a:br>
            <a:r>
              <a:rPr lang="en-US" sz="4250" spc="5" dirty="0"/>
              <a:t>     </a:t>
            </a:r>
            <a:r>
              <a:rPr lang="en-US" sz="4250" spc="5" dirty="0">
                <a:solidFill>
                  <a:srgbClr val="EE0000"/>
                </a:solidFill>
              </a:rPr>
              <a:t>DIGITAL PORTFOLIO</a:t>
            </a:r>
            <a:endParaRPr sz="4250" dirty="0">
              <a:solidFill>
                <a:srgbClr val="EE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Tools and Technologies</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Features and Functionality</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Results and </a:t>
            </a:r>
            <a:r>
              <a:rPr lang="en-US" sz="2800" dirty="0">
                <a:solidFill>
                  <a:schemeClr val="tx2"/>
                </a:solidFill>
                <a:latin typeface="Times New Roman" panose="02020603050405020304" pitchFamily="18" charset="0"/>
                <a:cs typeface="Times New Roman" panose="02020603050405020304" pitchFamily="18" charset="0"/>
              </a:rPr>
              <a:t>Screenshots</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tx2"/>
                </a:solidFill>
                <a:latin typeface="Times New Roman" panose="02020603050405020304" pitchFamily="18" charset="0"/>
                <a:cs typeface="Times New Roman" panose="02020603050405020304" pitchFamily="18" charset="0"/>
              </a:rPr>
              <a:t>Github</a:t>
            </a:r>
            <a:r>
              <a:rPr lang="en-US" sz="2800" dirty="0">
                <a:solidFill>
                  <a:schemeClr val="tx2"/>
                </a:solidFill>
                <a:latin typeface="Times New Roman" panose="02020603050405020304" pitchFamily="18" charset="0"/>
                <a:cs typeface="Times New Roman" panose="02020603050405020304" pitchFamily="18" charset="0"/>
              </a:rPr>
              <a:t> Link</a:t>
            </a:r>
            <a:endParaRPr lang="en-US" sz="2800" b="0" i="0" dirty="0">
              <a:solidFill>
                <a:schemeClr val="tx2"/>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98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1905000"/>
            <a:ext cx="8686800" cy="186333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000" dirty="0">
                <a:latin typeface="Algerian" panose="04020705040A02060702" pitchFamily="82" charset="0"/>
              </a:rPr>
              <a:t>PROBLEM STATEMENTS:</a:t>
            </a:r>
            <a:br>
              <a:rPr lang="en-US" sz="2000" dirty="0"/>
            </a:br>
            <a:br>
              <a:rPr lang="en-US" sz="2000" dirty="0"/>
            </a:br>
            <a:r>
              <a:rPr lang="en-US" sz="2000" dirty="0"/>
              <a:t>     </a:t>
            </a:r>
            <a:r>
              <a:rPr lang="en-US" sz="2000" b="0" dirty="0">
                <a:solidFill>
                  <a:schemeClr val="tx2"/>
                </a:solidFill>
              </a:rPr>
              <a:t>Traditional resumes cannot fully demonstrate a student’s </a:t>
            </a:r>
            <a:br>
              <a:rPr lang="en-US" sz="2000" b="0" dirty="0">
                <a:solidFill>
                  <a:schemeClr val="tx2"/>
                </a:solidFill>
              </a:rPr>
            </a:br>
            <a:r>
              <a:rPr lang="en-US" sz="2000" b="0" dirty="0">
                <a:solidFill>
                  <a:schemeClr val="tx2"/>
                </a:solidFill>
              </a:rPr>
              <a:t>creativity and practical work. A digital portfolio helps to </a:t>
            </a:r>
            <a:br>
              <a:rPr lang="en-US" sz="2000" b="0" dirty="0">
                <a:solidFill>
                  <a:schemeClr val="tx2"/>
                </a:solidFill>
              </a:rPr>
            </a:br>
            <a:r>
              <a:rPr lang="en-US" sz="2000" b="0" dirty="0">
                <a:solidFill>
                  <a:schemeClr val="tx2"/>
                </a:solidFill>
              </a:rPr>
              <a:t>visually and interactively display their abilities </a:t>
            </a:r>
            <a:br>
              <a:rPr lang="en-US" sz="2000" b="0" dirty="0">
                <a:solidFill>
                  <a:schemeClr val="tx2"/>
                </a:solidFill>
              </a:rPr>
            </a:br>
            <a:r>
              <a:rPr lang="en-US" sz="2000" b="0" dirty="0">
                <a:solidFill>
                  <a:schemeClr val="tx2"/>
                </a:solidFill>
              </a:rPr>
              <a:t>to recruiters or academic institutions</a:t>
            </a:r>
            <a:r>
              <a:rPr lang="en-US" sz="2000" dirty="0">
                <a:solidFill>
                  <a:schemeClr val="tx2"/>
                </a:solidFill>
              </a:rPr>
              <a:t>.</a:t>
            </a:r>
            <a:endParaRPr sz="2000" dirty="0">
              <a:solidFill>
                <a:schemeClr val="tx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695450"/>
            <a:ext cx="7718425" cy="37715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800" spc="5" dirty="0">
                <a:latin typeface="Algerian" panose="04020705040A02060702" pitchFamily="82" charset="0"/>
              </a:rPr>
              <a:t>PROJECT OVERVIEW:</a:t>
            </a:r>
            <a:br>
              <a:rPr lang="en-US" sz="1600" b="0" spc="5" dirty="0"/>
            </a:br>
            <a:br>
              <a:rPr lang="en-US" sz="1600" b="0" spc="5" dirty="0"/>
            </a:br>
            <a:r>
              <a:rPr lang="en-US" sz="1600" b="0" spc="5" dirty="0"/>
              <a:t>         </a:t>
            </a:r>
            <a:r>
              <a:rPr lang="en-US" sz="2000" b="0" spc="5" dirty="0">
                <a:solidFill>
                  <a:schemeClr val="tx2"/>
                </a:solidFill>
                <a:latin typeface="Times New Roman" panose="02020603050405020304" pitchFamily="18" charset="0"/>
                <a:cs typeface="Times New Roman" panose="02020603050405020304" pitchFamily="18" charset="0"/>
              </a:rPr>
              <a:t>Today’s competitive environment, students rely heavily on traditional resumes to present their qualifications. However, resumes are often limited to text-based information, which fails to highlight a student’s creativity, practical projects, and hands-on experience. This creates a gap between what students can do and what recruiters or academic institutions are able to perceive from their applications. To bridge this gap, a digital portfolio provides a dynamic platform that allows students to showcase their skills, projects, and achievements in an interactive and visually appealing manner. This not only enhances their visibility but also improves their chances of academic and career opportunities</a:t>
            </a:r>
            <a:r>
              <a:rPr lang="en-US" sz="1600" spc="5"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1695450"/>
            <a:ext cx="8743950" cy="2940549"/>
          </a:xfrm>
          <a:prstGeom prst="rect">
            <a:avLst/>
          </a:prstGeom>
        </p:spPr>
        <p:txBody>
          <a:bodyPr vert="horz" wrap="square" lIns="0" tIns="16510" rIns="0" bIns="0" rtlCol="0">
            <a:spAutoFit/>
          </a:bodyPr>
          <a:lstStyle/>
          <a:p>
            <a:pPr marL="12700">
              <a:lnSpc>
                <a:spcPct val="100000"/>
              </a:lnSpc>
              <a:spcBef>
                <a:spcPts val="130"/>
              </a:spcBef>
            </a:pPr>
            <a:r>
              <a:rPr lang="en-US" sz="3200" spc="25" dirty="0">
                <a:latin typeface="Algerian" panose="04020705040A02060702" pitchFamily="82" charset="0"/>
              </a:rPr>
              <a:t>END USERS:</a:t>
            </a:r>
            <a:br>
              <a:rPr lang="en-US" sz="1600" spc="25" dirty="0"/>
            </a:br>
            <a:r>
              <a:rPr lang="en-US" sz="1600" spc="25" dirty="0"/>
              <a:t> </a:t>
            </a:r>
            <a:br>
              <a:rPr lang="en-US" sz="1600" spc="25" dirty="0"/>
            </a:br>
            <a:br>
              <a:rPr lang="en-US" sz="1600" spc="25" dirty="0">
                <a:latin typeface="+mn-lt"/>
              </a:rPr>
            </a:br>
            <a:r>
              <a:rPr lang="en-US" sz="1800" b="0" spc="25" dirty="0">
                <a:latin typeface="+mn-lt"/>
              </a:rPr>
              <a:t>1. </a:t>
            </a:r>
            <a:r>
              <a:rPr lang="en-US" sz="1800" spc="25" dirty="0">
                <a:latin typeface="+mn-lt"/>
              </a:rPr>
              <a:t>Students / Job Seekers: </a:t>
            </a:r>
            <a:br>
              <a:rPr lang="en-US" sz="1800" b="0" spc="25" dirty="0">
                <a:latin typeface="+mn-lt"/>
              </a:rPr>
            </a:br>
            <a:r>
              <a:rPr lang="en-US" sz="1800" b="0" spc="25" dirty="0">
                <a:solidFill>
                  <a:schemeClr val="tx2"/>
                </a:solidFill>
                <a:latin typeface="+mn-lt"/>
              </a:rPr>
              <a:t>              They create and maintain their digital portfolios to showcase skills, creativity,   and achievements</a:t>
            </a:r>
            <a:r>
              <a:rPr lang="en-US" sz="1800" b="0" spc="25" dirty="0">
                <a:latin typeface="+mn-lt"/>
              </a:rPr>
              <a:t>.</a:t>
            </a:r>
            <a:br>
              <a:rPr lang="en-US" sz="1800" b="0" spc="25" dirty="0">
                <a:latin typeface="+mn-lt"/>
              </a:rPr>
            </a:br>
            <a:r>
              <a:rPr lang="en-US" sz="1800" b="0" spc="25" dirty="0">
                <a:latin typeface="+mn-lt"/>
              </a:rPr>
              <a:t>2. </a:t>
            </a:r>
            <a:r>
              <a:rPr lang="en-US" sz="1800" spc="25" dirty="0">
                <a:latin typeface="+mn-lt"/>
              </a:rPr>
              <a:t>Recruiters / Employers:</a:t>
            </a:r>
            <a:br>
              <a:rPr lang="en-US" sz="1800" b="0" spc="25" dirty="0">
                <a:latin typeface="+mn-lt"/>
              </a:rPr>
            </a:br>
            <a:r>
              <a:rPr lang="en-US" sz="1800" b="0" spc="25" dirty="0">
                <a:latin typeface="+mn-lt"/>
              </a:rPr>
              <a:t>              </a:t>
            </a:r>
            <a:r>
              <a:rPr lang="en-US" sz="1800" b="0" spc="25" dirty="0">
                <a:solidFill>
                  <a:schemeClr val="tx2"/>
                </a:solidFill>
                <a:latin typeface="+mn-lt"/>
              </a:rPr>
              <a:t>They review the portfolios to evaluate candidates beyond traditional resumes</a:t>
            </a:r>
            <a:r>
              <a:rPr lang="en-US" sz="1800" b="0" spc="25" dirty="0">
                <a:latin typeface="+mn-lt"/>
              </a:rPr>
              <a:t>.</a:t>
            </a:r>
            <a:br>
              <a:rPr lang="en-US" sz="1800" b="0" spc="25" dirty="0">
                <a:latin typeface="+mn-lt"/>
              </a:rPr>
            </a:br>
            <a:r>
              <a:rPr lang="en-US" sz="1800" b="0" spc="25" dirty="0">
                <a:latin typeface="+mn-lt"/>
              </a:rPr>
              <a:t>3. </a:t>
            </a:r>
            <a:r>
              <a:rPr lang="en-US" sz="1800" spc="25" dirty="0">
                <a:latin typeface="+mn-lt"/>
              </a:rPr>
              <a:t>Academic Institutions / Faculty:</a:t>
            </a:r>
            <a:br>
              <a:rPr lang="en-US" sz="1800" b="0" spc="25" dirty="0">
                <a:latin typeface="+mn-lt"/>
              </a:rPr>
            </a:br>
            <a:r>
              <a:rPr lang="en-US" sz="1800" b="0" spc="25" dirty="0">
                <a:solidFill>
                  <a:schemeClr val="tx2"/>
                </a:solidFill>
                <a:latin typeface="+mn-lt"/>
              </a:rPr>
              <a:t>              They assess student projects, learning outcomes, and overall progress.</a:t>
            </a:r>
            <a:endParaRPr sz="1600" b="0" dirty="0">
              <a:solidFill>
                <a:schemeClr val="tx2"/>
              </a:solidFill>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64091" y="1038225"/>
            <a:ext cx="6657977" cy="3491340"/>
          </a:xfrm>
          <a:prstGeom prst="rect">
            <a:avLst/>
          </a:prstGeom>
        </p:spPr>
        <p:txBody>
          <a:bodyPr vert="horz" wrap="square" lIns="0" tIns="13335" rIns="0" bIns="0" rtlCol="0">
            <a:spAutoFit/>
          </a:bodyPr>
          <a:lstStyle/>
          <a:p>
            <a:pPr marL="12700" algn="l">
              <a:spcBef>
                <a:spcPts val="105"/>
              </a:spcBef>
            </a:pPr>
            <a:r>
              <a:rPr lang="en-US" sz="2800" dirty="0">
                <a:solidFill>
                  <a:srgbClr val="0D0D0D"/>
                </a:solidFill>
                <a:latin typeface="Algerian" panose="04020705040A02060702" pitchFamily="82" charset="0"/>
                <a:cs typeface="Times New Roman" panose="02020603050405020304" pitchFamily="18" charset="0"/>
              </a:rPr>
              <a:t>Tools and Technologies:</a:t>
            </a:r>
            <a:br>
              <a:rPr lang="en-US" sz="2400" dirty="0">
                <a:solidFill>
                  <a:srgbClr val="0D0D0D"/>
                </a:solidFill>
                <a:latin typeface="Algerian" panose="04020705040A02060702" pitchFamily="82" charset="0"/>
                <a:cs typeface="Times New Roman" panose="02020603050405020304" pitchFamily="18" charset="0"/>
              </a:rPr>
            </a:br>
            <a:r>
              <a:rPr lang="en-US" sz="2000" b="0" dirty="0">
                <a:solidFill>
                  <a:schemeClr val="accent4"/>
                </a:solidFill>
                <a:effectLst>
                  <a:outerShdw blurRad="38100" dist="38100" dir="2700000" algn="tl">
                    <a:srgbClr val="000000">
                      <a:alpha val="43137"/>
                    </a:srgbClr>
                  </a:outerShdw>
                </a:effectLst>
                <a:latin typeface="Bodoni MT Black" panose="02070A03080606020203" pitchFamily="18" charset="0"/>
                <a:cs typeface="Times New Roman" panose="02020603050405020304" pitchFamily="18" charset="0"/>
              </a:rPr>
              <a:t>Front-End Development Tools: </a:t>
            </a:r>
            <a:br>
              <a:rPr lang="en-US" sz="2000" b="0" dirty="0">
                <a:solidFill>
                  <a:schemeClr val="accent4"/>
                </a:solidFill>
                <a:latin typeface="Aptos Display" panose="020B0004020202020204" pitchFamily="34" charset="0"/>
                <a:cs typeface="Times New Roman" panose="02020603050405020304" pitchFamily="18" charset="0"/>
              </a:rPr>
            </a:br>
            <a:r>
              <a:rPr lang="en-US" sz="2400" b="0" dirty="0">
                <a:solidFill>
                  <a:srgbClr val="0D0D0D"/>
                </a:solidFill>
                <a:latin typeface="Aptos Display" panose="020B0004020202020204" pitchFamily="34" charset="0"/>
                <a:cs typeface="Times New Roman" panose="02020603050405020304" pitchFamily="18" charset="0"/>
              </a:rPr>
              <a:t>  </a:t>
            </a:r>
            <a:r>
              <a:rPr lang="en-US" sz="2000" b="0" dirty="0">
                <a:solidFill>
                  <a:srgbClr val="0D0D0D"/>
                </a:solidFill>
                <a:latin typeface="+mn-lt"/>
                <a:cs typeface="Times New Roman" panose="02020603050405020304" pitchFamily="18" charset="0"/>
              </a:rPr>
              <a:t>1.HTML5, CSS3, JavaScript:</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designing the structure, style, and interactivity  of   the portfolio</a:t>
            </a:r>
            <a:r>
              <a:rPr lang="en-US" sz="2000" b="0" dirty="0">
                <a:solidFill>
                  <a:srgbClr val="0D0D0D"/>
                </a:solidFill>
                <a:latin typeface="+mn-lt"/>
                <a:cs typeface="Times New Roman" panose="02020603050405020304" pitchFamily="18" charset="0"/>
              </a:rPr>
              <a:t>.  </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2.React.js / Angular / Vue.js:</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building dynamic and responsive user interfaces.  </a:t>
            </a:r>
            <a:br>
              <a:rPr lang="en-US" sz="2000" b="0" dirty="0">
                <a:solidFill>
                  <a:schemeClr val="tx2"/>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3.Bootstrap / Tailwind CSS: </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responsive design and faster UI development.</a:t>
            </a:r>
            <a:br>
              <a:rPr lang="en-US" sz="2000" b="0" dirty="0">
                <a:solidFill>
                  <a:schemeClr val="tx2"/>
                </a:solidFill>
                <a:latin typeface="+mn-lt"/>
                <a:cs typeface="Times New Roman" panose="02020603050405020304" pitchFamily="18" charset="0"/>
              </a:rPr>
            </a:br>
            <a:br>
              <a:rPr lang="en-US" sz="1400" b="0" dirty="0">
                <a:solidFill>
                  <a:schemeClr val="tx2"/>
                </a:solidFill>
                <a:latin typeface="+mn-lt"/>
                <a:cs typeface="Times New Roman" panose="02020603050405020304" pitchFamily="18" charset="0"/>
              </a:rPr>
            </a:br>
            <a:r>
              <a:rPr lang="en-US" sz="1600" b="0" spc="10" dirty="0">
                <a:latin typeface="+mn-lt"/>
              </a:rPr>
              <a:t>.</a:t>
            </a:r>
            <a:endParaRPr sz="1600" b="0" dirty="0">
              <a:latin typeface="+mn-l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object 8"/>
          <p:cNvSpPr txBox="1"/>
          <p:nvPr/>
        </p:nvSpPr>
        <p:spPr>
          <a:xfrm>
            <a:off x="1971870" y="1803400"/>
            <a:ext cx="6257730" cy="4535216"/>
          </a:xfrm>
          <a:prstGeom prst="rect">
            <a:avLst/>
          </a:prstGeom>
        </p:spPr>
        <p:txBody>
          <a:bodyPr vert="horz" wrap="square" lIns="0" tIns="13335" rIns="0" bIns="0" rtlCol="0">
            <a:spAutoFit/>
          </a:bodyPr>
          <a:lstStyle/>
          <a:p>
            <a:pPr marL="12700">
              <a:lnSpc>
                <a:spcPct val="100000"/>
              </a:lnSpc>
              <a:spcBef>
                <a:spcPts val="105"/>
              </a:spcBef>
            </a:pPr>
            <a:r>
              <a:rPr lang="en-IN" sz="3200" b="1" spc="15" dirty="0">
                <a:latin typeface="Algerian" panose="04020705040A02060702" pitchFamily="82" charset="0"/>
                <a:cs typeface="Trebuchet MS"/>
              </a:rPr>
              <a:t>POTFOLIO DESIGN AND LAYOUT:</a:t>
            </a:r>
          </a:p>
          <a:p>
            <a:pPr marL="12700">
              <a:lnSpc>
                <a:spcPct val="100000"/>
              </a:lnSpc>
              <a:spcBef>
                <a:spcPts val="105"/>
              </a:spcBef>
            </a:pPr>
            <a:r>
              <a:rPr lang="en-IN" sz="1600" spc="15" dirty="0">
                <a:latin typeface="Trebuchet MS"/>
                <a:cs typeface="Trebuchet MS"/>
              </a:rPr>
              <a:t> </a:t>
            </a: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sz="4000" dirty="0">
              <a:latin typeface="Trebuchet MS"/>
              <a:cs typeface="Trebuchet MS"/>
            </a:endParaRPr>
          </a:p>
        </p:txBody>
      </p:sp>
      <p:pic>
        <p:nvPicPr>
          <p:cNvPr id="1026" name="Picture 2" descr="Free Portfolio Design Layout Template">
            <a:extLst>
              <a:ext uri="{FF2B5EF4-FFF2-40B4-BE49-F238E27FC236}">
                <a16:creationId xmlns:a16="http://schemas.microsoft.com/office/drawing/2014/main" id="{2829C1BA-D65F-37EB-E98F-93538E928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6070"/>
            <a:ext cx="4038600"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838200"/>
            <a:ext cx="8534400" cy="3693319"/>
          </a:xfrm>
        </p:spPr>
        <p:txBody>
          <a:bodyPr/>
          <a:lstStyle/>
          <a:p>
            <a:r>
              <a:rPr lang="en-IN" sz="3200" dirty="0">
                <a:latin typeface="Algerian" panose="04020705040A02060702" pitchFamily="82" charset="0"/>
              </a:rPr>
              <a:t>FEATURES AND FUNCTIONALITY:</a:t>
            </a:r>
            <a:br>
              <a:rPr lang="en-IN" sz="3200" dirty="0">
                <a:latin typeface="Algerian" panose="04020705040A02060702" pitchFamily="82" charset="0"/>
              </a:rPr>
            </a:br>
            <a:r>
              <a:rPr lang="en-US" sz="2400" b="0" dirty="0">
                <a:effectLst>
                  <a:outerShdw blurRad="38100" dist="38100" dir="2700000" algn="tl">
                    <a:srgbClr val="000000">
                      <a:alpha val="43137"/>
                    </a:srgbClr>
                  </a:outerShdw>
                </a:effectLst>
                <a:latin typeface="Bodoni MT Black" panose="02070A03080606020203" pitchFamily="18" charset="0"/>
              </a:rPr>
              <a:t>1. User Profile Management:</a:t>
            </a:r>
            <a:br>
              <a:rPr lang="en-US" sz="2400" b="0" dirty="0">
                <a:latin typeface="Bodoni MT Black" panose="02070A03080606020203" pitchFamily="18" charset="0"/>
              </a:rPr>
            </a:br>
            <a:br>
              <a:rPr lang="en-US" sz="2400" b="0" dirty="0">
                <a:latin typeface="Bodoni MT Black" panose="02070A03080606020203" pitchFamily="18" charset="0"/>
              </a:rPr>
            </a:br>
            <a:r>
              <a:rPr lang="en-US" sz="3200" b="0" dirty="0">
                <a:latin typeface="+mn-lt"/>
              </a:rPr>
              <a:t>* </a:t>
            </a:r>
            <a:r>
              <a:rPr lang="en-US" sz="3200" b="0" dirty="0">
                <a:solidFill>
                  <a:schemeClr val="tx2"/>
                </a:solidFill>
                <a:latin typeface="+mn-lt"/>
              </a:rPr>
              <a:t>Students can create and manage </a:t>
            </a:r>
            <a:br>
              <a:rPr lang="en-US" sz="3200" b="0" dirty="0">
                <a:solidFill>
                  <a:schemeClr val="tx2"/>
                </a:solidFill>
                <a:latin typeface="+mn-lt"/>
              </a:rPr>
            </a:br>
            <a:r>
              <a:rPr lang="en-US" sz="3200" b="0" dirty="0">
                <a:solidFill>
                  <a:schemeClr val="tx2"/>
                </a:solidFill>
                <a:latin typeface="+mn-lt"/>
              </a:rPr>
              <a:t>	their personal profiles.</a:t>
            </a:r>
            <a:br>
              <a:rPr lang="en-US" sz="3200" b="0" dirty="0">
                <a:solidFill>
                  <a:schemeClr val="tx2"/>
                </a:solidFill>
                <a:latin typeface="+mn-lt"/>
              </a:rPr>
            </a:br>
            <a:r>
              <a:rPr lang="en-US" sz="3200" b="0" dirty="0">
                <a:solidFill>
                  <a:schemeClr val="tx2"/>
                </a:solidFill>
                <a:latin typeface="+mn-lt"/>
              </a:rPr>
              <a:t>* Add details like name, photo, </a:t>
            </a:r>
            <a:br>
              <a:rPr lang="en-US" sz="3200" b="0" dirty="0">
                <a:solidFill>
                  <a:schemeClr val="tx2"/>
                </a:solidFill>
                <a:latin typeface="+mn-lt"/>
              </a:rPr>
            </a:br>
            <a:r>
              <a:rPr lang="en-US" sz="3200" b="0" dirty="0">
                <a:solidFill>
                  <a:schemeClr val="tx2"/>
                </a:solidFill>
                <a:latin typeface="+mn-lt"/>
              </a:rPr>
              <a:t>	contact info, career objectives,</a:t>
            </a:r>
            <a:br>
              <a:rPr lang="en-US" sz="3200" b="0" dirty="0">
                <a:solidFill>
                  <a:schemeClr val="tx2"/>
                </a:solidFill>
                <a:latin typeface="+mn-lt"/>
              </a:rPr>
            </a:br>
            <a:r>
              <a:rPr lang="en-US" sz="3200" b="0" dirty="0">
                <a:solidFill>
                  <a:schemeClr val="tx2"/>
                </a:solidFill>
                <a:latin typeface="+mn-lt"/>
              </a:rPr>
              <a:t> 	and education background</a:t>
            </a:r>
            <a:r>
              <a:rPr lang="en-US" sz="3200" b="0" dirty="0">
                <a:latin typeface="+mn-lt"/>
              </a:rPr>
              <a:t>.</a:t>
            </a:r>
            <a:endParaRPr lang="en-IN" b="0" dirty="0">
              <a:latin typeface="+mn-lt"/>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TotalTime>
  <Words>516</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 Display</vt:lpstr>
      <vt:lpstr>Arial</vt:lpstr>
      <vt:lpstr>Arial Rounded MT Bold</vt:lpstr>
      <vt:lpstr>Bodoni MT Black</vt:lpstr>
      <vt:lpstr>Calibri</vt:lpstr>
      <vt:lpstr>Roboto</vt:lpstr>
      <vt:lpstr>Times New Roman</vt:lpstr>
      <vt:lpstr>Trebuchet MS</vt:lpstr>
      <vt:lpstr>Office Theme</vt:lpstr>
      <vt:lpstr>Digital Portfolio  </vt:lpstr>
      <vt:lpstr>      PROJECT TITLE       DIGITAL PORTFOLIO</vt:lpstr>
      <vt:lpstr>AGENDA</vt:lpstr>
      <vt:lpstr>PROBLEM STATEMENTS:       Traditional resumes cannot fully demonstrate a student’s  creativity and practical work. A digital portfolio helps to  visually and interactively display their abilities  to recruiters or academic institutions.</vt:lpstr>
      <vt:lpstr>PROJECT OVERVIEW:           Today’s competitive environment, students rely heavily on traditional resumes to present their qualifications. However, resumes are often limited to text-based information, which fails to highlight a student’s creativity, practical projects, and hands-on experience. This creates a gap between what students can do and what recruiters or academic institutions are able to perceive from their applications. To bridge this gap, a digital portfolio provides a dynamic platform that allows students to showcase their skills, projects, and achievements in an interactive and visually appealing manner. This not only enhances their visibility but also improves their chances of academic and career opportunities.</vt:lpstr>
      <vt:lpstr>END USERS:    1. Students / Job Seekers:                They create and maintain their digital portfolios to showcase skills, creativity,   and achievements. 2. Recruiters / Employers:               They review the portfolios to evaluate candidates beyond traditional resumes. 3. Academic Institutions / Faculty:               They assess student projects, learning outcomes, and overall progress.</vt:lpstr>
      <vt:lpstr>Tools and Technologies: Front-End Development Tools:    1.HTML5, CSS3, JavaScript:        For designing the structure, style, and interactivity  of   the portfolio.     2.React.js / Angular / Vue.js:        For building dynamic and responsive user interfaces.     3.Bootstrap / Tailwind CSS:          For responsive design and faster UI development.  .</vt:lpstr>
      <vt:lpstr>PowerPoint Presentation</vt:lpstr>
      <vt:lpstr>FEATURES AND FUNCTIONALITY: 1. User Profile Management:  * Students can create and manage   their personal profiles. * Add details like name, photo,   contact info, career objectives,   and education background.</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32</cp:revision>
  <dcterms:created xsi:type="dcterms:W3CDTF">2024-03-29T15:07:22Z</dcterms:created>
  <dcterms:modified xsi:type="dcterms:W3CDTF">2025-08-29T09:51:40Z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