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7" r:id="rId3"/>
    <p:sldId id="258" r:id="rId4"/>
    <p:sldId id="259" r:id="rId5"/>
    <p:sldId id="264" r:id="rId6"/>
    <p:sldId id="265" r:id="rId7"/>
    <p:sldId id="266" r:id="rId8"/>
    <p:sldId id="267" r:id="rId9"/>
    <p:sldId id="278" r:id="rId10"/>
    <p:sldId id="269" r:id="rId11"/>
    <p:sldId id="270" r:id="rId12"/>
    <p:sldId id="271" r:id="rId13"/>
    <p:sldId id="272" r:id="rId14"/>
    <p:sldId id="273" r:id="rId15"/>
    <p:sldId id="274" r:id="rId16"/>
    <p:sldId id="275" r:id="rId17"/>
    <p:sldId id="276" r:id="rId18"/>
    <p:sldId id="282" r:id="rId19"/>
    <p:sldId id="277" r:id="rId20"/>
    <p:sldId id="285" r:id="rId21"/>
    <p:sldId id="279" r:id="rId22"/>
    <p:sldId id="280" r:id="rId23"/>
    <p:sldId id="281" r:id="rId24"/>
    <p:sldId id="283" r:id="rId25"/>
    <p:sldId id="260" r:id="rId26"/>
    <p:sldId id="26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974" y="22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4AB530-A578-4653-AE99-DE63AD2FFFC9}" type="datetimeFigureOut">
              <a:rPr lang="en-IN" smtClean="0"/>
              <a:t>05-05-2023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1F46DD-6C16-4AAC-96AA-C3BECCB8ECC2}" type="slidenum">
              <a:rPr lang="en-IN" smtClean="0"/>
              <a:t>‹#›</a:t>
            </a:fld>
            <a:endParaRPr lang="en-IN"/>
          </a:p>
        </p:txBody>
      </p:sp>
    </p:spTree>
    <p:extLst>
      <p:ext uri="{BB962C8B-B14F-4D97-AF65-F5344CB8AC3E}">
        <p14:creationId xmlns:p14="http://schemas.microsoft.com/office/powerpoint/2010/main" val="348203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r>
              <a:rPr lang="en-IN"/>
              <a:t>11-02-2023</a:t>
            </a:r>
          </a:p>
        </p:txBody>
      </p:sp>
      <p:sp>
        <p:nvSpPr>
          <p:cNvPr id="5" name="Footer Placeholder 4"/>
          <p:cNvSpPr>
            <a:spLocks noGrp="1"/>
          </p:cNvSpPr>
          <p:nvPr>
            <p:ph type="ftr" sz="quarter" idx="11"/>
          </p:nvPr>
        </p:nvSpPr>
        <p:spPr/>
        <p:txBody>
          <a:bodyPr/>
          <a:lstStyle/>
          <a:p>
            <a:r>
              <a:rPr lang="en-IN"/>
              <a:t>IT8811/PW/IV IT/VIISEM/0th Review</a:t>
            </a:r>
          </a:p>
        </p:txBody>
      </p:sp>
      <p:sp>
        <p:nvSpPr>
          <p:cNvPr id="6" name="Slide Number Placeholder 5"/>
          <p:cNvSpPr>
            <a:spLocks noGrp="1"/>
          </p:cNvSpPr>
          <p:nvPr>
            <p:ph type="sldNum" sz="quarter" idx="12"/>
          </p:nvPr>
        </p:nvSpPr>
        <p:spPr/>
        <p:txBody>
          <a:bodyPr/>
          <a:lstStyle/>
          <a:p>
            <a:fld id="{A7C92EE0-B229-42FF-9D48-23D25149E531}" type="slidenum">
              <a:rPr lang="en-IN" smtClean="0"/>
              <a:t>‹#›</a:t>
            </a:fld>
            <a:endParaRPr lang="en-IN"/>
          </a:p>
        </p:txBody>
      </p:sp>
    </p:spTree>
    <p:extLst>
      <p:ext uri="{BB962C8B-B14F-4D97-AF65-F5344CB8AC3E}">
        <p14:creationId xmlns:p14="http://schemas.microsoft.com/office/powerpoint/2010/main" val="2088136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IN"/>
              <a:t>11-02-2023</a:t>
            </a:r>
          </a:p>
        </p:txBody>
      </p:sp>
      <p:sp>
        <p:nvSpPr>
          <p:cNvPr id="5" name="Footer Placeholder 4"/>
          <p:cNvSpPr>
            <a:spLocks noGrp="1"/>
          </p:cNvSpPr>
          <p:nvPr>
            <p:ph type="ftr" sz="quarter" idx="11"/>
          </p:nvPr>
        </p:nvSpPr>
        <p:spPr/>
        <p:txBody>
          <a:bodyPr/>
          <a:lstStyle/>
          <a:p>
            <a:r>
              <a:rPr lang="en-IN"/>
              <a:t>IT8811/PW/IV IT/VIISEM/0th Review</a:t>
            </a:r>
          </a:p>
        </p:txBody>
      </p:sp>
      <p:sp>
        <p:nvSpPr>
          <p:cNvPr id="6" name="Slide Number Placeholder 5"/>
          <p:cNvSpPr>
            <a:spLocks noGrp="1"/>
          </p:cNvSpPr>
          <p:nvPr>
            <p:ph type="sldNum" sz="quarter" idx="12"/>
          </p:nvPr>
        </p:nvSpPr>
        <p:spPr/>
        <p:txBody>
          <a:bodyPr/>
          <a:lstStyle/>
          <a:p>
            <a:fld id="{A7C92EE0-B229-42FF-9D48-23D25149E531}" type="slidenum">
              <a:rPr lang="en-IN" smtClean="0"/>
              <a:t>‹#›</a:t>
            </a:fld>
            <a:endParaRPr lang="en-IN"/>
          </a:p>
        </p:txBody>
      </p:sp>
    </p:spTree>
    <p:extLst>
      <p:ext uri="{BB962C8B-B14F-4D97-AF65-F5344CB8AC3E}">
        <p14:creationId xmlns:p14="http://schemas.microsoft.com/office/powerpoint/2010/main" val="57462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IN"/>
              <a:t>11-02-2023</a:t>
            </a:r>
          </a:p>
        </p:txBody>
      </p:sp>
      <p:sp>
        <p:nvSpPr>
          <p:cNvPr id="5" name="Footer Placeholder 4"/>
          <p:cNvSpPr>
            <a:spLocks noGrp="1"/>
          </p:cNvSpPr>
          <p:nvPr>
            <p:ph type="ftr" sz="quarter" idx="11"/>
          </p:nvPr>
        </p:nvSpPr>
        <p:spPr/>
        <p:txBody>
          <a:bodyPr/>
          <a:lstStyle/>
          <a:p>
            <a:r>
              <a:rPr lang="en-IN"/>
              <a:t>IT8811/PW/IV IT/VIISEM/0th Review</a:t>
            </a:r>
          </a:p>
        </p:txBody>
      </p:sp>
      <p:sp>
        <p:nvSpPr>
          <p:cNvPr id="6" name="Slide Number Placeholder 5"/>
          <p:cNvSpPr>
            <a:spLocks noGrp="1"/>
          </p:cNvSpPr>
          <p:nvPr>
            <p:ph type="sldNum" sz="quarter" idx="12"/>
          </p:nvPr>
        </p:nvSpPr>
        <p:spPr/>
        <p:txBody>
          <a:bodyPr/>
          <a:lstStyle/>
          <a:p>
            <a:fld id="{A7C92EE0-B229-42FF-9D48-23D25149E531}" type="slidenum">
              <a:rPr lang="en-IN" smtClean="0"/>
              <a:t>‹#›</a:t>
            </a:fld>
            <a:endParaRPr lang="en-IN"/>
          </a:p>
        </p:txBody>
      </p:sp>
    </p:spTree>
    <p:extLst>
      <p:ext uri="{BB962C8B-B14F-4D97-AF65-F5344CB8AC3E}">
        <p14:creationId xmlns:p14="http://schemas.microsoft.com/office/powerpoint/2010/main" val="1504589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IN"/>
              <a:t>11-02-2023</a:t>
            </a:r>
          </a:p>
        </p:txBody>
      </p:sp>
      <p:sp>
        <p:nvSpPr>
          <p:cNvPr id="5" name="Footer Placeholder 4"/>
          <p:cNvSpPr>
            <a:spLocks noGrp="1"/>
          </p:cNvSpPr>
          <p:nvPr>
            <p:ph type="ftr" sz="quarter" idx="11"/>
          </p:nvPr>
        </p:nvSpPr>
        <p:spPr/>
        <p:txBody>
          <a:bodyPr/>
          <a:lstStyle/>
          <a:p>
            <a:r>
              <a:rPr lang="en-IN"/>
              <a:t>IT8811/PW/IV IT/VIISEM/0th Review</a:t>
            </a:r>
          </a:p>
        </p:txBody>
      </p:sp>
      <p:sp>
        <p:nvSpPr>
          <p:cNvPr id="6" name="Slide Number Placeholder 5"/>
          <p:cNvSpPr>
            <a:spLocks noGrp="1"/>
          </p:cNvSpPr>
          <p:nvPr>
            <p:ph type="sldNum" sz="quarter" idx="12"/>
          </p:nvPr>
        </p:nvSpPr>
        <p:spPr/>
        <p:txBody>
          <a:bodyPr/>
          <a:lstStyle/>
          <a:p>
            <a:fld id="{A7C92EE0-B229-42FF-9D48-23D25149E531}" type="slidenum">
              <a:rPr lang="en-IN" smtClean="0"/>
              <a:t>‹#›</a:t>
            </a:fld>
            <a:endParaRPr lang="en-IN"/>
          </a:p>
        </p:txBody>
      </p:sp>
    </p:spTree>
    <p:extLst>
      <p:ext uri="{BB962C8B-B14F-4D97-AF65-F5344CB8AC3E}">
        <p14:creationId xmlns:p14="http://schemas.microsoft.com/office/powerpoint/2010/main" val="403701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a:t>11-02-2023</a:t>
            </a:r>
          </a:p>
        </p:txBody>
      </p:sp>
      <p:sp>
        <p:nvSpPr>
          <p:cNvPr id="5" name="Footer Placeholder 4"/>
          <p:cNvSpPr>
            <a:spLocks noGrp="1"/>
          </p:cNvSpPr>
          <p:nvPr>
            <p:ph type="ftr" sz="quarter" idx="11"/>
          </p:nvPr>
        </p:nvSpPr>
        <p:spPr/>
        <p:txBody>
          <a:bodyPr/>
          <a:lstStyle/>
          <a:p>
            <a:r>
              <a:rPr lang="en-IN"/>
              <a:t>IT8811/PW/IV IT/VIISEM/0th Review</a:t>
            </a:r>
          </a:p>
        </p:txBody>
      </p:sp>
      <p:sp>
        <p:nvSpPr>
          <p:cNvPr id="6" name="Slide Number Placeholder 5"/>
          <p:cNvSpPr>
            <a:spLocks noGrp="1"/>
          </p:cNvSpPr>
          <p:nvPr>
            <p:ph type="sldNum" sz="quarter" idx="12"/>
          </p:nvPr>
        </p:nvSpPr>
        <p:spPr/>
        <p:txBody>
          <a:bodyPr/>
          <a:lstStyle/>
          <a:p>
            <a:fld id="{A7C92EE0-B229-42FF-9D48-23D25149E531}" type="slidenum">
              <a:rPr lang="en-IN" smtClean="0"/>
              <a:t>‹#›</a:t>
            </a:fld>
            <a:endParaRPr lang="en-IN"/>
          </a:p>
        </p:txBody>
      </p:sp>
    </p:spTree>
    <p:extLst>
      <p:ext uri="{BB962C8B-B14F-4D97-AF65-F5344CB8AC3E}">
        <p14:creationId xmlns:p14="http://schemas.microsoft.com/office/powerpoint/2010/main" val="385276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r>
              <a:rPr lang="en-IN"/>
              <a:t>11-02-2023</a:t>
            </a:r>
          </a:p>
        </p:txBody>
      </p:sp>
      <p:sp>
        <p:nvSpPr>
          <p:cNvPr id="6" name="Footer Placeholder 5"/>
          <p:cNvSpPr>
            <a:spLocks noGrp="1"/>
          </p:cNvSpPr>
          <p:nvPr>
            <p:ph type="ftr" sz="quarter" idx="11"/>
          </p:nvPr>
        </p:nvSpPr>
        <p:spPr/>
        <p:txBody>
          <a:bodyPr/>
          <a:lstStyle/>
          <a:p>
            <a:r>
              <a:rPr lang="en-IN"/>
              <a:t>IT8811/PW/IV IT/VIISEM/0th Review</a:t>
            </a:r>
          </a:p>
        </p:txBody>
      </p:sp>
      <p:sp>
        <p:nvSpPr>
          <p:cNvPr id="7" name="Slide Number Placeholder 6"/>
          <p:cNvSpPr>
            <a:spLocks noGrp="1"/>
          </p:cNvSpPr>
          <p:nvPr>
            <p:ph type="sldNum" sz="quarter" idx="12"/>
          </p:nvPr>
        </p:nvSpPr>
        <p:spPr/>
        <p:txBody>
          <a:bodyPr/>
          <a:lstStyle/>
          <a:p>
            <a:fld id="{A7C92EE0-B229-42FF-9D48-23D25149E531}" type="slidenum">
              <a:rPr lang="en-IN" smtClean="0"/>
              <a:t>‹#›</a:t>
            </a:fld>
            <a:endParaRPr lang="en-IN"/>
          </a:p>
        </p:txBody>
      </p:sp>
    </p:spTree>
    <p:extLst>
      <p:ext uri="{BB962C8B-B14F-4D97-AF65-F5344CB8AC3E}">
        <p14:creationId xmlns:p14="http://schemas.microsoft.com/office/powerpoint/2010/main" val="3143317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r>
              <a:rPr lang="en-IN"/>
              <a:t>11-02-2023</a:t>
            </a:r>
          </a:p>
        </p:txBody>
      </p:sp>
      <p:sp>
        <p:nvSpPr>
          <p:cNvPr id="8" name="Footer Placeholder 7"/>
          <p:cNvSpPr>
            <a:spLocks noGrp="1"/>
          </p:cNvSpPr>
          <p:nvPr>
            <p:ph type="ftr" sz="quarter" idx="11"/>
          </p:nvPr>
        </p:nvSpPr>
        <p:spPr/>
        <p:txBody>
          <a:bodyPr/>
          <a:lstStyle/>
          <a:p>
            <a:r>
              <a:rPr lang="en-IN"/>
              <a:t>IT8811/PW/IV IT/VIISEM/0th Review</a:t>
            </a:r>
          </a:p>
        </p:txBody>
      </p:sp>
      <p:sp>
        <p:nvSpPr>
          <p:cNvPr id="9" name="Slide Number Placeholder 8"/>
          <p:cNvSpPr>
            <a:spLocks noGrp="1"/>
          </p:cNvSpPr>
          <p:nvPr>
            <p:ph type="sldNum" sz="quarter" idx="12"/>
          </p:nvPr>
        </p:nvSpPr>
        <p:spPr/>
        <p:txBody>
          <a:bodyPr/>
          <a:lstStyle/>
          <a:p>
            <a:fld id="{A7C92EE0-B229-42FF-9D48-23D25149E531}" type="slidenum">
              <a:rPr lang="en-IN" smtClean="0"/>
              <a:t>‹#›</a:t>
            </a:fld>
            <a:endParaRPr lang="en-IN"/>
          </a:p>
        </p:txBody>
      </p:sp>
    </p:spTree>
    <p:extLst>
      <p:ext uri="{BB962C8B-B14F-4D97-AF65-F5344CB8AC3E}">
        <p14:creationId xmlns:p14="http://schemas.microsoft.com/office/powerpoint/2010/main" val="938895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r>
              <a:rPr lang="en-IN"/>
              <a:t>11-02-2023</a:t>
            </a:r>
          </a:p>
        </p:txBody>
      </p:sp>
      <p:sp>
        <p:nvSpPr>
          <p:cNvPr id="4" name="Footer Placeholder 3"/>
          <p:cNvSpPr>
            <a:spLocks noGrp="1"/>
          </p:cNvSpPr>
          <p:nvPr>
            <p:ph type="ftr" sz="quarter" idx="11"/>
          </p:nvPr>
        </p:nvSpPr>
        <p:spPr/>
        <p:txBody>
          <a:bodyPr/>
          <a:lstStyle/>
          <a:p>
            <a:r>
              <a:rPr lang="en-IN"/>
              <a:t>IT8811/PW/IV IT/VIISEM/0th Review</a:t>
            </a:r>
          </a:p>
        </p:txBody>
      </p:sp>
      <p:sp>
        <p:nvSpPr>
          <p:cNvPr id="5" name="Slide Number Placeholder 4"/>
          <p:cNvSpPr>
            <a:spLocks noGrp="1"/>
          </p:cNvSpPr>
          <p:nvPr>
            <p:ph type="sldNum" sz="quarter" idx="12"/>
          </p:nvPr>
        </p:nvSpPr>
        <p:spPr/>
        <p:txBody>
          <a:bodyPr/>
          <a:lstStyle/>
          <a:p>
            <a:fld id="{A7C92EE0-B229-42FF-9D48-23D25149E531}" type="slidenum">
              <a:rPr lang="en-IN" smtClean="0"/>
              <a:t>‹#›</a:t>
            </a:fld>
            <a:endParaRPr lang="en-IN"/>
          </a:p>
        </p:txBody>
      </p:sp>
    </p:spTree>
    <p:extLst>
      <p:ext uri="{BB962C8B-B14F-4D97-AF65-F5344CB8AC3E}">
        <p14:creationId xmlns:p14="http://schemas.microsoft.com/office/powerpoint/2010/main" val="412195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11-02-2023</a:t>
            </a:r>
          </a:p>
        </p:txBody>
      </p:sp>
      <p:sp>
        <p:nvSpPr>
          <p:cNvPr id="3" name="Footer Placeholder 2"/>
          <p:cNvSpPr>
            <a:spLocks noGrp="1"/>
          </p:cNvSpPr>
          <p:nvPr>
            <p:ph type="ftr" sz="quarter" idx="11"/>
          </p:nvPr>
        </p:nvSpPr>
        <p:spPr/>
        <p:txBody>
          <a:bodyPr/>
          <a:lstStyle/>
          <a:p>
            <a:r>
              <a:rPr lang="en-IN"/>
              <a:t>IT8811/PW/IV IT/VIISEM/0th Review</a:t>
            </a:r>
          </a:p>
        </p:txBody>
      </p:sp>
      <p:sp>
        <p:nvSpPr>
          <p:cNvPr id="4" name="Slide Number Placeholder 3"/>
          <p:cNvSpPr>
            <a:spLocks noGrp="1"/>
          </p:cNvSpPr>
          <p:nvPr>
            <p:ph type="sldNum" sz="quarter" idx="12"/>
          </p:nvPr>
        </p:nvSpPr>
        <p:spPr/>
        <p:txBody>
          <a:bodyPr/>
          <a:lstStyle/>
          <a:p>
            <a:fld id="{A7C92EE0-B229-42FF-9D48-23D25149E531}" type="slidenum">
              <a:rPr lang="en-IN" smtClean="0"/>
              <a:t>‹#›</a:t>
            </a:fld>
            <a:endParaRPr lang="en-IN"/>
          </a:p>
        </p:txBody>
      </p:sp>
    </p:spTree>
    <p:extLst>
      <p:ext uri="{BB962C8B-B14F-4D97-AF65-F5344CB8AC3E}">
        <p14:creationId xmlns:p14="http://schemas.microsoft.com/office/powerpoint/2010/main" val="2443009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11-02-2023</a:t>
            </a:r>
          </a:p>
        </p:txBody>
      </p:sp>
      <p:sp>
        <p:nvSpPr>
          <p:cNvPr id="6" name="Footer Placeholder 5"/>
          <p:cNvSpPr>
            <a:spLocks noGrp="1"/>
          </p:cNvSpPr>
          <p:nvPr>
            <p:ph type="ftr" sz="quarter" idx="11"/>
          </p:nvPr>
        </p:nvSpPr>
        <p:spPr/>
        <p:txBody>
          <a:bodyPr/>
          <a:lstStyle/>
          <a:p>
            <a:r>
              <a:rPr lang="en-IN"/>
              <a:t>IT8811/PW/IV IT/VIISEM/0th Review</a:t>
            </a:r>
          </a:p>
        </p:txBody>
      </p:sp>
      <p:sp>
        <p:nvSpPr>
          <p:cNvPr id="7" name="Slide Number Placeholder 6"/>
          <p:cNvSpPr>
            <a:spLocks noGrp="1"/>
          </p:cNvSpPr>
          <p:nvPr>
            <p:ph type="sldNum" sz="quarter" idx="12"/>
          </p:nvPr>
        </p:nvSpPr>
        <p:spPr/>
        <p:txBody>
          <a:bodyPr/>
          <a:lstStyle/>
          <a:p>
            <a:fld id="{A7C92EE0-B229-42FF-9D48-23D25149E531}" type="slidenum">
              <a:rPr lang="en-IN" smtClean="0"/>
              <a:t>‹#›</a:t>
            </a:fld>
            <a:endParaRPr lang="en-IN"/>
          </a:p>
        </p:txBody>
      </p:sp>
    </p:spTree>
    <p:extLst>
      <p:ext uri="{BB962C8B-B14F-4D97-AF65-F5344CB8AC3E}">
        <p14:creationId xmlns:p14="http://schemas.microsoft.com/office/powerpoint/2010/main" val="408631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11-02-2023</a:t>
            </a:r>
          </a:p>
        </p:txBody>
      </p:sp>
      <p:sp>
        <p:nvSpPr>
          <p:cNvPr id="6" name="Footer Placeholder 5"/>
          <p:cNvSpPr>
            <a:spLocks noGrp="1"/>
          </p:cNvSpPr>
          <p:nvPr>
            <p:ph type="ftr" sz="quarter" idx="11"/>
          </p:nvPr>
        </p:nvSpPr>
        <p:spPr/>
        <p:txBody>
          <a:bodyPr/>
          <a:lstStyle/>
          <a:p>
            <a:r>
              <a:rPr lang="en-IN"/>
              <a:t>IT8811/PW/IV IT/VIISEM/0th Review</a:t>
            </a:r>
          </a:p>
        </p:txBody>
      </p:sp>
      <p:sp>
        <p:nvSpPr>
          <p:cNvPr id="7" name="Slide Number Placeholder 6"/>
          <p:cNvSpPr>
            <a:spLocks noGrp="1"/>
          </p:cNvSpPr>
          <p:nvPr>
            <p:ph type="sldNum" sz="quarter" idx="12"/>
          </p:nvPr>
        </p:nvSpPr>
        <p:spPr/>
        <p:txBody>
          <a:bodyPr/>
          <a:lstStyle/>
          <a:p>
            <a:fld id="{A7C92EE0-B229-42FF-9D48-23D25149E531}" type="slidenum">
              <a:rPr lang="en-IN" smtClean="0"/>
              <a:t>‹#›</a:t>
            </a:fld>
            <a:endParaRPr lang="en-IN"/>
          </a:p>
        </p:txBody>
      </p:sp>
    </p:spTree>
    <p:extLst>
      <p:ext uri="{BB962C8B-B14F-4D97-AF65-F5344CB8AC3E}">
        <p14:creationId xmlns:p14="http://schemas.microsoft.com/office/powerpoint/2010/main" val="677401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b="1">
                <a:solidFill>
                  <a:schemeClr val="accent2">
                    <a:lumMod val="75000"/>
                  </a:schemeClr>
                </a:solidFill>
              </a:defRPr>
            </a:lvl1pPr>
          </a:lstStyle>
          <a:p>
            <a:r>
              <a:rPr lang="en-IN"/>
              <a:t>11-02-2023</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b="1">
                <a:solidFill>
                  <a:schemeClr val="accent2">
                    <a:lumMod val="75000"/>
                  </a:schemeClr>
                </a:solidFill>
              </a:defRPr>
            </a:lvl1pPr>
          </a:lstStyle>
          <a:p>
            <a:r>
              <a:rPr lang="en-IN"/>
              <a:t>IT8811/PW/IV IT/VIISEM/0th Review</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b="1">
                <a:solidFill>
                  <a:schemeClr val="accent2">
                    <a:lumMod val="75000"/>
                  </a:schemeClr>
                </a:solidFill>
              </a:defRPr>
            </a:lvl1pPr>
          </a:lstStyle>
          <a:p>
            <a:fld id="{A7C92EE0-B229-42FF-9D48-23D25149E531}" type="slidenum">
              <a:rPr lang="en-IN" smtClean="0"/>
              <a:pPr/>
              <a:t>‹#›</a:t>
            </a:fld>
            <a:endParaRPr lang="en-IN"/>
          </a:p>
        </p:txBody>
      </p:sp>
    </p:spTree>
    <p:extLst>
      <p:ext uri="{BB962C8B-B14F-4D97-AF65-F5344CB8AC3E}">
        <p14:creationId xmlns:p14="http://schemas.microsoft.com/office/powerpoint/2010/main" val="898877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600" kern="1200">
          <a:solidFill>
            <a:srgbClr val="C00000"/>
          </a:solidFill>
          <a:latin typeface="Times New Roman" pitchFamily="18" charset="0"/>
          <a:ea typeface="+mj-ea"/>
          <a:cs typeface="Times New Roman" pitchFamily="18" charset="0"/>
        </a:defRPr>
      </a:lvl1pPr>
    </p:titleStyle>
    <p:bodyStyle>
      <a:lvl1pPr marL="228600" indent="-228600" algn="just" defTabSz="914400" rtl="0" eaLnBrk="1" latinLnBrk="0" hangingPunct="1">
        <a:lnSpc>
          <a:spcPct val="150000"/>
        </a:lnSpc>
        <a:spcBef>
          <a:spcPts val="1000"/>
        </a:spcBef>
        <a:buFont typeface="Arial" panose="020B0604020202020204" pitchFamily="34" charset="0"/>
        <a:buChar char="•"/>
        <a:defRPr sz="2000" kern="1200">
          <a:solidFill>
            <a:srgbClr val="0000FF"/>
          </a:solidFill>
          <a:latin typeface="Times New Roman" pitchFamily="18" charset="0"/>
          <a:ea typeface="+mn-ea"/>
          <a:cs typeface="Times New Roman" pitchFamily="18" charset="0"/>
        </a:defRPr>
      </a:lvl1pPr>
      <a:lvl2pPr marL="685800" indent="-228600" algn="just" defTabSz="914400" rtl="0" eaLnBrk="1" latinLnBrk="0" hangingPunct="1">
        <a:lnSpc>
          <a:spcPct val="150000"/>
        </a:lnSpc>
        <a:spcBef>
          <a:spcPts val="500"/>
        </a:spcBef>
        <a:buFont typeface="Arial" panose="020B0604020202020204" pitchFamily="34" charset="0"/>
        <a:buChar char="•"/>
        <a:defRPr sz="2000" kern="1200">
          <a:solidFill>
            <a:srgbClr val="0000FF"/>
          </a:solidFill>
          <a:latin typeface="Times New Roman" pitchFamily="18" charset="0"/>
          <a:ea typeface="+mn-ea"/>
          <a:cs typeface="Times New Roman" pitchFamily="18" charset="0"/>
        </a:defRPr>
      </a:lvl2pPr>
      <a:lvl3pPr marL="1143000" indent="-228600" algn="just" defTabSz="914400" rtl="0" eaLnBrk="1" latinLnBrk="0" hangingPunct="1">
        <a:lnSpc>
          <a:spcPct val="150000"/>
        </a:lnSpc>
        <a:spcBef>
          <a:spcPts val="500"/>
        </a:spcBef>
        <a:buFont typeface="Arial" panose="020B0604020202020204" pitchFamily="34" charset="0"/>
        <a:buChar char="•"/>
        <a:defRPr sz="2000" kern="1200">
          <a:solidFill>
            <a:srgbClr val="0000FF"/>
          </a:solidFill>
          <a:latin typeface="Times New Roman" pitchFamily="18" charset="0"/>
          <a:ea typeface="+mn-ea"/>
          <a:cs typeface="Times New Roman" pitchFamily="18" charset="0"/>
        </a:defRPr>
      </a:lvl3pPr>
      <a:lvl4pPr marL="1600200" indent="-228600" algn="just" defTabSz="914400" rtl="0" eaLnBrk="1" latinLnBrk="0" hangingPunct="1">
        <a:lnSpc>
          <a:spcPct val="150000"/>
        </a:lnSpc>
        <a:spcBef>
          <a:spcPts val="500"/>
        </a:spcBef>
        <a:buFont typeface="Arial" panose="020B0604020202020204" pitchFamily="34" charset="0"/>
        <a:buChar char="•"/>
        <a:defRPr sz="2000" kern="1200">
          <a:solidFill>
            <a:srgbClr val="0000FF"/>
          </a:solidFill>
          <a:latin typeface="Times New Roman" pitchFamily="18" charset="0"/>
          <a:ea typeface="+mn-ea"/>
          <a:cs typeface="Times New Roman" pitchFamily="18" charset="0"/>
        </a:defRPr>
      </a:lvl4pPr>
      <a:lvl5pPr marL="2057400" indent="-228600" algn="just" defTabSz="914400" rtl="0" eaLnBrk="1" latinLnBrk="0" hangingPunct="1">
        <a:lnSpc>
          <a:spcPct val="150000"/>
        </a:lnSpc>
        <a:spcBef>
          <a:spcPts val="500"/>
        </a:spcBef>
        <a:buFont typeface="Arial" panose="020B0604020202020204" pitchFamily="34" charset="0"/>
        <a:buChar char="•"/>
        <a:defRPr sz="2000" kern="1200">
          <a:solidFill>
            <a:srgbClr val="0000FF"/>
          </a:solidFill>
          <a:latin typeface="Times New Roman" pitchFamily="18" charset="0"/>
          <a:ea typeface="+mn-ea"/>
          <a:cs typeface="Times New Roman"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rive.google.com/file/d/1RGbxFgJyFKEmktLLCEc6AsqJ0HK_i5gl/view?usp=shari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KiTE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 y="0"/>
            <a:ext cx="1221733" cy="102072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050" name="Picture 2" descr="ISO_9001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6138" y="4514"/>
            <a:ext cx="945374" cy="9453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4"/>
          <p:cNvSpPr>
            <a:spLocks noChangeArrowheads="1"/>
          </p:cNvSpPr>
          <p:nvPr/>
        </p:nvSpPr>
        <p:spPr bwMode="auto">
          <a:xfrm>
            <a:off x="3511182" y="5059"/>
            <a:ext cx="496571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a:ln>
                  <a:noFill/>
                </a:ln>
                <a:solidFill>
                  <a:srgbClr val="002060"/>
                </a:solidFill>
                <a:effectLst/>
                <a:latin typeface="Arial" panose="020B0604020202020204" pitchFamily="34" charset="0"/>
                <a:ea typeface="Times New Roman" panose="02020603050405020304" pitchFamily="18" charset="0"/>
              </a:rPr>
              <a:t>KGiSL</a:t>
            </a:r>
            <a:r>
              <a:rPr kumimoji="0" lang="en-US" sz="2400" b="1" i="0" u="none" strike="noStrike" cap="none" normalizeH="0" baseline="0" dirty="0">
                <a:ln>
                  <a:noFill/>
                </a:ln>
                <a:solidFill>
                  <a:srgbClr val="002060"/>
                </a:solidFill>
                <a:effectLst/>
                <a:latin typeface="Arial" panose="020B0604020202020204" pitchFamily="34" charset="0"/>
                <a:ea typeface="Times New Roman" panose="02020603050405020304" pitchFamily="18" charset="0"/>
              </a:rPr>
              <a:t> Institute of Technology</a:t>
            </a:r>
            <a:endParaRPr kumimoji="0" lang="en-US" sz="16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(Approved by AICTE, New Delhi; Affiliated to Anna University, Chennai)</a:t>
            </a:r>
            <a:endParaRPr kumimoji="0" lang="en-US" sz="1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Recognized by UGC, Accredited by NBA (IT)</a:t>
            </a:r>
            <a:endParaRPr kumimoji="0" lang="en-US" sz="1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365, </a:t>
            </a:r>
            <a:r>
              <a:rPr kumimoji="0" lang="en-US" sz="12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KGiSL</a:t>
            </a:r>
            <a:r>
              <a:rPr kumimoji="0" 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Campus, </a:t>
            </a:r>
            <a:r>
              <a:rPr kumimoji="0" lang="en-US" sz="12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Thudiyalur</a:t>
            </a:r>
            <a:r>
              <a:rPr kumimoji="0" 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Road, </a:t>
            </a:r>
            <a:r>
              <a:rPr kumimoji="0" lang="en-US" sz="12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Saravanampatti</a:t>
            </a:r>
            <a:r>
              <a:rPr kumimoji="0" 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Coimbatore – 641035.</a:t>
            </a:r>
            <a:endParaRPr kumimoji="0" lang="en-US" sz="2800" b="0" i="0" u="none" strike="noStrike" cap="none" normalizeH="0" baseline="0" dirty="0">
              <a:ln>
                <a:noFill/>
              </a:ln>
              <a:solidFill>
                <a:schemeClr val="tx1"/>
              </a:solidFill>
              <a:effectLst/>
              <a:latin typeface="Arial" panose="020B0604020202020204" pitchFamily="34" charset="0"/>
            </a:endParaRPr>
          </a:p>
        </p:txBody>
      </p:sp>
      <p:cxnSp>
        <p:nvCxnSpPr>
          <p:cNvPr id="10" name="Straight Connector 9"/>
          <p:cNvCxnSpPr/>
          <p:nvPr/>
        </p:nvCxnSpPr>
        <p:spPr>
          <a:xfrm>
            <a:off x="257577" y="1236372"/>
            <a:ext cx="1147124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Subtitle 1"/>
          <p:cNvSpPr>
            <a:spLocks noGrp="1"/>
          </p:cNvSpPr>
          <p:nvPr>
            <p:ph type="subTitle" idx="1"/>
          </p:nvPr>
        </p:nvSpPr>
        <p:spPr>
          <a:xfrm>
            <a:off x="1524000" y="1677704"/>
            <a:ext cx="9144000" cy="1120087"/>
          </a:xfrm>
        </p:spPr>
        <p:txBody>
          <a:bodyPr>
            <a:normAutofit fontScale="70000" lnSpcReduction="20000"/>
          </a:bodyPr>
          <a:lstStyle/>
          <a:p>
            <a:r>
              <a:rPr lang="en-US" sz="4000" dirty="0">
                <a:solidFill>
                  <a:srgbClr val="C00000"/>
                </a:solidFill>
              </a:rPr>
              <a:t>HR MINI ASSISTANT BOT USING RPA TECHNOLOGY</a:t>
            </a:r>
            <a:endParaRPr lang="en-IN" sz="4000" dirty="0">
              <a:solidFill>
                <a:srgbClr val="C00000"/>
              </a:solidFill>
            </a:endParaRPr>
          </a:p>
        </p:txBody>
      </p:sp>
      <p:sp>
        <p:nvSpPr>
          <p:cNvPr id="5" name="TextBox 4"/>
          <p:cNvSpPr txBox="1"/>
          <p:nvPr/>
        </p:nvSpPr>
        <p:spPr>
          <a:xfrm>
            <a:off x="6387152" y="3131517"/>
            <a:ext cx="5341673" cy="2554545"/>
          </a:xfrm>
          <a:prstGeom prst="rect">
            <a:avLst/>
          </a:prstGeom>
          <a:noFill/>
        </p:spPr>
        <p:txBody>
          <a:bodyPr wrap="square" rtlCol="0">
            <a:spAutoFit/>
          </a:bodyPr>
          <a:lstStyle/>
          <a:p>
            <a:pPr algn="r"/>
            <a:r>
              <a:rPr lang="en-US" sz="2000" dirty="0">
                <a:solidFill>
                  <a:srgbClr val="0000FF"/>
                </a:solidFill>
                <a:latin typeface="Times New Roman" pitchFamily="18" charset="0"/>
                <a:cs typeface="Times New Roman" pitchFamily="18" charset="0"/>
              </a:rPr>
              <a:t>BAVADHARNI T - 711719205011</a:t>
            </a:r>
          </a:p>
          <a:p>
            <a:pPr algn="r"/>
            <a:r>
              <a:rPr lang="en-US" sz="2000" dirty="0">
                <a:solidFill>
                  <a:srgbClr val="0000FF"/>
                </a:solidFill>
                <a:latin typeface="Times New Roman" pitchFamily="18" charset="0"/>
                <a:cs typeface="Times New Roman" pitchFamily="18" charset="0"/>
              </a:rPr>
              <a:t>NAREN KRISHNA NAG - 711719205031</a:t>
            </a:r>
          </a:p>
          <a:p>
            <a:pPr algn="r"/>
            <a:r>
              <a:rPr lang="en-US" sz="2000" dirty="0">
                <a:solidFill>
                  <a:srgbClr val="0000FF"/>
                </a:solidFill>
                <a:latin typeface="Times New Roman" pitchFamily="18" charset="0"/>
                <a:cs typeface="Times New Roman" pitchFamily="18" charset="0"/>
              </a:rPr>
              <a:t>SAMUEL V - 711719205045</a:t>
            </a:r>
          </a:p>
          <a:p>
            <a:pPr algn="r"/>
            <a:r>
              <a:rPr lang="en-US" sz="2000" dirty="0">
                <a:solidFill>
                  <a:srgbClr val="0000FF"/>
                </a:solidFill>
                <a:latin typeface="Times New Roman" pitchFamily="18" charset="0"/>
                <a:cs typeface="Times New Roman" pitchFamily="18" charset="0"/>
              </a:rPr>
              <a:t>SANTHIYA S - 711719205046</a:t>
            </a:r>
          </a:p>
          <a:p>
            <a:pPr algn="r"/>
            <a:endParaRPr lang="en-US" sz="2000" dirty="0">
              <a:solidFill>
                <a:srgbClr val="0000FF"/>
              </a:solidFill>
              <a:latin typeface="Times New Roman" pitchFamily="18" charset="0"/>
              <a:cs typeface="Times New Roman" pitchFamily="18" charset="0"/>
            </a:endParaRPr>
          </a:p>
          <a:p>
            <a:pPr algn="r"/>
            <a:r>
              <a:rPr lang="en-US" sz="2000" dirty="0">
                <a:solidFill>
                  <a:srgbClr val="0000FF"/>
                </a:solidFill>
                <a:latin typeface="Times New Roman" pitchFamily="18" charset="0"/>
                <a:cs typeface="Times New Roman" pitchFamily="18" charset="0"/>
              </a:rPr>
              <a:t>Mr. Mani Deepak Choudhry M.E.,(</a:t>
            </a:r>
            <a:r>
              <a:rPr lang="en-US" sz="2000" dirty="0" err="1">
                <a:solidFill>
                  <a:srgbClr val="0000FF"/>
                </a:solidFill>
                <a:latin typeface="Times New Roman" pitchFamily="18" charset="0"/>
                <a:cs typeface="Times New Roman" pitchFamily="18" charset="0"/>
              </a:rPr>
              <a:t>Ph,D</a:t>
            </a:r>
            <a:r>
              <a:rPr lang="en-US" sz="2000" dirty="0">
                <a:solidFill>
                  <a:srgbClr val="0000FF"/>
                </a:solidFill>
                <a:latin typeface="Times New Roman" pitchFamily="18" charset="0"/>
                <a:cs typeface="Times New Roman" pitchFamily="18" charset="0"/>
              </a:rPr>
              <a:t>)</a:t>
            </a:r>
          </a:p>
          <a:p>
            <a:pPr algn="r"/>
            <a:r>
              <a:rPr lang="en-US" sz="2000" dirty="0">
                <a:solidFill>
                  <a:srgbClr val="0000FF"/>
                </a:solidFill>
                <a:latin typeface="Times New Roman" pitchFamily="18" charset="0"/>
                <a:cs typeface="Times New Roman" pitchFamily="18" charset="0"/>
              </a:rPr>
              <a:t>Assistant Professor</a:t>
            </a:r>
          </a:p>
          <a:p>
            <a:pPr algn="r"/>
            <a:endParaRPr lang="en-IN" sz="20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2735254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US" dirty="0"/>
              <a:t>Module Description</a:t>
            </a:r>
          </a:p>
        </p:txBody>
      </p:sp>
      <p:sp>
        <p:nvSpPr>
          <p:cNvPr id="3" name="Content Placeholder 2"/>
          <p:cNvSpPr>
            <a:spLocks noGrp="1"/>
          </p:cNvSpPr>
          <p:nvPr>
            <p:ph idx="1"/>
          </p:nvPr>
        </p:nvSpPr>
        <p:spPr>
          <a:xfrm>
            <a:off x="838200" y="1568768"/>
            <a:ext cx="10515600" cy="4351338"/>
          </a:xfrm>
        </p:spPr>
        <p:txBody>
          <a:bodyPr/>
          <a:lstStyle/>
          <a:p>
            <a:pPr marL="0" indent="0">
              <a:lnSpc>
                <a:spcPts val="2700"/>
              </a:lnSpc>
              <a:buNone/>
            </a:pPr>
            <a:r>
              <a:rPr lang="en-US" b="1" dirty="0">
                <a:solidFill>
                  <a:schemeClr val="tx1"/>
                </a:solidFill>
                <a:latin typeface="Times Neue Roman"/>
              </a:rPr>
              <a:t>LIST OF MODULES USED:</a:t>
            </a:r>
          </a:p>
          <a:p>
            <a:pPr>
              <a:lnSpc>
                <a:spcPts val="2700"/>
              </a:lnSpc>
            </a:pPr>
            <a:endParaRPr lang="en-US" sz="1800" dirty="0">
              <a:solidFill>
                <a:schemeClr val="tx1"/>
              </a:solidFill>
              <a:latin typeface="Times Neue Roman"/>
            </a:endParaRPr>
          </a:p>
          <a:p>
            <a:pPr marL="388620" lvl="1" indent="-194310">
              <a:lnSpc>
                <a:spcPts val="2700"/>
              </a:lnSpc>
              <a:buFont typeface="Arial"/>
              <a:buChar char="•"/>
            </a:pPr>
            <a:r>
              <a:rPr lang="en-US" sz="1800" dirty="0">
                <a:solidFill>
                  <a:schemeClr val="tx1"/>
                </a:solidFill>
                <a:latin typeface="Times Neue Roman"/>
              </a:rPr>
              <a:t>Create Online Meetings</a:t>
            </a:r>
          </a:p>
          <a:p>
            <a:pPr marL="388620" lvl="1" indent="-194310">
              <a:lnSpc>
                <a:spcPts val="2700"/>
              </a:lnSpc>
              <a:buFont typeface="Arial"/>
              <a:buChar char="•"/>
            </a:pPr>
            <a:r>
              <a:rPr lang="en-US" sz="1800" dirty="0">
                <a:solidFill>
                  <a:schemeClr val="tx1"/>
                </a:solidFill>
                <a:latin typeface="Times Neue Roman"/>
              </a:rPr>
              <a:t>Generate </a:t>
            </a:r>
            <a:r>
              <a:rPr lang="en-US" sz="1800" dirty="0" err="1">
                <a:solidFill>
                  <a:schemeClr val="tx1"/>
                </a:solidFill>
                <a:latin typeface="Times Neue Roman"/>
              </a:rPr>
              <a:t>Appoinment</a:t>
            </a:r>
            <a:r>
              <a:rPr lang="en-US" sz="1800" dirty="0">
                <a:solidFill>
                  <a:schemeClr val="tx1"/>
                </a:solidFill>
                <a:latin typeface="Times Neue Roman"/>
              </a:rPr>
              <a:t> Letters and Relieving Letters</a:t>
            </a:r>
          </a:p>
          <a:p>
            <a:pPr marL="388620" lvl="1" indent="-194310">
              <a:lnSpc>
                <a:spcPts val="2700"/>
              </a:lnSpc>
              <a:buFont typeface="Arial"/>
              <a:buChar char="•"/>
            </a:pPr>
            <a:r>
              <a:rPr lang="en-US" sz="1800" dirty="0">
                <a:solidFill>
                  <a:schemeClr val="tx1"/>
                </a:solidFill>
                <a:latin typeface="Times Neue Roman"/>
              </a:rPr>
              <a:t>Collection of Tasks from Google </a:t>
            </a:r>
            <a:r>
              <a:rPr lang="en-US" sz="1800" dirty="0" err="1">
                <a:solidFill>
                  <a:schemeClr val="tx1"/>
                </a:solidFill>
                <a:latin typeface="Times Neue Roman"/>
              </a:rPr>
              <a:t>Calender</a:t>
            </a:r>
            <a:endParaRPr lang="en-US" sz="1800" dirty="0">
              <a:solidFill>
                <a:schemeClr val="tx1"/>
              </a:solidFill>
              <a:latin typeface="Times Neue Roman"/>
            </a:endParaRPr>
          </a:p>
          <a:p>
            <a:pPr marL="388620" lvl="1" indent="-194310">
              <a:lnSpc>
                <a:spcPts val="2700"/>
              </a:lnSpc>
              <a:buFont typeface="Arial"/>
              <a:buChar char="•"/>
            </a:pPr>
            <a:r>
              <a:rPr lang="en-US" sz="1800" dirty="0">
                <a:solidFill>
                  <a:schemeClr val="tx1"/>
                </a:solidFill>
                <a:latin typeface="Times Neue Roman"/>
              </a:rPr>
              <a:t>Resume Screening</a:t>
            </a:r>
          </a:p>
          <a:p>
            <a:pPr marL="388620" lvl="1" indent="-194310">
              <a:lnSpc>
                <a:spcPts val="2700"/>
              </a:lnSpc>
              <a:buFont typeface="Arial"/>
              <a:buChar char="•"/>
            </a:pPr>
            <a:r>
              <a:rPr lang="en-US" sz="1800" dirty="0">
                <a:solidFill>
                  <a:schemeClr val="tx1"/>
                </a:solidFill>
                <a:latin typeface="Times Neue Roman"/>
              </a:rPr>
              <a:t>Send Bulk messages On  </a:t>
            </a:r>
            <a:r>
              <a:rPr lang="en-US" sz="1800" dirty="0" err="1">
                <a:solidFill>
                  <a:schemeClr val="tx1"/>
                </a:solidFill>
                <a:latin typeface="Times Neue Roman"/>
              </a:rPr>
              <a:t>WhatsApp</a:t>
            </a:r>
            <a:endParaRPr lang="en-US" sz="1800" dirty="0">
              <a:solidFill>
                <a:schemeClr val="tx1"/>
              </a:solidFill>
              <a:latin typeface="Times Neue Roman"/>
            </a:endParaRPr>
          </a:p>
          <a:p>
            <a:pPr marL="388620" lvl="1" indent="-194310">
              <a:lnSpc>
                <a:spcPts val="2700"/>
              </a:lnSpc>
              <a:buFont typeface="Arial"/>
              <a:buChar char="•"/>
            </a:pPr>
            <a:r>
              <a:rPr lang="en-US" sz="1800" dirty="0">
                <a:solidFill>
                  <a:schemeClr val="tx1"/>
                </a:solidFill>
                <a:latin typeface="Times Neue Roman"/>
              </a:rPr>
              <a:t> Work on Google Drive</a:t>
            </a:r>
          </a:p>
          <a:p>
            <a:pPr marL="0" lvl="0" indent="0">
              <a:buNone/>
            </a:pPr>
            <a:endParaRPr lang="en-US" dirty="0"/>
          </a:p>
        </p:txBody>
      </p:sp>
      <p:sp>
        <p:nvSpPr>
          <p:cNvPr id="4" name="Date Placeholder 3"/>
          <p:cNvSpPr>
            <a:spLocks noGrp="1"/>
          </p:cNvSpPr>
          <p:nvPr>
            <p:ph type="dt" sz="half" idx="10"/>
          </p:nvPr>
        </p:nvSpPr>
        <p:spPr/>
        <p:txBody>
          <a:bodyPr/>
          <a:lstStyle/>
          <a:p>
            <a:endParaRPr lang="en-IN" dirty="0"/>
          </a:p>
        </p:txBody>
      </p:sp>
      <p:sp>
        <p:nvSpPr>
          <p:cNvPr id="6" name="Slide Number Placeholder 5"/>
          <p:cNvSpPr>
            <a:spLocks noGrp="1"/>
          </p:cNvSpPr>
          <p:nvPr>
            <p:ph type="sldNum" sz="quarter" idx="12"/>
          </p:nvPr>
        </p:nvSpPr>
        <p:spPr/>
        <p:txBody>
          <a:bodyPr/>
          <a:lstStyle/>
          <a:p>
            <a:fld id="{A7C92EE0-B229-42FF-9D48-23D25149E531}" type="slidenum">
              <a:rPr lang="en-IN" smtClean="0"/>
              <a:t>10</a:t>
            </a:fld>
            <a:endParaRPr lang="en-IN"/>
          </a:p>
        </p:txBody>
      </p:sp>
    </p:spTree>
    <p:extLst>
      <p:ext uri="{BB962C8B-B14F-4D97-AF65-F5344CB8AC3E}">
        <p14:creationId xmlns:p14="http://schemas.microsoft.com/office/powerpoint/2010/main" val="278782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864" y="0"/>
            <a:ext cx="10515600" cy="1325563"/>
          </a:xfrm>
        </p:spPr>
        <p:txBody>
          <a:bodyPr/>
          <a:lstStyle/>
          <a:p>
            <a:r>
              <a:rPr lang="en-US" dirty="0"/>
              <a:t>Module Description</a:t>
            </a:r>
          </a:p>
        </p:txBody>
      </p:sp>
      <p:sp>
        <p:nvSpPr>
          <p:cNvPr id="3" name="Content Placeholder 2"/>
          <p:cNvSpPr>
            <a:spLocks noGrp="1"/>
          </p:cNvSpPr>
          <p:nvPr>
            <p:ph idx="1"/>
          </p:nvPr>
        </p:nvSpPr>
        <p:spPr>
          <a:xfrm>
            <a:off x="838200" y="975210"/>
            <a:ext cx="10515600" cy="4351338"/>
          </a:xfrm>
        </p:spPr>
        <p:txBody>
          <a:bodyPr>
            <a:normAutofit fontScale="25000" lnSpcReduction="20000"/>
          </a:bodyPr>
          <a:lstStyle/>
          <a:p>
            <a:pPr marL="0" indent="0">
              <a:lnSpc>
                <a:spcPts val="2700"/>
              </a:lnSpc>
              <a:buNone/>
            </a:pPr>
            <a:r>
              <a:rPr lang="en-US" sz="6400" b="1" dirty="0">
                <a:solidFill>
                  <a:schemeClr val="tx1"/>
                </a:solidFill>
                <a:latin typeface="Times Neue Roman"/>
              </a:rPr>
              <a:t>CREATE ONLINE MEETINGS      </a:t>
            </a:r>
          </a:p>
          <a:p>
            <a:pPr>
              <a:lnSpc>
                <a:spcPts val="2700"/>
              </a:lnSpc>
            </a:pPr>
            <a:r>
              <a:rPr lang="en-US" sz="4800" dirty="0">
                <a:solidFill>
                  <a:schemeClr val="tx1"/>
                </a:solidFill>
              </a:rPr>
              <a:t> </a:t>
            </a:r>
            <a:r>
              <a:rPr lang="en-US" sz="5600" dirty="0">
                <a:solidFill>
                  <a:schemeClr val="tx1"/>
                </a:solidFill>
              </a:rPr>
              <a:t>Personal meeting</a:t>
            </a:r>
          </a:p>
          <a:p>
            <a:pPr marL="0" indent="0">
              <a:buNone/>
            </a:pPr>
            <a:r>
              <a:rPr lang="en-US" sz="5600" dirty="0">
                <a:solidFill>
                  <a:schemeClr val="tx1"/>
                </a:solidFill>
              </a:rPr>
              <a:t>                        Platforms: Google meet, Zoom, Cisco WebEx, MS Teams.</a:t>
            </a:r>
          </a:p>
          <a:p>
            <a:pPr marL="0" indent="0">
              <a:buNone/>
            </a:pPr>
            <a:r>
              <a:rPr lang="en-US" sz="5600" dirty="0">
                <a:solidFill>
                  <a:schemeClr val="tx1"/>
                </a:solidFill>
              </a:rPr>
              <a:t>         Creates a meeting and sends the link to HR's mail or on </a:t>
            </a:r>
            <a:r>
              <a:rPr lang="en-US" sz="5600" dirty="0" err="1">
                <a:solidFill>
                  <a:schemeClr val="tx1"/>
                </a:solidFill>
              </a:rPr>
              <a:t>WhatsApp</a:t>
            </a:r>
            <a:endParaRPr lang="en-US" sz="5600" dirty="0">
              <a:solidFill>
                <a:schemeClr val="tx1"/>
              </a:solidFill>
            </a:endParaRPr>
          </a:p>
          <a:p>
            <a:r>
              <a:rPr lang="en-US" sz="5600" dirty="0">
                <a:solidFill>
                  <a:schemeClr val="tx1"/>
                </a:solidFill>
              </a:rPr>
              <a:t>Interview meeting</a:t>
            </a:r>
          </a:p>
          <a:p>
            <a:pPr marL="0" indent="0">
              <a:buNone/>
            </a:pPr>
            <a:r>
              <a:rPr lang="en-US" sz="5600" dirty="0">
                <a:solidFill>
                  <a:schemeClr val="tx1"/>
                </a:solidFill>
              </a:rPr>
              <a:t>                        Platform: Google meet</a:t>
            </a:r>
          </a:p>
          <a:p>
            <a:pPr marL="0" indent="0">
              <a:buNone/>
            </a:pPr>
            <a:r>
              <a:rPr lang="en-US" sz="5600" dirty="0">
                <a:solidFill>
                  <a:schemeClr val="tx1"/>
                </a:solidFill>
              </a:rPr>
              <a:t>         Creates meeting for each member in excel and sends the meeting link and meeting details like start time. end time, duration, </a:t>
            </a:r>
            <a:r>
              <a:rPr lang="en-US" sz="5600" dirty="0" err="1">
                <a:solidFill>
                  <a:schemeClr val="tx1"/>
                </a:solidFill>
              </a:rPr>
              <a:t>etc</a:t>
            </a:r>
            <a:r>
              <a:rPr lang="en-US" sz="5600" dirty="0">
                <a:solidFill>
                  <a:schemeClr val="tx1"/>
                </a:solidFill>
              </a:rPr>
              <a:t>, To their mail / in </a:t>
            </a:r>
            <a:r>
              <a:rPr lang="en-US" sz="5600" dirty="0" err="1">
                <a:solidFill>
                  <a:schemeClr val="tx1"/>
                </a:solidFill>
              </a:rPr>
              <a:t>WhatsApp</a:t>
            </a:r>
            <a:r>
              <a:rPr lang="en-US" sz="5600" dirty="0">
                <a:solidFill>
                  <a:schemeClr val="tx1"/>
                </a:solidFill>
              </a:rPr>
              <a:t> / Both mail and </a:t>
            </a:r>
            <a:r>
              <a:rPr lang="en-US" sz="5600" dirty="0" err="1">
                <a:solidFill>
                  <a:schemeClr val="tx1"/>
                </a:solidFill>
              </a:rPr>
              <a:t>WhatsApp</a:t>
            </a:r>
            <a:r>
              <a:rPr lang="en-US" sz="5600" dirty="0">
                <a:solidFill>
                  <a:schemeClr val="tx1"/>
                </a:solidFill>
              </a:rPr>
              <a:t>. / Just create meeting links</a:t>
            </a:r>
            <a:endParaRPr lang="en-US" sz="5600" dirty="0">
              <a:solidFill>
                <a:schemeClr val="tx1"/>
              </a:solidFill>
              <a:latin typeface="Times Neue Roman"/>
            </a:endParaRPr>
          </a:p>
          <a:p>
            <a:pPr marL="0" indent="0">
              <a:lnSpc>
                <a:spcPts val="2700"/>
              </a:lnSpc>
              <a:buNone/>
            </a:pPr>
            <a:r>
              <a:rPr lang="en-US" sz="6400" b="1" dirty="0">
                <a:solidFill>
                  <a:schemeClr val="tx1"/>
                </a:solidFill>
                <a:latin typeface="Times Neue Roman"/>
              </a:rPr>
              <a:t>GENERATE APPOINMENT LETTER AND RELIVING LETTER</a:t>
            </a:r>
          </a:p>
          <a:p>
            <a:pPr>
              <a:lnSpc>
                <a:spcPts val="2700"/>
              </a:lnSpc>
            </a:pPr>
            <a:r>
              <a:rPr lang="en-US" sz="5600" dirty="0">
                <a:solidFill>
                  <a:schemeClr val="tx1"/>
                </a:solidFill>
              </a:rPr>
              <a:t>     Generates Appointment Letters for each candidate in an excel sheet</a:t>
            </a:r>
          </a:p>
          <a:p>
            <a:pPr marL="194310" lvl="1" indent="0">
              <a:lnSpc>
                <a:spcPts val="2700"/>
              </a:lnSpc>
              <a:buNone/>
            </a:pPr>
            <a:r>
              <a:rPr lang="en-US" sz="5600" dirty="0">
                <a:solidFill>
                  <a:schemeClr val="tx1"/>
                </a:solidFill>
              </a:rPr>
              <a:t>Step 1: Save the file</a:t>
            </a:r>
          </a:p>
          <a:p>
            <a:pPr marL="194310" lvl="1" indent="0">
              <a:lnSpc>
                <a:spcPts val="2700"/>
              </a:lnSpc>
              <a:buNone/>
            </a:pPr>
            <a:r>
              <a:rPr lang="en-US" sz="5600" dirty="0">
                <a:solidFill>
                  <a:schemeClr val="tx1"/>
                </a:solidFill>
              </a:rPr>
              <a:t>Saves the appointment letter in .</a:t>
            </a:r>
            <a:r>
              <a:rPr lang="en-US" sz="5600" dirty="0" err="1">
                <a:solidFill>
                  <a:schemeClr val="tx1"/>
                </a:solidFill>
              </a:rPr>
              <a:t>docx</a:t>
            </a:r>
            <a:r>
              <a:rPr lang="en-US" sz="5600" dirty="0">
                <a:solidFill>
                  <a:schemeClr val="tx1"/>
                </a:solidFill>
              </a:rPr>
              <a:t> type (File Name :Enployee_name+"_</a:t>
            </a:r>
            <a:r>
              <a:rPr lang="en-US" sz="5600" dirty="0" err="1">
                <a:solidFill>
                  <a:schemeClr val="tx1"/>
                </a:solidFill>
              </a:rPr>
              <a:t>Appintment_letter</a:t>
            </a:r>
            <a:r>
              <a:rPr lang="en-US" sz="5600" dirty="0">
                <a:solidFill>
                  <a:schemeClr val="tx1"/>
                </a:solidFill>
              </a:rPr>
              <a:t>_"+("</a:t>
            </a:r>
            <a:r>
              <a:rPr lang="en-US" sz="5600" dirty="0" err="1">
                <a:solidFill>
                  <a:schemeClr val="tx1"/>
                </a:solidFill>
              </a:rPr>
              <a:t>dd</a:t>
            </a:r>
            <a:r>
              <a:rPr lang="en-US" sz="5600" dirty="0">
                <a:solidFill>
                  <a:schemeClr val="tx1"/>
                </a:solidFill>
              </a:rPr>
              <a:t>-mm-</a:t>
            </a:r>
            <a:r>
              <a:rPr lang="en-US" sz="5600" dirty="0" err="1">
                <a:solidFill>
                  <a:schemeClr val="tx1"/>
                </a:solidFill>
              </a:rPr>
              <a:t>yyyy</a:t>
            </a:r>
            <a:r>
              <a:rPr lang="en-US" sz="5600" dirty="0">
                <a:solidFill>
                  <a:schemeClr val="tx1"/>
                </a:solidFill>
              </a:rPr>
              <a:t>")+"_"+("</a:t>
            </a:r>
            <a:r>
              <a:rPr lang="en-US" sz="5600" dirty="0" err="1">
                <a:solidFill>
                  <a:schemeClr val="tx1"/>
                </a:solidFill>
              </a:rPr>
              <a:t>hh</a:t>
            </a:r>
            <a:r>
              <a:rPr lang="en-US" sz="5600" dirty="0">
                <a:solidFill>
                  <a:schemeClr val="tx1"/>
                </a:solidFill>
              </a:rPr>
              <a:t>-mm-</a:t>
            </a:r>
            <a:r>
              <a:rPr lang="en-US" sz="5600" dirty="0" err="1">
                <a:solidFill>
                  <a:schemeClr val="tx1"/>
                </a:solidFill>
              </a:rPr>
              <a:t>ss</a:t>
            </a:r>
            <a:r>
              <a:rPr lang="en-US" sz="5600" dirty="0">
                <a:solidFill>
                  <a:schemeClr val="tx1"/>
                </a:solidFill>
              </a:rPr>
              <a:t>").</a:t>
            </a:r>
            <a:r>
              <a:rPr lang="en-US" sz="5600" dirty="0" err="1">
                <a:solidFill>
                  <a:schemeClr val="tx1"/>
                </a:solidFill>
              </a:rPr>
              <a:t>docx</a:t>
            </a:r>
            <a:r>
              <a:rPr lang="en-US" sz="5600" dirty="0">
                <a:solidFill>
                  <a:schemeClr val="tx1"/>
                </a:solidFill>
              </a:rPr>
              <a:t> Saves the appointment letter in .pdf type (File Name :Enployee_name+"_</a:t>
            </a:r>
            <a:r>
              <a:rPr lang="en-US" sz="5600" dirty="0" err="1">
                <a:solidFill>
                  <a:schemeClr val="tx1"/>
                </a:solidFill>
              </a:rPr>
              <a:t>Appintment_letter</a:t>
            </a:r>
            <a:r>
              <a:rPr lang="en-US" sz="5600" dirty="0">
                <a:solidFill>
                  <a:schemeClr val="tx1"/>
                </a:solidFill>
              </a:rPr>
              <a:t>_"+("</a:t>
            </a:r>
            <a:r>
              <a:rPr lang="en-US" sz="5600" dirty="0" err="1">
                <a:solidFill>
                  <a:schemeClr val="tx1"/>
                </a:solidFill>
              </a:rPr>
              <a:t>dd</a:t>
            </a:r>
            <a:r>
              <a:rPr lang="en-US" sz="5600" dirty="0">
                <a:solidFill>
                  <a:schemeClr val="tx1"/>
                </a:solidFill>
              </a:rPr>
              <a:t>-mm-</a:t>
            </a:r>
            <a:r>
              <a:rPr lang="en-US" sz="5600" dirty="0" err="1">
                <a:solidFill>
                  <a:schemeClr val="tx1"/>
                </a:solidFill>
              </a:rPr>
              <a:t>yyyy</a:t>
            </a:r>
            <a:r>
              <a:rPr lang="en-US" sz="5600" dirty="0">
                <a:solidFill>
                  <a:schemeClr val="tx1"/>
                </a:solidFill>
              </a:rPr>
              <a:t>")+"_"+("</a:t>
            </a:r>
            <a:r>
              <a:rPr lang="en-US" sz="5600" dirty="0" err="1">
                <a:solidFill>
                  <a:schemeClr val="tx1"/>
                </a:solidFill>
              </a:rPr>
              <a:t>hh</a:t>
            </a:r>
            <a:r>
              <a:rPr lang="en-US" sz="5600" dirty="0">
                <a:solidFill>
                  <a:schemeClr val="tx1"/>
                </a:solidFill>
              </a:rPr>
              <a:t>-mm-</a:t>
            </a:r>
            <a:r>
              <a:rPr lang="en-US" sz="5600" dirty="0" err="1">
                <a:solidFill>
                  <a:schemeClr val="tx1"/>
                </a:solidFill>
              </a:rPr>
              <a:t>ss</a:t>
            </a:r>
            <a:r>
              <a:rPr lang="en-US" sz="5600" dirty="0">
                <a:solidFill>
                  <a:schemeClr val="tx1"/>
                </a:solidFill>
              </a:rPr>
              <a:t>").pdf</a:t>
            </a:r>
          </a:p>
          <a:p>
            <a:pPr marL="0" indent="0">
              <a:lnSpc>
                <a:spcPts val="2700"/>
              </a:lnSpc>
              <a:buNone/>
            </a:pPr>
            <a:endParaRPr lang="en-US" sz="1800" dirty="0">
              <a:solidFill>
                <a:schemeClr val="tx1"/>
              </a:solidFill>
              <a:latin typeface="Times Neue Roman"/>
            </a:endParaRPr>
          </a:p>
          <a:p>
            <a:pPr marL="0" lvl="0" indent="0">
              <a:buNone/>
            </a:pPr>
            <a:endParaRPr lang="en-US" dirty="0"/>
          </a:p>
        </p:txBody>
      </p:sp>
      <p:sp>
        <p:nvSpPr>
          <p:cNvPr id="4" name="Date Placeholder 3"/>
          <p:cNvSpPr>
            <a:spLocks noGrp="1"/>
          </p:cNvSpPr>
          <p:nvPr>
            <p:ph type="dt" sz="half" idx="10"/>
          </p:nvPr>
        </p:nvSpPr>
        <p:spPr>
          <a:xfrm>
            <a:off x="709864" y="6356350"/>
            <a:ext cx="2743200" cy="365125"/>
          </a:xfrm>
        </p:spPr>
        <p:txBody>
          <a:bodyPr/>
          <a:lstStyle/>
          <a:p>
            <a:endParaRPr lang="en-IN" dirty="0"/>
          </a:p>
        </p:txBody>
      </p:sp>
      <p:sp>
        <p:nvSpPr>
          <p:cNvPr id="6" name="Slide Number Placeholder 5"/>
          <p:cNvSpPr>
            <a:spLocks noGrp="1"/>
          </p:cNvSpPr>
          <p:nvPr>
            <p:ph type="sldNum" sz="quarter" idx="12"/>
          </p:nvPr>
        </p:nvSpPr>
        <p:spPr/>
        <p:txBody>
          <a:bodyPr/>
          <a:lstStyle/>
          <a:p>
            <a:fld id="{A7C92EE0-B229-42FF-9D48-23D25149E531}" type="slidenum">
              <a:rPr lang="en-IN" smtClean="0"/>
              <a:t>11</a:t>
            </a:fld>
            <a:endParaRPr lang="en-IN"/>
          </a:p>
        </p:txBody>
      </p:sp>
    </p:spTree>
    <p:extLst>
      <p:ext uri="{BB962C8B-B14F-4D97-AF65-F5344CB8AC3E}">
        <p14:creationId xmlns:p14="http://schemas.microsoft.com/office/powerpoint/2010/main" val="4009888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US" dirty="0"/>
              <a:t>Module Description</a:t>
            </a:r>
          </a:p>
        </p:txBody>
      </p:sp>
      <p:sp>
        <p:nvSpPr>
          <p:cNvPr id="3" name="Content Placeholder 2"/>
          <p:cNvSpPr>
            <a:spLocks noGrp="1"/>
          </p:cNvSpPr>
          <p:nvPr>
            <p:ph idx="1"/>
          </p:nvPr>
        </p:nvSpPr>
        <p:spPr>
          <a:xfrm>
            <a:off x="838200" y="1568768"/>
            <a:ext cx="10515600" cy="4351338"/>
          </a:xfrm>
        </p:spPr>
        <p:txBody>
          <a:bodyPr/>
          <a:lstStyle/>
          <a:p>
            <a:pPr marL="0" indent="0">
              <a:buNone/>
            </a:pPr>
            <a:r>
              <a:rPr lang="en-US" dirty="0">
                <a:solidFill>
                  <a:schemeClr val="tx1"/>
                </a:solidFill>
              </a:rPr>
              <a:t>Generates Relieving letters for each candidate in an excel sheet.</a:t>
            </a:r>
          </a:p>
          <a:p>
            <a:pPr marL="0" indent="0">
              <a:buNone/>
            </a:pPr>
            <a:r>
              <a:rPr lang="en-US" dirty="0">
                <a:solidFill>
                  <a:schemeClr val="tx1"/>
                </a:solidFill>
              </a:rPr>
              <a:t>Step 1: Save the file</a:t>
            </a:r>
          </a:p>
          <a:p>
            <a:pPr marL="0" indent="0">
              <a:buNone/>
            </a:pPr>
            <a:r>
              <a:rPr lang="en-US" dirty="0">
                <a:solidFill>
                  <a:schemeClr val="tx1"/>
                </a:solidFill>
              </a:rPr>
              <a:t>               Saves the relieving letter in .</a:t>
            </a:r>
            <a:r>
              <a:rPr lang="en-US" dirty="0" err="1">
                <a:solidFill>
                  <a:schemeClr val="tx1"/>
                </a:solidFill>
              </a:rPr>
              <a:t>docx</a:t>
            </a:r>
            <a:r>
              <a:rPr lang="en-US" dirty="0">
                <a:solidFill>
                  <a:schemeClr val="tx1"/>
                </a:solidFill>
              </a:rPr>
              <a:t> type (File Name :</a:t>
            </a:r>
          </a:p>
          <a:p>
            <a:pPr marL="0" indent="0">
              <a:buNone/>
            </a:pPr>
            <a:r>
              <a:rPr lang="en-US" dirty="0">
                <a:solidFill>
                  <a:schemeClr val="tx1"/>
                </a:solidFill>
              </a:rPr>
              <a:t> </a:t>
            </a:r>
            <a:r>
              <a:rPr lang="en-US" dirty="0" err="1">
                <a:solidFill>
                  <a:schemeClr val="tx1"/>
                </a:solidFill>
              </a:rPr>
              <a:t>Candidate_name+Relieving_letter</a:t>
            </a:r>
            <a:r>
              <a:rPr lang="en-US" dirty="0">
                <a:solidFill>
                  <a:schemeClr val="tx1"/>
                </a:solidFill>
              </a:rPr>
              <a:t>_"+("</a:t>
            </a:r>
            <a:r>
              <a:rPr lang="en-US" dirty="0" err="1">
                <a:solidFill>
                  <a:schemeClr val="tx1"/>
                </a:solidFill>
              </a:rPr>
              <a:t>dd</a:t>
            </a:r>
            <a:r>
              <a:rPr lang="en-US" dirty="0">
                <a:solidFill>
                  <a:schemeClr val="tx1"/>
                </a:solidFill>
              </a:rPr>
              <a:t>-mm-</a:t>
            </a:r>
            <a:r>
              <a:rPr lang="en-US" dirty="0" err="1">
                <a:solidFill>
                  <a:schemeClr val="tx1"/>
                </a:solidFill>
              </a:rPr>
              <a:t>yyyy</a:t>
            </a:r>
            <a:r>
              <a:rPr lang="en-US" dirty="0">
                <a:solidFill>
                  <a:schemeClr val="tx1"/>
                </a:solidFill>
              </a:rPr>
              <a:t>")+"_"+("</a:t>
            </a:r>
            <a:r>
              <a:rPr lang="en-US" dirty="0" err="1">
                <a:solidFill>
                  <a:schemeClr val="tx1"/>
                </a:solidFill>
              </a:rPr>
              <a:t>hh</a:t>
            </a:r>
            <a:r>
              <a:rPr lang="en-US" dirty="0">
                <a:solidFill>
                  <a:schemeClr val="tx1"/>
                </a:solidFill>
              </a:rPr>
              <a:t>-mm-</a:t>
            </a:r>
            <a:r>
              <a:rPr lang="en-US" dirty="0" err="1">
                <a:solidFill>
                  <a:schemeClr val="tx1"/>
                </a:solidFill>
              </a:rPr>
              <a:t>ss</a:t>
            </a:r>
            <a:r>
              <a:rPr lang="en-US" dirty="0">
                <a:solidFill>
                  <a:schemeClr val="tx1"/>
                </a:solidFill>
              </a:rPr>
              <a:t>").</a:t>
            </a:r>
            <a:r>
              <a:rPr lang="en-US" dirty="0" err="1">
                <a:solidFill>
                  <a:schemeClr val="tx1"/>
                </a:solidFill>
              </a:rPr>
              <a:t>docx</a:t>
            </a:r>
            <a:r>
              <a:rPr lang="en-US" dirty="0">
                <a:solidFill>
                  <a:schemeClr val="tx1"/>
                </a:solidFill>
              </a:rPr>
              <a:t> Saves the relieving letter in .pdf type (File Name :</a:t>
            </a:r>
            <a:r>
              <a:rPr lang="en-US" dirty="0" err="1">
                <a:solidFill>
                  <a:schemeClr val="tx1"/>
                </a:solidFill>
              </a:rPr>
              <a:t>Candidate_name+Relieving_letter</a:t>
            </a:r>
            <a:r>
              <a:rPr lang="en-US" dirty="0">
                <a:solidFill>
                  <a:schemeClr val="tx1"/>
                </a:solidFill>
              </a:rPr>
              <a:t>_"+("</a:t>
            </a:r>
            <a:r>
              <a:rPr lang="en-US" dirty="0" err="1">
                <a:solidFill>
                  <a:schemeClr val="tx1"/>
                </a:solidFill>
              </a:rPr>
              <a:t>dd</a:t>
            </a:r>
            <a:r>
              <a:rPr lang="en-US" dirty="0">
                <a:solidFill>
                  <a:schemeClr val="tx1"/>
                </a:solidFill>
              </a:rPr>
              <a:t>-mm-</a:t>
            </a:r>
            <a:r>
              <a:rPr lang="en-US" dirty="0" err="1">
                <a:solidFill>
                  <a:schemeClr val="tx1"/>
                </a:solidFill>
              </a:rPr>
              <a:t>yyyy</a:t>
            </a:r>
            <a:r>
              <a:rPr lang="en-US" dirty="0">
                <a:solidFill>
                  <a:schemeClr val="tx1"/>
                </a:solidFill>
              </a:rPr>
              <a:t>")+"_"+("</a:t>
            </a:r>
            <a:r>
              <a:rPr lang="en-US" dirty="0" err="1">
                <a:solidFill>
                  <a:schemeClr val="tx1"/>
                </a:solidFill>
              </a:rPr>
              <a:t>hh</a:t>
            </a:r>
            <a:r>
              <a:rPr lang="en-US" dirty="0">
                <a:solidFill>
                  <a:schemeClr val="tx1"/>
                </a:solidFill>
              </a:rPr>
              <a:t>-mm-</a:t>
            </a:r>
            <a:r>
              <a:rPr lang="en-US" dirty="0" err="1">
                <a:solidFill>
                  <a:schemeClr val="tx1"/>
                </a:solidFill>
              </a:rPr>
              <a:t>ss</a:t>
            </a:r>
            <a:r>
              <a:rPr lang="en-US" dirty="0">
                <a:solidFill>
                  <a:schemeClr val="tx1"/>
                </a:solidFill>
              </a:rPr>
              <a:t>").pdf</a:t>
            </a:r>
          </a:p>
          <a:p>
            <a:pPr marL="0" indent="0">
              <a:buNone/>
            </a:pPr>
            <a:r>
              <a:rPr lang="en-US" dirty="0">
                <a:solidFill>
                  <a:schemeClr val="tx1"/>
                </a:solidFill>
              </a:rPr>
              <a:t> Step 2: Sends the Relieving letter pdf to their mail / </a:t>
            </a:r>
            <a:r>
              <a:rPr lang="en-US" dirty="0" err="1">
                <a:solidFill>
                  <a:schemeClr val="tx1"/>
                </a:solidFill>
              </a:rPr>
              <a:t>WhatsApp</a:t>
            </a:r>
            <a:r>
              <a:rPr lang="en-US" dirty="0">
                <a:solidFill>
                  <a:schemeClr val="tx1"/>
                </a:solidFill>
              </a:rPr>
              <a:t> / Both mail &amp;</a:t>
            </a:r>
            <a:r>
              <a:rPr lang="en-US" dirty="0" err="1">
                <a:solidFill>
                  <a:schemeClr val="tx1"/>
                </a:solidFill>
              </a:rPr>
              <a:t>WhatsApp</a:t>
            </a:r>
            <a:endParaRPr lang="en-IN" dirty="0">
              <a:solidFill>
                <a:schemeClr val="tx1"/>
              </a:solidFill>
            </a:endParaRPr>
          </a:p>
          <a:p>
            <a:pPr marL="0" lvl="0" indent="0">
              <a:buNone/>
            </a:pPr>
            <a:endParaRPr lang="en-US" dirty="0"/>
          </a:p>
        </p:txBody>
      </p:sp>
      <p:sp>
        <p:nvSpPr>
          <p:cNvPr id="4" name="Date Placeholder 3"/>
          <p:cNvSpPr>
            <a:spLocks noGrp="1"/>
          </p:cNvSpPr>
          <p:nvPr>
            <p:ph type="dt" sz="half" idx="10"/>
          </p:nvPr>
        </p:nvSpPr>
        <p:spPr/>
        <p:txBody>
          <a:bodyPr/>
          <a:lstStyle/>
          <a:p>
            <a:endParaRPr lang="en-IN" dirty="0"/>
          </a:p>
        </p:txBody>
      </p:sp>
      <p:sp>
        <p:nvSpPr>
          <p:cNvPr id="6" name="Slide Number Placeholder 5"/>
          <p:cNvSpPr>
            <a:spLocks noGrp="1"/>
          </p:cNvSpPr>
          <p:nvPr>
            <p:ph type="sldNum" sz="quarter" idx="12"/>
          </p:nvPr>
        </p:nvSpPr>
        <p:spPr/>
        <p:txBody>
          <a:bodyPr/>
          <a:lstStyle/>
          <a:p>
            <a:fld id="{A7C92EE0-B229-42FF-9D48-23D25149E531}" type="slidenum">
              <a:rPr lang="en-IN" smtClean="0"/>
              <a:t>12</a:t>
            </a:fld>
            <a:endParaRPr lang="en-IN"/>
          </a:p>
        </p:txBody>
      </p:sp>
    </p:spTree>
    <p:extLst>
      <p:ext uri="{BB962C8B-B14F-4D97-AF65-F5344CB8AC3E}">
        <p14:creationId xmlns:p14="http://schemas.microsoft.com/office/powerpoint/2010/main" val="3801576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US" dirty="0"/>
              <a:t>Module Description</a:t>
            </a:r>
          </a:p>
        </p:txBody>
      </p:sp>
      <p:sp>
        <p:nvSpPr>
          <p:cNvPr id="3" name="Content Placeholder 2"/>
          <p:cNvSpPr>
            <a:spLocks noGrp="1"/>
          </p:cNvSpPr>
          <p:nvPr>
            <p:ph idx="1"/>
          </p:nvPr>
        </p:nvSpPr>
        <p:spPr>
          <a:xfrm>
            <a:off x="838200" y="1568768"/>
            <a:ext cx="10515600" cy="4351338"/>
          </a:xfrm>
        </p:spPr>
        <p:txBody>
          <a:bodyPr/>
          <a:lstStyle/>
          <a:p>
            <a:pPr marL="0" indent="0">
              <a:buNone/>
            </a:pPr>
            <a:r>
              <a:rPr lang="en-US" sz="1600" dirty="0">
                <a:latin typeface="Times Neue Roman"/>
              </a:rPr>
              <a:t> </a:t>
            </a:r>
            <a:r>
              <a:rPr lang="en-US" b="1" dirty="0">
                <a:solidFill>
                  <a:schemeClr val="tx1"/>
                </a:solidFill>
                <a:latin typeface="Times Neue Roman"/>
              </a:rPr>
              <a:t>RESUME</a:t>
            </a:r>
            <a:r>
              <a:rPr lang="en-US" dirty="0">
                <a:solidFill>
                  <a:schemeClr val="tx1"/>
                </a:solidFill>
                <a:latin typeface="Times Neue Roman"/>
              </a:rPr>
              <a:t> </a:t>
            </a:r>
            <a:r>
              <a:rPr lang="en-US" b="1" dirty="0">
                <a:solidFill>
                  <a:schemeClr val="tx1"/>
                </a:solidFill>
                <a:latin typeface="Times Neue Roman"/>
              </a:rPr>
              <a:t>SCREENING</a:t>
            </a:r>
          </a:p>
          <a:p>
            <a:pPr marL="0" indent="0">
              <a:buNone/>
            </a:pPr>
            <a:r>
              <a:rPr lang="en-US" dirty="0">
                <a:solidFill>
                  <a:schemeClr val="tx1"/>
                </a:solidFill>
              </a:rPr>
              <a:t>  Step 1: Collect resume document</a:t>
            </a:r>
          </a:p>
          <a:p>
            <a:pPr marL="0" indent="0">
              <a:buNone/>
            </a:pPr>
            <a:r>
              <a:rPr lang="en-US" dirty="0">
                <a:solidFill>
                  <a:schemeClr val="tx1"/>
                </a:solidFill>
              </a:rPr>
              <a:t>  Step 2: Digitize Document</a:t>
            </a:r>
          </a:p>
          <a:p>
            <a:pPr marL="0" indent="0">
              <a:buNone/>
            </a:pPr>
            <a:r>
              <a:rPr lang="en-US" dirty="0">
                <a:solidFill>
                  <a:schemeClr val="tx1"/>
                </a:solidFill>
              </a:rPr>
              <a:t>  Step 3: Classify Document Scope</a:t>
            </a:r>
          </a:p>
          <a:p>
            <a:pPr marL="0" indent="0">
              <a:buNone/>
            </a:pPr>
            <a:r>
              <a:rPr lang="en-US" dirty="0">
                <a:solidFill>
                  <a:schemeClr val="tx1"/>
                </a:solidFill>
              </a:rPr>
              <a:t>  Step 4: Collect the extracted data</a:t>
            </a:r>
          </a:p>
          <a:p>
            <a:pPr marL="0" indent="0">
              <a:buNone/>
            </a:pPr>
            <a:r>
              <a:rPr lang="en-US" dirty="0">
                <a:solidFill>
                  <a:schemeClr val="tx1"/>
                </a:solidFill>
              </a:rPr>
              <a:t>  Step 5: Store the collected data in excel</a:t>
            </a:r>
            <a:r>
              <a:rPr lang="en-US" dirty="0"/>
              <a:t>.</a:t>
            </a:r>
            <a:endParaRPr lang="en-IN" dirty="0"/>
          </a:p>
          <a:p>
            <a:pPr marL="0" lvl="0" indent="0">
              <a:buNone/>
            </a:pPr>
            <a:endParaRPr lang="en-US" dirty="0"/>
          </a:p>
        </p:txBody>
      </p:sp>
      <p:sp>
        <p:nvSpPr>
          <p:cNvPr id="4" name="Date Placeholder 3"/>
          <p:cNvSpPr>
            <a:spLocks noGrp="1"/>
          </p:cNvSpPr>
          <p:nvPr>
            <p:ph type="dt" sz="half" idx="10"/>
          </p:nvPr>
        </p:nvSpPr>
        <p:spPr/>
        <p:txBody>
          <a:bodyPr/>
          <a:lstStyle/>
          <a:p>
            <a:endParaRPr lang="en-IN" dirty="0"/>
          </a:p>
        </p:txBody>
      </p:sp>
      <p:sp>
        <p:nvSpPr>
          <p:cNvPr id="6" name="Slide Number Placeholder 5"/>
          <p:cNvSpPr>
            <a:spLocks noGrp="1"/>
          </p:cNvSpPr>
          <p:nvPr>
            <p:ph type="sldNum" sz="quarter" idx="12"/>
          </p:nvPr>
        </p:nvSpPr>
        <p:spPr/>
        <p:txBody>
          <a:bodyPr/>
          <a:lstStyle/>
          <a:p>
            <a:fld id="{A7C92EE0-B229-42FF-9D48-23D25149E531}" type="slidenum">
              <a:rPr lang="en-IN" smtClean="0"/>
              <a:t>13</a:t>
            </a:fld>
            <a:endParaRPr lang="en-IN"/>
          </a:p>
        </p:txBody>
      </p:sp>
    </p:spTree>
    <p:extLst>
      <p:ext uri="{BB962C8B-B14F-4D97-AF65-F5344CB8AC3E}">
        <p14:creationId xmlns:p14="http://schemas.microsoft.com/office/powerpoint/2010/main" val="1923214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US" dirty="0"/>
              <a:t>Module Description</a:t>
            </a:r>
          </a:p>
        </p:txBody>
      </p:sp>
      <p:sp>
        <p:nvSpPr>
          <p:cNvPr id="3" name="Content Placeholder 2"/>
          <p:cNvSpPr>
            <a:spLocks noGrp="1"/>
          </p:cNvSpPr>
          <p:nvPr>
            <p:ph idx="1"/>
          </p:nvPr>
        </p:nvSpPr>
        <p:spPr>
          <a:xfrm>
            <a:off x="838200" y="1568768"/>
            <a:ext cx="10515600" cy="4351338"/>
          </a:xfrm>
        </p:spPr>
        <p:txBody>
          <a:bodyPr>
            <a:normAutofit fontScale="85000" lnSpcReduction="10000"/>
          </a:bodyPr>
          <a:lstStyle/>
          <a:p>
            <a:pPr marL="0" indent="0">
              <a:buNone/>
            </a:pPr>
            <a:r>
              <a:rPr lang="en-IN" sz="2800" b="1" dirty="0">
                <a:solidFill>
                  <a:schemeClr val="tx1"/>
                </a:solidFill>
                <a:latin typeface="Times Neue Roman"/>
              </a:rPr>
              <a:t>SEND BULK MESSAGES ON WHATSAPP</a:t>
            </a:r>
          </a:p>
          <a:p>
            <a:pPr marL="0" indent="0">
              <a:buNone/>
            </a:pPr>
            <a:r>
              <a:rPr lang="en-US" dirty="0">
                <a:solidFill>
                  <a:schemeClr val="tx1"/>
                </a:solidFill>
              </a:rPr>
              <a:t>        Step 1: Read the Text message that needs to be sent</a:t>
            </a:r>
          </a:p>
          <a:p>
            <a:pPr marL="0" indent="0">
              <a:buNone/>
            </a:pPr>
            <a:r>
              <a:rPr lang="en-US" dirty="0">
                <a:solidFill>
                  <a:schemeClr val="tx1"/>
                </a:solidFill>
              </a:rPr>
              <a:t>        Step 2: Read the numbers in the excel sheet</a:t>
            </a:r>
          </a:p>
          <a:p>
            <a:pPr marL="0" indent="0">
              <a:buNone/>
            </a:pPr>
            <a:r>
              <a:rPr lang="en-US" dirty="0">
                <a:solidFill>
                  <a:schemeClr val="tx1"/>
                </a:solidFill>
              </a:rPr>
              <a:t>        Step 3: Using the </a:t>
            </a:r>
            <a:r>
              <a:rPr lang="en-US" dirty="0" err="1">
                <a:solidFill>
                  <a:schemeClr val="tx1"/>
                </a:solidFill>
              </a:rPr>
              <a:t>WhatsApp</a:t>
            </a:r>
            <a:r>
              <a:rPr lang="en-US" dirty="0">
                <a:solidFill>
                  <a:schemeClr val="tx1"/>
                </a:solidFill>
              </a:rPr>
              <a:t> API Key, check whether the number is or not.</a:t>
            </a:r>
          </a:p>
          <a:p>
            <a:pPr marL="0" indent="0">
              <a:buNone/>
            </a:pPr>
            <a:r>
              <a:rPr lang="en-US" dirty="0">
                <a:solidFill>
                  <a:schemeClr val="tx1"/>
                </a:solidFill>
              </a:rPr>
              <a:t>        Step 4: Send a message</a:t>
            </a:r>
          </a:p>
          <a:p>
            <a:r>
              <a:rPr lang="en-US" dirty="0">
                <a:solidFill>
                  <a:schemeClr val="tx1"/>
                </a:solidFill>
              </a:rPr>
              <a:t>If it is a </a:t>
            </a:r>
            <a:r>
              <a:rPr lang="en-US" dirty="0" err="1">
                <a:solidFill>
                  <a:schemeClr val="tx1"/>
                </a:solidFill>
              </a:rPr>
              <a:t>WhatsApp</a:t>
            </a:r>
            <a:r>
              <a:rPr lang="en-US" dirty="0">
                <a:solidFill>
                  <a:schemeClr val="tx1"/>
                </a:solidFill>
              </a:rPr>
              <a:t> number send the text message to the number and write the number in a valid sheet in excel.</a:t>
            </a:r>
          </a:p>
          <a:p>
            <a:r>
              <a:rPr lang="en-US" dirty="0">
                <a:solidFill>
                  <a:schemeClr val="tx1"/>
                </a:solidFill>
              </a:rPr>
              <a:t>If it is not a </a:t>
            </a:r>
            <a:r>
              <a:rPr lang="en-US" dirty="0" err="1">
                <a:solidFill>
                  <a:schemeClr val="tx1"/>
                </a:solidFill>
              </a:rPr>
              <a:t>WhatsApp</a:t>
            </a:r>
            <a:r>
              <a:rPr lang="en-US" dirty="0">
                <a:solidFill>
                  <a:schemeClr val="tx1"/>
                </a:solidFill>
              </a:rPr>
              <a:t> number then write that number in an invalid sheet in excel.</a:t>
            </a:r>
          </a:p>
          <a:p>
            <a:pPr marL="0" indent="0">
              <a:buNone/>
            </a:pPr>
            <a:r>
              <a:rPr lang="en-US" dirty="0" err="1">
                <a:solidFill>
                  <a:schemeClr val="tx1"/>
                </a:solidFill>
              </a:rPr>
              <a:t>Colour</a:t>
            </a:r>
            <a:r>
              <a:rPr lang="en-US" dirty="0">
                <a:solidFill>
                  <a:schemeClr val="tx1"/>
                </a:solidFill>
              </a:rPr>
              <a:t> the number's cell in the main sheet</a:t>
            </a:r>
            <a:endParaRPr lang="en-IN" dirty="0">
              <a:solidFill>
                <a:schemeClr val="tx1"/>
              </a:solidFill>
              <a:latin typeface="Times Neue Roman"/>
            </a:endParaRPr>
          </a:p>
          <a:p>
            <a:pPr marL="0" indent="0">
              <a:buNone/>
            </a:pPr>
            <a:endParaRPr lang="en-IN" dirty="0"/>
          </a:p>
          <a:p>
            <a:pPr marL="0" lvl="0" indent="0">
              <a:buNone/>
            </a:pPr>
            <a:endParaRPr lang="en-US" dirty="0"/>
          </a:p>
        </p:txBody>
      </p:sp>
      <p:sp>
        <p:nvSpPr>
          <p:cNvPr id="4" name="Date Placeholder 3"/>
          <p:cNvSpPr>
            <a:spLocks noGrp="1"/>
          </p:cNvSpPr>
          <p:nvPr>
            <p:ph type="dt" sz="half" idx="10"/>
          </p:nvPr>
        </p:nvSpPr>
        <p:spPr/>
        <p:txBody>
          <a:bodyPr/>
          <a:lstStyle/>
          <a:p>
            <a:endParaRPr lang="en-IN" dirty="0"/>
          </a:p>
        </p:txBody>
      </p:sp>
      <p:sp>
        <p:nvSpPr>
          <p:cNvPr id="6" name="Slide Number Placeholder 5"/>
          <p:cNvSpPr>
            <a:spLocks noGrp="1"/>
          </p:cNvSpPr>
          <p:nvPr>
            <p:ph type="sldNum" sz="quarter" idx="12"/>
          </p:nvPr>
        </p:nvSpPr>
        <p:spPr/>
        <p:txBody>
          <a:bodyPr/>
          <a:lstStyle/>
          <a:p>
            <a:fld id="{A7C92EE0-B229-42FF-9D48-23D25149E531}" type="slidenum">
              <a:rPr lang="en-IN" smtClean="0"/>
              <a:t>14</a:t>
            </a:fld>
            <a:endParaRPr lang="en-IN"/>
          </a:p>
        </p:txBody>
      </p:sp>
    </p:spTree>
    <p:extLst>
      <p:ext uri="{BB962C8B-B14F-4D97-AF65-F5344CB8AC3E}">
        <p14:creationId xmlns:p14="http://schemas.microsoft.com/office/powerpoint/2010/main" val="1056446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US" dirty="0"/>
              <a:t>Module Description</a:t>
            </a:r>
          </a:p>
        </p:txBody>
      </p:sp>
      <p:sp>
        <p:nvSpPr>
          <p:cNvPr id="3" name="Content Placeholder 2"/>
          <p:cNvSpPr>
            <a:spLocks noGrp="1"/>
          </p:cNvSpPr>
          <p:nvPr>
            <p:ph idx="1"/>
          </p:nvPr>
        </p:nvSpPr>
        <p:spPr>
          <a:xfrm>
            <a:off x="838200" y="1568768"/>
            <a:ext cx="10515600" cy="4351338"/>
          </a:xfrm>
        </p:spPr>
        <p:txBody>
          <a:bodyPr>
            <a:normAutofit/>
          </a:bodyPr>
          <a:lstStyle/>
          <a:p>
            <a:pPr marL="0" indent="0">
              <a:buNone/>
            </a:pPr>
            <a:r>
              <a:rPr lang="en-IN" b="1" dirty="0">
                <a:solidFill>
                  <a:schemeClr val="tx1"/>
                </a:solidFill>
                <a:latin typeface="Times Neue Roman"/>
              </a:rPr>
              <a:t>WORK</a:t>
            </a:r>
            <a:r>
              <a:rPr lang="en-IN" dirty="0">
                <a:solidFill>
                  <a:schemeClr val="tx1"/>
                </a:solidFill>
                <a:latin typeface="Times Neue Roman"/>
              </a:rPr>
              <a:t> </a:t>
            </a:r>
            <a:r>
              <a:rPr lang="en-IN" b="1" dirty="0">
                <a:solidFill>
                  <a:schemeClr val="tx1"/>
                </a:solidFill>
                <a:latin typeface="Times Neue Roman"/>
              </a:rPr>
              <a:t>ON</a:t>
            </a:r>
            <a:r>
              <a:rPr lang="en-IN" dirty="0">
                <a:solidFill>
                  <a:schemeClr val="tx1"/>
                </a:solidFill>
                <a:latin typeface="Times Neue Roman"/>
              </a:rPr>
              <a:t> </a:t>
            </a:r>
            <a:r>
              <a:rPr lang="en-IN" b="1" dirty="0">
                <a:solidFill>
                  <a:schemeClr val="tx1"/>
                </a:solidFill>
                <a:latin typeface="Times Neue Roman"/>
              </a:rPr>
              <a:t>GOOGLE</a:t>
            </a:r>
            <a:r>
              <a:rPr lang="en-IN" dirty="0">
                <a:solidFill>
                  <a:schemeClr val="tx1"/>
                </a:solidFill>
                <a:latin typeface="Times Neue Roman"/>
              </a:rPr>
              <a:t> </a:t>
            </a:r>
            <a:r>
              <a:rPr lang="en-IN" b="1" dirty="0">
                <a:solidFill>
                  <a:schemeClr val="tx1"/>
                </a:solidFill>
                <a:latin typeface="Times Neue Roman"/>
              </a:rPr>
              <a:t>DRIVE</a:t>
            </a:r>
          </a:p>
          <a:p>
            <a:r>
              <a:rPr lang="en-US" dirty="0">
                <a:solidFill>
                  <a:schemeClr val="tx1"/>
                </a:solidFill>
              </a:rPr>
              <a:t>Create folder</a:t>
            </a:r>
          </a:p>
          <a:p>
            <a:r>
              <a:rPr lang="en-US" dirty="0">
                <a:solidFill>
                  <a:schemeClr val="tx1"/>
                </a:solidFill>
              </a:rPr>
              <a:t> Upload file</a:t>
            </a:r>
          </a:p>
          <a:p>
            <a:r>
              <a:rPr lang="en-US" dirty="0">
                <a:solidFill>
                  <a:schemeClr val="tx1"/>
                </a:solidFill>
              </a:rPr>
              <a:t> Upload folder</a:t>
            </a:r>
            <a:endParaRPr lang="en-IN" dirty="0">
              <a:solidFill>
                <a:schemeClr val="tx1"/>
              </a:solidFill>
              <a:latin typeface="Times Neue Roman"/>
            </a:endParaRPr>
          </a:p>
          <a:p>
            <a:pPr marL="0" indent="0">
              <a:buNone/>
            </a:pPr>
            <a:endParaRPr lang="en-IN" dirty="0"/>
          </a:p>
          <a:p>
            <a:pPr marL="0" lvl="0" indent="0">
              <a:buNone/>
            </a:pPr>
            <a:endParaRPr lang="en-US" dirty="0"/>
          </a:p>
        </p:txBody>
      </p:sp>
      <p:sp>
        <p:nvSpPr>
          <p:cNvPr id="4" name="Date Placeholder 3"/>
          <p:cNvSpPr>
            <a:spLocks noGrp="1"/>
          </p:cNvSpPr>
          <p:nvPr>
            <p:ph type="dt" sz="half" idx="10"/>
          </p:nvPr>
        </p:nvSpPr>
        <p:spPr>
          <a:xfrm>
            <a:off x="641430" y="6173787"/>
            <a:ext cx="2743200" cy="365125"/>
          </a:xfrm>
        </p:spPr>
        <p:txBody>
          <a:bodyPr/>
          <a:lstStyle/>
          <a:p>
            <a:endParaRPr lang="en-IN" dirty="0"/>
          </a:p>
        </p:txBody>
      </p:sp>
      <p:sp>
        <p:nvSpPr>
          <p:cNvPr id="6" name="Slide Number Placeholder 5"/>
          <p:cNvSpPr>
            <a:spLocks noGrp="1"/>
          </p:cNvSpPr>
          <p:nvPr>
            <p:ph type="sldNum" sz="quarter" idx="12"/>
          </p:nvPr>
        </p:nvSpPr>
        <p:spPr/>
        <p:txBody>
          <a:bodyPr/>
          <a:lstStyle/>
          <a:p>
            <a:fld id="{A7C92EE0-B229-42FF-9D48-23D25149E531}" type="slidenum">
              <a:rPr lang="en-IN" smtClean="0"/>
              <a:t>15</a:t>
            </a:fld>
            <a:endParaRPr lang="en-IN"/>
          </a:p>
        </p:txBody>
      </p:sp>
    </p:spTree>
    <p:extLst>
      <p:ext uri="{BB962C8B-B14F-4D97-AF65-F5344CB8AC3E}">
        <p14:creationId xmlns:p14="http://schemas.microsoft.com/office/powerpoint/2010/main" val="1155453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US" dirty="0"/>
              <a:t>HARDWARE SOFTWARE REQUIREMENTS</a:t>
            </a:r>
          </a:p>
        </p:txBody>
      </p:sp>
      <p:sp>
        <p:nvSpPr>
          <p:cNvPr id="3" name="Content Placeholder 2"/>
          <p:cNvSpPr>
            <a:spLocks noGrp="1"/>
          </p:cNvSpPr>
          <p:nvPr>
            <p:ph idx="1"/>
          </p:nvPr>
        </p:nvSpPr>
        <p:spPr>
          <a:xfrm>
            <a:off x="838200" y="1275469"/>
            <a:ext cx="10515600" cy="4351338"/>
          </a:xfrm>
        </p:spPr>
        <p:txBody>
          <a:bodyPr>
            <a:normAutofit fontScale="25000" lnSpcReduction="20000"/>
          </a:bodyPr>
          <a:lstStyle/>
          <a:p>
            <a:pPr marL="0" indent="0">
              <a:buNone/>
            </a:pPr>
            <a:endParaRPr lang="en-IN" dirty="0"/>
          </a:p>
          <a:p>
            <a:pPr marL="194310" lvl="1" indent="0">
              <a:lnSpc>
                <a:spcPts val="2700"/>
              </a:lnSpc>
              <a:buNone/>
            </a:pPr>
            <a:r>
              <a:rPr lang="en-US" sz="6400" b="1" dirty="0">
                <a:solidFill>
                  <a:schemeClr val="tx1"/>
                </a:solidFill>
              </a:rPr>
              <a:t>HARDWARE REQUIREMENTS</a:t>
            </a:r>
          </a:p>
          <a:p>
            <a:pPr marL="480060" lvl="1" indent="-285750">
              <a:lnSpc>
                <a:spcPts val="2700"/>
              </a:lnSpc>
            </a:pPr>
            <a:r>
              <a:rPr lang="en-US" sz="6400" dirty="0">
                <a:solidFill>
                  <a:schemeClr val="tx1"/>
                </a:solidFill>
              </a:rPr>
              <a:t>Processor	Intel(R) Core(TM) i5-1035G1 CPU @ 1.00GHz   1.19 GHz</a:t>
            </a:r>
          </a:p>
          <a:p>
            <a:pPr marL="480060" lvl="1" indent="-285750">
              <a:lnSpc>
                <a:spcPts val="2700"/>
              </a:lnSpc>
            </a:pPr>
            <a:r>
              <a:rPr lang="en-US" sz="6400" dirty="0">
                <a:solidFill>
                  <a:schemeClr val="tx1"/>
                </a:solidFill>
              </a:rPr>
              <a:t>Installed RAM	8.00 GB (7.77 GB usable)</a:t>
            </a:r>
          </a:p>
          <a:p>
            <a:pPr marL="480060" lvl="1" indent="-285750">
              <a:lnSpc>
                <a:spcPts val="2700"/>
              </a:lnSpc>
            </a:pPr>
            <a:r>
              <a:rPr lang="en-US" sz="6400" dirty="0">
                <a:solidFill>
                  <a:schemeClr val="tx1"/>
                </a:solidFill>
              </a:rPr>
              <a:t>System type	64-bit operating system, x64-based processor</a:t>
            </a:r>
          </a:p>
          <a:p>
            <a:pPr marL="194310" lvl="1" indent="0">
              <a:lnSpc>
                <a:spcPts val="2700"/>
              </a:lnSpc>
              <a:buNone/>
            </a:pPr>
            <a:r>
              <a:rPr lang="en-US" sz="6400" b="1" dirty="0">
                <a:solidFill>
                  <a:schemeClr val="tx1"/>
                </a:solidFill>
              </a:rPr>
              <a:t>SOFTWARE REQUIREMENTS</a:t>
            </a:r>
          </a:p>
          <a:p>
            <a:pPr marL="537210" lvl="1" indent="-342900">
              <a:lnSpc>
                <a:spcPts val="2700"/>
              </a:lnSpc>
            </a:pPr>
            <a:r>
              <a:rPr lang="en-US" sz="6400" dirty="0" err="1">
                <a:solidFill>
                  <a:schemeClr val="tx1"/>
                </a:solidFill>
              </a:rPr>
              <a:t>Ui</a:t>
            </a:r>
            <a:r>
              <a:rPr lang="en-US" sz="6400" dirty="0">
                <a:solidFill>
                  <a:schemeClr val="tx1"/>
                </a:solidFill>
              </a:rPr>
              <a:t> Path (Robotics Process Automation)</a:t>
            </a:r>
          </a:p>
          <a:p>
            <a:pPr marL="537210" lvl="1" indent="-342900">
              <a:lnSpc>
                <a:spcPts val="2700"/>
              </a:lnSpc>
            </a:pPr>
            <a:r>
              <a:rPr lang="en-US" sz="6400" dirty="0">
                <a:solidFill>
                  <a:schemeClr val="tx1"/>
                </a:solidFill>
              </a:rPr>
              <a:t>SMTP</a:t>
            </a:r>
          </a:p>
          <a:p>
            <a:pPr marL="537210" lvl="1" indent="-342900">
              <a:lnSpc>
                <a:spcPts val="2700"/>
              </a:lnSpc>
            </a:pPr>
            <a:r>
              <a:rPr lang="en-US" sz="6400" dirty="0" err="1">
                <a:solidFill>
                  <a:schemeClr val="tx1"/>
                </a:solidFill>
              </a:rPr>
              <a:t>Ui</a:t>
            </a:r>
            <a:r>
              <a:rPr lang="en-US" sz="6400" dirty="0">
                <a:solidFill>
                  <a:schemeClr val="tx1"/>
                </a:solidFill>
              </a:rPr>
              <a:t> Path Studio</a:t>
            </a:r>
          </a:p>
          <a:p>
            <a:pPr marL="537210" lvl="1" indent="-342900">
              <a:lnSpc>
                <a:spcPts val="2700"/>
              </a:lnSpc>
            </a:pPr>
            <a:r>
              <a:rPr lang="en-US" sz="6400" dirty="0">
                <a:solidFill>
                  <a:schemeClr val="tx1"/>
                </a:solidFill>
              </a:rPr>
              <a:t>Web API</a:t>
            </a:r>
          </a:p>
          <a:p>
            <a:pPr marL="537210" lvl="1" indent="-342900">
              <a:lnSpc>
                <a:spcPts val="2700"/>
              </a:lnSpc>
            </a:pPr>
            <a:r>
              <a:rPr lang="en-US" sz="6400" dirty="0">
                <a:solidFill>
                  <a:schemeClr val="tx1"/>
                </a:solidFill>
              </a:rPr>
              <a:t>AIML</a:t>
            </a:r>
          </a:p>
          <a:p>
            <a:pPr marL="537210" lvl="1" indent="-342900">
              <a:lnSpc>
                <a:spcPts val="2700"/>
              </a:lnSpc>
            </a:pPr>
            <a:r>
              <a:rPr lang="en-US" sz="6400" dirty="0" err="1">
                <a:solidFill>
                  <a:schemeClr val="tx1"/>
                </a:solidFill>
              </a:rPr>
              <a:t>Ui</a:t>
            </a:r>
            <a:r>
              <a:rPr lang="en-US" sz="6400" dirty="0">
                <a:solidFill>
                  <a:schemeClr val="tx1"/>
                </a:solidFill>
              </a:rPr>
              <a:t> Path Orchestrator</a:t>
            </a:r>
          </a:p>
        </p:txBody>
      </p:sp>
      <p:sp>
        <p:nvSpPr>
          <p:cNvPr id="4" name="Date Placeholder 3"/>
          <p:cNvSpPr>
            <a:spLocks noGrp="1"/>
          </p:cNvSpPr>
          <p:nvPr>
            <p:ph type="dt" sz="half" idx="10"/>
          </p:nvPr>
        </p:nvSpPr>
        <p:spPr/>
        <p:txBody>
          <a:bodyPr/>
          <a:lstStyle/>
          <a:p>
            <a:endParaRPr lang="en-IN" dirty="0"/>
          </a:p>
        </p:txBody>
      </p:sp>
      <p:sp>
        <p:nvSpPr>
          <p:cNvPr id="6" name="Slide Number Placeholder 5"/>
          <p:cNvSpPr>
            <a:spLocks noGrp="1"/>
          </p:cNvSpPr>
          <p:nvPr>
            <p:ph type="sldNum" sz="quarter" idx="12"/>
          </p:nvPr>
        </p:nvSpPr>
        <p:spPr/>
        <p:txBody>
          <a:bodyPr/>
          <a:lstStyle/>
          <a:p>
            <a:fld id="{A7C92EE0-B229-42FF-9D48-23D25149E531}" type="slidenum">
              <a:rPr lang="en-IN" smtClean="0"/>
              <a:t>16</a:t>
            </a:fld>
            <a:endParaRPr lang="en-IN"/>
          </a:p>
        </p:txBody>
      </p:sp>
    </p:spTree>
    <p:extLst>
      <p:ext uri="{BB962C8B-B14F-4D97-AF65-F5344CB8AC3E}">
        <p14:creationId xmlns:p14="http://schemas.microsoft.com/office/powerpoint/2010/main" val="3252055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US" dirty="0"/>
              <a:t>CONCULSION</a:t>
            </a:r>
          </a:p>
        </p:txBody>
      </p:sp>
      <p:sp>
        <p:nvSpPr>
          <p:cNvPr id="3" name="Content Placeholder 2"/>
          <p:cNvSpPr>
            <a:spLocks noGrp="1"/>
          </p:cNvSpPr>
          <p:nvPr>
            <p:ph idx="1"/>
          </p:nvPr>
        </p:nvSpPr>
        <p:spPr>
          <a:xfrm>
            <a:off x="838200" y="1275469"/>
            <a:ext cx="10515600" cy="4351338"/>
          </a:xfrm>
        </p:spPr>
        <p:txBody>
          <a:bodyPr>
            <a:normAutofit fontScale="92500" lnSpcReduction="10000"/>
          </a:bodyPr>
          <a:lstStyle/>
          <a:p>
            <a:pPr marL="412750" indent="-285750" algn="l">
              <a:spcBef>
                <a:spcPts val="320"/>
              </a:spcBef>
              <a:buClr>
                <a:srgbClr val="002060"/>
              </a:buClr>
              <a:buSzPts val="1600"/>
            </a:pPr>
            <a:r>
              <a:rPr lang="en-US" sz="1900" b="1" dirty="0">
                <a:solidFill>
                  <a:schemeClr val="tx1"/>
                </a:solidFill>
                <a:latin typeface="Times Neue Roman"/>
                <a:ea typeface="Cambria"/>
                <a:cs typeface="Cambria"/>
                <a:sym typeface="Cambria"/>
              </a:rPr>
              <a:t>Time-saving : </a:t>
            </a:r>
            <a:r>
              <a:rPr lang="en-US" sz="1900" dirty="0">
                <a:solidFill>
                  <a:schemeClr val="tx1"/>
                </a:solidFill>
                <a:latin typeface="Times Neue Roman"/>
                <a:ea typeface="Cambria"/>
                <a:cs typeface="Cambria"/>
                <a:sym typeface="Cambria"/>
              </a:rPr>
              <a:t>By automating repetitive and time-consuming HR tasks</a:t>
            </a:r>
          </a:p>
          <a:p>
            <a:pPr marL="412750" indent="-285750" algn="l">
              <a:spcBef>
                <a:spcPts val="0"/>
              </a:spcBef>
              <a:buClr>
                <a:srgbClr val="002060"/>
              </a:buClr>
              <a:buSzPts val="1600"/>
            </a:pPr>
            <a:r>
              <a:rPr lang="en-US" sz="1900" b="1" dirty="0">
                <a:solidFill>
                  <a:schemeClr val="tx1"/>
                </a:solidFill>
                <a:latin typeface="Times Neue Roman"/>
                <a:ea typeface="Cambria"/>
                <a:cs typeface="Cambria"/>
                <a:sym typeface="Cambria"/>
              </a:rPr>
              <a:t>Error reduction : </a:t>
            </a:r>
            <a:r>
              <a:rPr lang="en-US" sz="1900" dirty="0">
                <a:solidFill>
                  <a:schemeClr val="tx1"/>
                </a:solidFill>
                <a:latin typeface="Times Neue Roman"/>
                <a:ea typeface="Cambria"/>
                <a:cs typeface="Cambria"/>
                <a:sym typeface="Cambria"/>
              </a:rPr>
              <a:t>Automated processes are less prone to errors than manual processes</a:t>
            </a:r>
          </a:p>
          <a:p>
            <a:pPr marL="412750" indent="-285750" algn="l">
              <a:spcBef>
                <a:spcPts val="0"/>
              </a:spcBef>
              <a:buClr>
                <a:srgbClr val="002060"/>
              </a:buClr>
              <a:buSzPts val="1600"/>
            </a:pPr>
            <a:r>
              <a:rPr lang="en-US" sz="1900" b="1" dirty="0">
                <a:solidFill>
                  <a:schemeClr val="tx1"/>
                </a:solidFill>
                <a:latin typeface="Times Neue Roman"/>
                <a:ea typeface="Cambria"/>
                <a:cs typeface="Cambria"/>
                <a:sym typeface="Cambria"/>
              </a:rPr>
              <a:t>Scalability : </a:t>
            </a:r>
            <a:r>
              <a:rPr lang="en-US" sz="1900" dirty="0">
                <a:solidFill>
                  <a:schemeClr val="tx1"/>
                </a:solidFill>
                <a:latin typeface="Times Neue Roman"/>
                <a:ea typeface="Cambria"/>
                <a:cs typeface="Cambria"/>
                <a:sym typeface="Cambria"/>
              </a:rPr>
              <a:t>Your bot can scale up or down as needed to handle changing HR demands</a:t>
            </a:r>
          </a:p>
          <a:p>
            <a:pPr marL="412750" indent="-285750" algn="l">
              <a:spcBef>
                <a:spcPts val="0"/>
              </a:spcBef>
              <a:buClr>
                <a:srgbClr val="002060"/>
              </a:buClr>
              <a:buSzPts val="1600"/>
            </a:pPr>
            <a:r>
              <a:rPr lang="en-US" sz="1900" b="1" dirty="0">
                <a:solidFill>
                  <a:schemeClr val="tx1"/>
                </a:solidFill>
                <a:latin typeface="Times Neue Roman"/>
                <a:ea typeface="Cambria"/>
                <a:cs typeface="Cambria"/>
                <a:sym typeface="Cambria"/>
              </a:rPr>
              <a:t>Multi-language support : </a:t>
            </a:r>
            <a:r>
              <a:rPr lang="en-US" sz="1900" dirty="0">
                <a:solidFill>
                  <a:schemeClr val="tx1"/>
                </a:solidFill>
                <a:latin typeface="Times Neue Roman"/>
                <a:ea typeface="Cambria"/>
                <a:cs typeface="Cambria"/>
                <a:sym typeface="Cambria"/>
              </a:rPr>
              <a:t>Bot can reach a wider audience and improve accessibility for non-native speakers.</a:t>
            </a:r>
          </a:p>
          <a:p>
            <a:pPr marL="412750" indent="-285750" algn="l">
              <a:spcBef>
                <a:spcPts val="0"/>
              </a:spcBef>
              <a:buClr>
                <a:srgbClr val="002060"/>
              </a:buClr>
              <a:buSzPts val="1600"/>
            </a:pPr>
            <a:r>
              <a:rPr lang="en-US" sz="1900" b="1" dirty="0">
                <a:solidFill>
                  <a:schemeClr val="tx1"/>
                </a:solidFill>
                <a:latin typeface="Times Neue Roman"/>
                <a:ea typeface="Cambria"/>
                <a:cs typeface="Cambria"/>
                <a:sym typeface="Cambria"/>
              </a:rPr>
              <a:t>Cost-effective : </a:t>
            </a:r>
            <a:r>
              <a:rPr lang="en-US" sz="1900" dirty="0">
                <a:solidFill>
                  <a:schemeClr val="tx1"/>
                </a:solidFill>
                <a:latin typeface="Times Neue Roman"/>
                <a:ea typeface="Cambria"/>
                <a:cs typeface="Cambria"/>
                <a:sym typeface="Cambria"/>
              </a:rPr>
              <a:t>RPA is often more cost-effective than traditional IT solutions</a:t>
            </a:r>
          </a:p>
          <a:p>
            <a:pPr marL="412750" indent="-285750" algn="l">
              <a:spcBef>
                <a:spcPts val="0"/>
              </a:spcBef>
              <a:buClr>
                <a:srgbClr val="002060"/>
              </a:buClr>
              <a:buSzPts val="1600"/>
            </a:pPr>
            <a:r>
              <a:rPr lang="en-US" sz="1900" b="1" dirty="0">
                <a:solidFill>
                  <a:schemeClr val="tx1"/>
                </a:solidFill>
                <a:latin typeface="Times Neue Roman"/>
                <a:ea typeface="Cambria"/>
                <a:cs typeface="Cambria"/>
                <a:sym typeface="Cambria"/>
              </a:rPr>
              <a:t>Enhanced user experience : </a:t>
            </a:r>
            <a:r>
              <a:rPr lang="en-US" sz="1900" dirty="0">
                <a:solidFill>
                  <a:schemeClr val="tx1"/>
                </a:solidFill>
                <a:latin typeface="Times Neue Roman"/>
                <a:ea typeface="Cambria"/>
                <a:cs typeface="Cambria"/>
                <a:sym typeface="Cambria"/>
              </a:rPr>
              <a:t>By including a voice assistant, your bot can provide a more natural and intuitive user experience</a:t>
            </a:r>
          </a:p>
          <a:p>
            <a:pPr marL="412750" indent="-285750" algn="l">
              <a:spcBef>
                <a:spcPts val="0"/>
              </a:spcBef>
              <a:buClr>
                <a:srgbClr val="002060"/>
              </a:buClr>
              <a:buSzPts val="1600"/>
            </a:pPr>
            <a:r>
              <a:rPr lang="en-US" sz="1900" b="1" dirty="0">
                <a:solidFill>
                  <a:schemeClr val="tx1"/>
                </a:solidFill>
                <a:latin typeface="Times Neue Roman"/>
                <a:ea typeface="Cambria"/>
                <a:cs typeface="Cambria"/>
                <a:sym typeface="Cambria"/>
              </a:rPr>
              <a:t>Reduce Carbon Footprints : </a:t>
            </a:r>
            <a:r>
              <a:rPr lang="en-US" sz="1900" dirty="0">
                <a:solidFill>
                  <a:schemeClr val="tx1"/>
                </a:solidFill>
                <a:latin typeface="Times Neue Roman"/>
                <a:ea typeface="Cambria"/>
                <a:cs typeface="Cambria"/>
                <a:sym typeface="Cambria"/>
              </a:rPr>
              <a:t>Bot reduces the computation time.</a:t>
            </a:r>
          </a:p>
          <a:p>
            <a:pPr marL="412750" indent="-285750" algn="l">
              <a:spcBef>
                <a:spcPts val="0"/>
              </a:spcBef>
              <a:buClr>
                <a:srgbClr val="002060"/>
              </a:buClr>
              <a:buSzPts val="1600"/>
            </a:pPr>
            <a:r>
              <a:rPr lang="en-US" sz="1900" b="1" dirty="0">
                <a:solidFill>
                  <a:schemeClr val="tx1"/>
                </a:solidFill>
                <a:latin typeface="Times Neue Roman"/>
                <a:ea typeface="Cambria"/>
                <a:cs typeface="Cambria"/>
                <a:sym typeface="Cambria"/>
              </a:rPr>
              <a:t>Complete Product :</a:t>
            </a:r>
            <a:r>
              <a:rPr lang="en-US" sz="1900" dirty="0">
                <a:solidFill>
                  <a:schemeClr val="tx1"/>
                </a:solidFill>
                <a:latin typeface="Times Neue Roman"/>
                <a:ea typeface="Cambria"/>
                <a:cs typeface="Cambria"/>
                <a:sym typeface="Cambria"/>
              </a:rPr>
              <a:t> HR Mini Assistant Bot is complete product not like the existing solutions. It is capable of doing 7+ tasks.</a:t>
            </a:r>
          </a:p>
          <a:p>
            <a:pPr marL="0" indent="0">
              <a:buNone/>
            </a:pPr>
            <a:endParaRPr lang="en-IN" dirty="0"/>
          </a:p>
        </p:txBody>
      </p:sp>
      <p:sp>
        <p:nvSpPr>
          <p:cNvPr id="4" name="Date Placeholder 3"/>
          <p:cNvSpPr>
            <a:spLocks noGrp="1"/>
          </p:cNvSpPr>
          <p:nvPr>
            <p:ph type="dt" sz="half" idx="10"/>
          </p:nvPr>
        </p:nvSpPr>
        <p:spPr/>
        <p:txBody>
          <a:bodyPr/>
          <a:lstStyle/>
          <a:p>
            <a:endParaRPr lang="en-IN" dirty="0"/>
          </a:p>
        </p:txBody>
      </p:sp>
      <p:sp>
        <p:nvSpPr>
          <p:cNvPr id="6" name="Slide Number Placeholder 5"/>
          <p:cNvSpPr>
            <a:spLocks noGrp="1"/>
          </p:cNvSpPr>
          <p:nvPr>
            <p:ph type="sldNum" sz="quarter" idx="12"/>
          </p:nvPr>
        </p:nvSpPr>
        <p:spPr/>
        <p:txBody>
          <a:bodyPr/>
          <a:lstStyle/>
          <a:p>
            <a:fld id="{A7C92EE0-B229-42FF-9D48-23D25149E531}" type="slidenum">
              <a:rPr lang="en-IN" smtClean="0"/>
              <a:t>17</a:t>
            </a:fld>
            <a:endParaRPr lang="en-IN"/>
          </a:p>
        </p:txBody>
      </p:sp>
    </p:spTree>
    <p:extLst>
      <p:ext uri="{BB962C8B-B14F-4D97-AF65-F5344CB8AC3E}">
        <p14:creationId xmlns:p14="http://schemas.microsoft.com/office/powerpoint/2010/main" val="705507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8597-4C01-8F2C-9978-681A01AD881C}"/>
              </a:ext>
            </a:extLst>
          </p:cNvPr>
          <p:cNvSpPr>
            <a:spLocks noGrp="1"/>
          </p:cNvSpPr>
          <p:nvPr>
            <p:ph type="title"/>
          </p:nvPr>
        </p:nvSpPr>
        <p:spPr/>
        <p:txBody>
          <a:bodyPr/>
          <a:lstStyle/>
          <a:p>
            <a:r>
              <a:rPr lang="en-US" dirty="0"/>
              <a:t>IMPLEMENTATION </a:t>
            </a:r>
          </a:p>
        </p:txBody>
      </p:sp>
      <p:sp>
        <p:nvSpPr>
          <p:cNvPr id="4" name="Date Placeholder 3">
            <a:extLst>
              <a:ext uri="{FF2B5EF4-FFF2-40B4-BE49-F238E27FC236}">
                <a16:creationId xmlns:a16="http://schemas.microsoft.com/office/drawing/2014/main" id="{9A6B1050-7D02-BA56-622C-95C11437E7D3}"/>
              </a:ext>
            </a:extLst>
          </p:cNvPr>
          <p:cNvSpPr>
            <a:spLocks noGrp="1"/>
          </p:cNvSpPr>
          <p:nvPr>
            <p:ph type="dt" sz="half" idx="10"/>
          </p:nvPr>
        </p:nvSpPr>
        <p:spPr/>
        <p:txBody>
          <a:bodyPr/>
          <a:lstStyle/>
          <a:p>
            <a:r>
              <a:rPr lang="en-IN"/>
              <a:t>11-02-2023</a:t>
            </a:r>
          </a:p>
        </p:txBody>
      </p:sp>
      <p:sp>
        <p:nvSpPr>
          <p:cNvPr id="6" name="Slide Number Placeholder 5">
            <a:extLst>
              <a:ext uri="{FF2B5EF4-FFF2-40B4-BE49-F238E27FC236}">
                <a16:creationId xmlns:a16="http://schemas.microsoft.com/office/drawing/2014/main" id="{0B179A62-10F8-F010-E553-0B0AB3E69110}"/>
              </a:ext>
            </a:extLst>
          </p:cNvPr>
          <p:cNvSpPr>
            <a:spLocks noGrp="1"/>
          </p:cNvSpPr>
          <p:nvPr>
            <p:ph type="sldNum" sz="quarter" idx="12"/>
          </p:nvPr>
        </p:nvSpPr>
        <p:spPr/>
        <p:txBody>
          <a:bodyPr/>
          <a:lstStyle/>
          <a:p>
            <a:fld id="{A7C92EE0-B229-42FF-9D48-23D25149E531}" type="slidenum">
              <a:rPr lang="en-IN" smtClean="0"/>
              <a:t>18</a:t>
            </a:fld>
            <a:endParaRPr lang="en-IN"/>
          </a:p>
        </p:txBody>
      </p:sp>
      <p:sp>
        <p:nvSpPr>
          <p:cNvPr id="7" name="Rectangle 1">
            <a:extLst>
              <a:ext uri="{FF2B5EF4-FFF2-40B4-BE49-F238E27FC236}">
                <a16:creationId xmlns:a16="http://schemas.microsoft.com/office/drawing/2014/main" id="{93504EF4-0424-B616-FE97-1176452400CD}"/>
              </a:ext>
            </a:extLst>
          </p:cNvPr>
          <p:cNvSpPr>
            <a:spLocks noGrp="1" noChangeArrowheads="1"/>
          </p:cNvSpPr>
          <p:nvPr>
            <p:ph idx="1"/>
          </p:nvPr>
        </p:nvSpPr>
        <p:spPr bwMode="auto">
          <a:xfrm>
            <a:off x="838200" y="1253331"/>
            <a:ext cx="10515600" cy="43513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rPr>
              <a:t>https://drive.google.com/file/d/1RGbxFgJyFKEmktLLCEc6AsqJ0HK_i5gl/view?usp=sharing</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5544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4" name="Date Placeholder 3"/>
          <p:cNvSpPr>
            <a:spLocks noGrp="1"/>
          </p:cNvSpPr>
          <p:nvPr>
            <p:ph type="dt" sz="half" idx="10"/>
          </p:nvPr>
        </p:nvSpPr>
        <p:spPr/>
        <p:txBody>
          <a:bodyPr/>
          <a:lstStyle/>
          <a:p>
            <a:endParaRPr lang="en-IN" dirty="0"/>
          </a:p>
        </p:txBody>
      </p:sp>
      <p:sp>
        <p:nvSpPr>
          <p:cNvPr id="6" name="Slide Number Placeholder 5"/>
          <p:cNvSpPr>
            <a:spLocks noGrp="1"/>
          </p:cNvSpPr>
          <p:nvPr>
            <p:ph type="sldNum" sz="quarter" idx="12"/>
          </p:nvPr>
        </p:nvSpPr>
        <p:spPr/>
        <p:txBody>
          <a:bodyPr/>
          <a:lstStyle/>
          <a:p>
            <a:fld id="{A7C92EE0-B229-42FF-9D48-23D25149E531}" type="slidenum">
              <a:rPr lang="en-IN" smtClean="0"/>
              <a:t>19</a:t>
            </a:fld>
            <a:endParaRPr lang="en-IN"/>
          </a:p>
        </p:txBody>
      </p:sp>
      <p:sp>
        <p:nvSpPr>
          <p:cNvPr id="9" name="Rectangle 8"/>
          <p:cNvSpPr/>
          <p:nvPr/>
        </p:nvSpPr>
        <p:spPr>
          <a:xfrm>
            <a:off x="4083911" y="5897045"/>
            <a:ext cx="2012089" cy="246221"/>
          </a:xfrm>
          <a:prstGeom prst="rect">
            <a:avLst/>
          </a:prstGeom>
        </p:spPr>
        <p:txBody>
          <a:bodyPr wrap="none">
            <a:spAutoFit/>
          </a:bodyPr>
          <a:lstStyle/>
          <a:p>
            <a:pPr marR="0" lvl="3" algn="ctr">
              <a:spcBef>
                <a:spcPts val="200"/>
              </a:spcBef>
              <a:spcAft>
                <a:spcPts val="200"/>
              </a:spcAft>
              <a:buSzPts val="1000"/>
              <a:tabLst>
                <a:tab pos="457200" algn="l"/>
              </a:tabLst>
            </a:pPr>
            <a:r>
              <a:rPr lang="en-US" sz="1000" b="1" i="1" dirty="0">
                <a:latin typeface="Times New Roman" panose="02020603050405020304" pitchFamily="18" charset="0"/>
              </a:rPr>
              <a:t>  Sign in</a:t>
            </a:r>
            <a:endParaRPr lang="en-US" sz="1000" b="1" i="1" dirty="0">
              <a:effectLst/>
              <a:latin typeface="Times New Roman" panose="02020603050405020304" pitchFamily="18" charset="0"/>
            </a:endParaRPr>
          </a:p>
        </p:txBody>
      </p:sp>
      <p:pic>
        <p:nvPicPr>
          <p:cNvPr id="16" name="Content Placeholder 6">
            <a:extLst>
              <a:ext uri="{FF2B5EF4-FFF2-40B4-BE49-F238E27FC236}">
                <a16:creationId xmlns:a16="http://schemas.microsoft.com/office/drawing/2014/main" id="{E0B998E9-4340-3AF6-AF14-DC15341EF649}"/>
              </a:ext>
            </a:extLst>
          </p:cNvPr>
          <p:cNvPicPr>
            <a:picLocks noGrp="1"/>
          </p:cNvPicPr>
          <p:nvPr>
            <p:ph idx="1"/>
          </p:nvPr>
        </p:nvPicPr>
        <p:blipFill>
          <a:blip r:embed="rId2"/>
          <a:stretch>
            <a:fillRect/>
          </a:stretch>
        </p:blipFill>
        <p:spPr>
          <a:xfrm>
            <a:off x="2115859" y="1388545"/>
            <a:ext cx="7735712" cy="4351338"/>
          </a:xfrm>
          <a:prstGeom prst="rect">
            <a:avLst/>
          </a:prstGeom>
        </p:spPr>
      </p:pic>
    </p:spTree>
    <p:extLst>
      <p:ext uri="{BB962C8B-B14F-4D97-AF65-F5344CB8AC3E}">
        <p14:creationId xmlns:p14="http://schemas.microsoft.com/office/powerpoint/2010/main" val="3745692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414"/>
            <a:ext cx="10515600" cy="1325563"/>
          </a:xfrm>
        </p:spPr>
        <p:txBody>
          <a:bodyPr/>
          <a:lstStyle/>
          <a:p>
            <a:r>
              <a:rPr lang="en-US" dirty="0"/>
              <a:t>Abstract</a:t>
            </a:r>
            <a:endParaRPr lang="en-IN" dirty="0"/>
          </a:p>
        </p:txBody>
      </p:sp>
      <p:sp>
        <p:nvSpPr>
          <p:cNvPr id="3" name="Content Placeholder 2"/>
          <p:cNvSpPr>
            <a:spLocks noGrp="1"/>
          </p:cNvSpPr>
          <p:nvPr>
            <p:ph idx="1"/>
          </p:nvPr>
        </p:nvSpPr>
        <p:spPr>
          <a:xfrm>
            <a:off x="838200" y="1199458"/>
            <a:ext cx="10515600" cy="4351338"/>
          </a:xfrm>
        </p:spPr>
        <p:txBody>
          <a:bodyPr>
            <a:noAutofit/>
          </a:bodyPr>
          <a:lstStyle/>
          <a:p>
            <a:pPr lvl="0"/>
            <a:r>
              <a:rPr lang="en-US" sz="1800" dirty="0">
                <a:solidFill>
                  <a:schemeClr val="dk1"/>
                </a:solidFill>
                <a:ea typeface="Cambria"/>
                <a:sym typeface="Cambria"/>
              </a:rPr>
              <a:t>HR Mini Assistant Bot is a tool designed to automate and streamline HR management tasks. With features such as automated calendar management, virtual meeting scheduling, and data collection from resumes, this bot can save HR managers time and effort. The bot's ability to send bulk messages through </a:t>
            </a:r>
            <a:r>
              <a:rPr lang="en-US" sz="1800" dirty="0" err="1">
                <a:solidFill>
                  <a:schemeClr val="dk1"/>
                </a:solidFill>
                <a:ea typeface="Cambria"/>
                <a:sym typeface="Cambria"/>
              </a:rPr>
              <a:t>WhatsApp</a:t>
            </a:r>
            <a:r>
              <a:rPr lang="en-US" sz="1800" dirty="0">
                <a:solidFill>
                  <a:schemeClr val="dk1"/>
                </a:solidFill>
                <a:ea typeface="Cambria"/>
                <a:sym typeface="Cambria"/>
              </a:rPr>
              <a:t> and work with different video conferencing platforms makes it easier to communicate with employees and candidates.</a:t>
            </a:r>
          </a:p>
          <a:p>
            <a:pPr lvl="0"/>
            <a:r>
              <a:rPr lang="en-US" sz="1800" dirty="0">
                <a:solidFill>
                  <a:schemeClr val="dk1"/>
                </a:solidFill>
                <a:ea typeface="Cambria"/>
                <a:sym typeface="Cambria"/>
              </a:rPr>
              <a:t> It generates the Appointment and Relieving letter. Additionally, the bot includes a Voice Assistant and supports multiple languages, making it more accessible for a wider range of users.</a:t>
            </a:r>
          </a:p>
          <a:p>
            <a:pPr lvl="0"/>
            <a:r>
              <a:rPr lang="en-US" sz="1800" dirty="0">
                <a:solidFill>
                  <a:schemeClr val="dk1"/>
                </a:solidFill>
                <a:ea typeface="Cambria"/>
                <a:sym typeface="Cambria"/>
              </a:rPr>
              <a:t> By providing a faster, easier, and safer way to perform HR tasks, the HR Mini Assistant Bot has the potential to greatly enhance HR efficiency and productivity. </a:t>
            </a:r>
          </a:p>
          <a:p>
            <a:pPr lvl="0"/>
            <a:r>
              <a:rPr lang="en-US" sz="1800" dirty="0">
                <a:solidFill>
                  <a:schemeClr val="dk1"/>
                </a:solidFill>
                <a:ea typeface="Cambria"/>
                <a:sym typeface="Cambria"/>
              </a:rPr>
              <a:t>It has log file to track both the Bot and the HR. It reduces the computation time so carbon footprints is also reduced.</a:t>
            </a:r>
          </a:p>
          <a:p>
            <a:endParaRPr lang="en-IN" dirty="0"/>
          </a:p>
        </p:txBody>
      </p:sp>
      <p:sp>
        <p:nvSpPr>
          <p:cNvPr id="4" name="Date Placeholder 3"/>
          <p:cNvSpPr>
            <a:spLocks noGrp="1"/>
          </p:cNvSpPr>
          <p:nvPr>
            <p:ph type="dt" sz="half" idx="10"/>
          </p:nvPr>
        </p:nvSpPr>
        <p:spPr/>
        <p:txBody>
          <a:bodyPr/>
          <a:lstStyle/>
          <a:p>
            <a:endParaRPr lang="en-IN" dirty="0"/>
          </a:p>
        </p:txBody>
      </p:sp>
      <p:sp>
        <p:nvSpPr>
          <p:cNvPr id="6" name="Slide Number Placeholder 5"/>
          <p:cNvSpPr>
            <a:spLocks noGrp="1"/>
          </p:cNvSpPr>
          <p:nvPr>
            <p:ph type="sldNum" sz="quarter" idx="12"/>
          </p:nvPr>
        </p:nvSpPr>
        <p:spPr/>
        <p:txBody>
          <a:bodyPr/>
          <a:lstStyle/>
          <a:p>
            <a:fld id="{A7C92EE0-B229-42FF-9D48-23D25149E531}" type="slidenum">
              <a:rPr lang="en-IN" smtClean="0"/>
              <a:t>2</a:t>
            </a:fld>
            <a:endParaRPr lang="en-IN"/>
          </a:p>
        </p:txBody>
      </p:sp>
    </p:spTree>
    <p:extLst>
      <p:ext uri="{BB962C8B-B14F-4D97-AF65-F5344CB8AC3E}">
        <p14:creationId xmlns:p14="http://schemas.microsoft.com/office/powerpoint/2010/main" val="667164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8890A94-A27D-FF70-3A68-ED5F882026B0}"/>
              </a:ext>
            </a:extLst>
          </p:cNvPr>
          <p:cNvSpPr>
            <a:spLocks noGrp="1"/>
          </p:cNvSpPr>
          <p:nvPr>
            <p:ph type="dt" sz="half" idx="10"/>
          </p:nvPr>
        </p:nvSpPr>
        <p:spPr/>
        <p:txBody>
          <a:bodyPr/>
          <a:lstStyle/>
          <a:p>
            <a:r>
              <a:rPr lang="en-IN"/>
              <a:t>11-02-2023</a:t>
            </a:r>
          </a:p>
        </p:txBody>
      </p:sp>
      <p:sp>
        <p:nvSpPr>
          <p:cNvPr id="6" name="Slide Number Placeholder 5">
            <a:extLst>
              <a:ext uri="{FF2B5EF4-FFF2-40B4-BE49-F238E27FC236}">
                <a16:creationId xmlns:a16="http://schemas.microsoft.com/office/drawing/2014/main" id="{E24DD73A-D157-26AE-E90F-BF9A92E395E8}"/>
              </a:ext>
            </a:extLst>
          </p:cNvPr>
          <p:cNvSpPr>
            <a:spLocks noGrp="1"/>
          </p:cNvSpPr>
          <p:nvPr>
            <p:ph type="sldNum" sz="quarter" idx="12"/>
          </p:nvPr>
        </p:nvSpPr>
        <p:spPr/>
        <p:txBody>
          <a:bodyPr/>
          <a:lstStyle/>
          <a:p>
            <a:fld id="{A7C92EE0-B229-42FF-9D48-23D25149E531}" type="slidenum">
              <a:rPr lang="en-IN" smtClean="0"/>
              <a:t>20</a:t>
            </a:fld>
            <a:endParaRPr lang="en-IN"/>
          </a:p>
        </p:txBody>
      </p:sp>
      <p:pic>
        <p:nvPicPr>
          <p:cNvPr id="7" name="Content Placeholder 7">
            <a:extLst>
              <a:ext uri="{FF2B5EF4-FFF2-40B4-BE49-F238E27FC236}">
                <a16:creationId xmlns:a16="http://schemas.microsoft.com/office/drawing/2014/main" id="{6288ED90-C578-EBBA-0E37-A8C2132570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571" y="1079176"/>
            <a:ext cx="6979297" cy="4351338"/>
          </a:xfrm>
        </p:spPr>
      </p:pic>
    </p:spTree>
    <p:extLst>
      <p:ext uri="{BB962C8B-B14F-4D97-AF65-F5344CB8AC3E}">
        <p14:creationId xmlns:p14="http://schemas.microsoft.com/office/powerpoint/2010/main" val="4077824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0BEEAC-4030-D4EA-6965-4014F36AA448}"/>
              </a:ext>
            </a:extLst>
          </p:cNvPr>
          <p:cNvSpPr>
            <a:spLocks noGrp="1"/>
          </p:cNvSpPr>
          <p:nvPr>
            <p:ph type="dt" sz="half" idx="10"/>
          </p:nvPr>
        </p:nvSpPr>
        <p:spPr/>
        <p:txBody>
          <a:bodyPr/>
          <a:lstStyle/>
          <a:p>
            <a:r>
              <a:rPr lang="en-IN"/>
              <a:t>11-02-2023</a:t>
            </a:r>
          </a:p>
        </p:txBody>
      </p:sp>
      <p:sp>
        <p:nvSpPr>
          <p:cNvPr id="6" name="Slide Number Placeholder 5">
            <a:extLst>
              <a:ext uri="{FF2B5EF4-FFF2-40B4-BE49-F238E27FC236}">
                <a16:creationId xmlns:a16="http://schemas.microsoft.com/office/drawing/2014/main" id="{958F144F-6302-79AA-113A-B3B49074789D}"/>
              </a:ext>
            </a:extLst>
          </p:cNvPr>
          <p:cNvSpPr>
            <a:spLocks noGrp="1"/>
          </p:cNvSpPr>
          <p:nvPr>
            <p:ph type="sldNum" sz="quarter" idx="12"/>
          </p:nvPr>
        </p:nvSpPr>
        <p:spPr/>
        <p:txBody>
          <a:bodyPr/>
          <a:lstStyle/>
          <a:p>
            <a:fld id="{A7C92EE0-B229-42FF-9D48-23D25149E531}" type="slidenum">
              <a:rPr lang="en-IN" smtClean="0"/>
              <a:t>21</a:t>
            </a:fld>
            <a:endParaRPr lang="en-IN"/>
          </a:p>
        </p:txBody>
      </p:sp>
      <p:pic>
        <p:nvPicPr>
          <p:cNvPr id="7" name="Content Placeholder 6">
            <a:extLst>
              <a:ext uri="{FF2B5EF4-FFF2-40B4-BE49-F238E27FC236}">
                <a16:creationId xmlns:a16="http://schemas.microsoft.com/office/drawing/2014/main" id="{BDA0CB18-B350-62C2-47BE-F61F72B27411}"/>
              </a:ext>
            </a:extLst>
          </p:cNvPr>
          <p:cNvPicPr>
            <a:picLocks noGrp="1"/>
          </p:cNvPicPr>
          <p:nvPr>
            <p:ph idx="1"/>
          </p:nvPr>
        </p:nvPicPr>
        <p:blipFill>
          <a:blip r:embed="rId2"/>
          <a:stretch>
            <a:fillRect/>
          </a:stretch>
        </p:blipFill>
        <p:spPr>
          <a:xfrm>
            <a:off x="1723972" y="363894"/>
            <a:ext cx="8549031" cy="5133053"/>
          </a:xfrm>
          <a:prstGeom prst="rect">
            <a:avLst/>
          </a:prstGeom>
        </p:spPr>
      </p:pic>
      <p:sp>
        <p:nvSpPr>
          <p:cNvPr id="8" name="Rectangle 7">
            <a:extLst>
              <a:ext uri="{FF2B5EF4-FFF2-40B4-BE49-F238E27FC236}">
                <a16:creationId xmlns:a16="http://schemas.microsoft.com/office/drawing/2014/main" id="{78EA5AB0-3929-7F71-A381-D6BE90189329}"/>
              </a:ext>
            </a:extLst>
          </p:cNvPr>
          <p:cNvSpPr/>
          <p:nvPr/>
        </p:nvSpPr>
        <p:spPr>
          <a:xfrm>
            <a:off x="3378389" y="5670563"/>
            <a:ext cx="3579827" cy="338554"/>
          </a:xfrm>
          <a:prstGeom prst="rect">
            <a:avLst/>
          </a:prstGeom>
        </p:spPr>
        <p:txBody>
          <a:bodyPr wrap="none">
            <a:spAutoFit/>
          </a:bodyPr>
          <a:lstStyle/>
          <a:p>
            <a:pPr marR="0" lvl="3" algn="ctr">
              <a:spcBef>
                <a:spcPts val="200"/>
              </a:spcBef>
              <a:spcAft>
                <a:spcPts val="200"/>
              </a:spcAft>
              <a:buSzPts val="1000"/>
              <a:tabLst>
                <a:tab pos="457200" algn="l"/>
              </a:tabLst>
            </a:pPr>
            <a:r>
              <a:rPr lang="en-US" sz="1600" b="1" i="1" dirty="0">
                <a:latin typeface="Times New Roman" panose="02020603050405020304" pitchFamily="18" charset="0"/>
              </a:rPr>
              <a:t>Resume Data collection</a:t>
            </a:r>
            <a:endParaRPr lang="en-US" sz="1600" b="1" i="1" dirty="0">
              <a:effectLst/>
              <a:latin typeface="Times New Roman" panose="02020603050405020304" pitchFamily="18" charset="0"/>
            </a:endParaRPr>
          </a:p>
        </p:txBody>
      </p:sp>
    </p:spTree>
    <p:extLst>
      <p:ext uri="{BB962C8B-B14F-4D97-AF65-F5344CB8AC3E}">
        <p14:creationId xmlns:p14="http://schemas.microsoft.com/office/powerpoint/2010/main" val="3168027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54B0718-607E-E3BD-00CD-37AF29EEC859}"/>
              </a:ext>
            </a:extLst>
          </p:cNvPr>
          <p:cNvSpPr>
            <a:spLocks noGrp="1"/>
          </p:cNvSpPr>
          <p:nvPr>
            <p:ph type="dt" sz="half" idx="10"/>
          </p:nvPr>
        </p:nvSpPr>
        <p:spPr/>
        <p:txBody>
          <a:bodyPr/>
          <a:lstStyle/>
          <a:p>
            <a:r>
              <a:rPr lang="en-IN"/>
              <a:t>11-02-2023</a:t>
            </a:r>
          </a:p>
        </p:txBody>
      </p:sp>
      <p:sp>
        <p:nvSpPr>
          <p:cNvPr id="6" name="Slide Number Placeholder 5">
            <a:extLst>
              <a:ext uri="{FF2B5EF4-FFF2-40B4-BE49-F238E27FC236}">
                <a16:creationId xmlns:a16="http://schemas.microsoft.com/office/drawing/2014/main" id="{7BACE6BF-29B8-8E62-EEF0-026283B3CF5D}"/>
              </a:ext>
            </a:extLst>
          </p:cNvPr>
          <p:cNvSpPr>
            <a:spLocks noGrp="1"/>
          </p:cNvSpPr>
          <p:nvPr>
            <p:ph type="sldNum" sz="quarter" idx="12"/>
          </p:nvPr>
        </p:nvSpPr>
        <p:spPr/>
        <p:txBody>
          <a:bodyPr/>
          <a:lstStyle/>
          <a:p>
            <a:fld id="{A7C92EE0-B229-42FF-9D48-23D25149E531}" type="slidenum">
              <a:rPr lang="en-IN" smtClean="0"/>
              <a:t>22</a:t>
            </a:fld>
            <a:endParaRPr lang="en-IN"/>
          </a:p>
        </p:txBody>
      </p:sp>
      <p:pic>
        <p:nvPicPr>
          <p:cNvPr id="7" name="Content Placeholder 6">
            <a:extLst>
              <a:ext uri="{FF2B5EF4-FFF2-40B4-BE49-F238E27FC236}">
                <a16:creationId xmlns:a16="http://schemas.microsoft.com/office/drawing/2014/main" id="{8D8BF728-A643-0D86-A0CE-4B4B5A403DF4}"/>
              </a:ext>
            </a:extLst>
          </p:cNvPr>
          <p:cNvPicPr>
            <a:picLocks noGrp="1"/>
          </p:cNvPicPr>
          <p:nvPr>
            <p:ph idx="1"/>
          </p:nvPr>
        </p:nvPicPr>
        <p:blipFill>
          <a:blip r:embed="rId2"/>
          <a:stretch>
            <a:fillRect/>
          </a:stretch>
        </p:blipFill>
        <p:spPr>
          <a:xfrm>
            <a:off x="1855235" y="307910"/>
            <a:ext cx="8492413" cy="5050905"/>
          </a:xfrm>
          <a:prstGeom prst="rect">
            <a:avLst/>
          </a:prstGeom>
        </p:spPr>
      </p:pic>
      <p:sp>
        <p:nvSpPr>
          <p:cNvPr id="8" name="Rectangle 7">
            <a:extLst>
              <a:ext uri="{FF2B5EF4-FFF2-40B4-BE49-F238E27FC236}">
                <a16:creationId xmlns:a16="http://schemas.microsoft.com/office/drawing/2014/main" id="{202A5F6C-0C71-587E-5660-E7CE399FC9D7}"/>
              </a:ext>
            </a:extLst>
          </p:cNvPr>
          <p:cNvSpPr/>
          <p:nvPr/>
        </p:nvSpPr>
        <p:spPr>
          <a:xfrm>
            <a:off x="3182592" y="5578475"/>
            <a:ext cx="4230646" cy="338554"/>
          </a:xfrm>
          <a:prstGeom prst="rect">
            <a:avLst/>
          </a:prstGeom>
        </p:spPr>
        <p:txBody>
          <a:bodyPr wrap="none">
            <a:spAutoFit/>
          </a:bodyPr>
          <a:lstStyle/>
          <a:p>
            <a:pPr marR="0" lvl="3" algn="ctr">
              <a:spcBef>
                <a:spcPts val="200"/>
              </a:spcBef>
              <a:spcAft>
                <a:spcPts val="200"/>
              </a:spcAft>
              <a:buSzPts val="1000"/>
              <a:tabLst>
                <a:tab pos="457200" algn="l"/>
              </a:tabLst>
            </a:pPr>
            <a:r>
              <a:rPr lang="en-US" sz="1600" b="1" i="1" dirty="0">
                <a:latin typeface="Times New Roman" panose="02020603050405020304" pitchFamily="18" charset="0"/>
              </a:rPr>
              <a:t>Appointment Letter Generation</a:t>
            </a:r>
            <a:endParaRPr lang="en-US" sz="1600" b="1" i="1" dirty="0">
              <a:effectLst/>
              <a:latin typeface="Times New Roman" panose="02020603050405020304" pitchFamily="18" charset="0"/>
            </a:endParaRPr>
          </a:p>
        </p:txBody>
      </p:sp>
    </p:spTree>
    <p:extLst>
      <p:ext uri="{BB962C8B-B14F-4D97-AF65-F5344CB8AC3E}">
        <p14:creationId xmlns:p14="http://schemas.microsoft.com/office/powerpoint/2010/main" val="187609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428E080-B4EF-86DD-A6C5-BFD62DE75760}"/>
              </a:ext>
            </a:extLst>
          </p:cNvPr>
          <p:cNvSpPr>
            <a:spLocks noGrp="1"/>
          </p:cNvSpPr>
          <p:nvPr>
            <p:ph type="dt" sz="half" idx="10"/>
          </p:nvPr>
        </p:nvSpPr>
        <p:spPr/>
        <p:txBody>
          <a:bodyPr/>
          <a:lstStyle/>
          <a:p>
            <a:r>
              <a:rPr lang="en-IN"/>
              <a:t>11-02-2023</a:t>
            </a:r>
          </a:p>
        </p:txBody>
      </p:sp>
      <p:sp>
        <p:nvSpPr>
          <p:cNvPr id="6" name="Slide Number Placeholder 5">
            <a:extLst>
              <a:ext uri="{FF2B5EF4-FFF2-40B4-BE49-F238E27FC236}">
                <a16:creationId xmlns:a16="http://schemas.microsoft.com/office/drawing/2014/main" id="{B34CE611-7BCF-BEBE-32A0-68508E075459}"/>
              </a:ext>
            </a:extLst>
          </p:cNvPr>
          <p:cNvSpPr>
            <a:spLocks noGrp="1"/>
          </p:cNvSpPr>
          <p:nvPr>
            <p:ph type="sldNum" sz="quarter" idx="12"/>
          </p:nvPr>
        </p:nvSpPr>
        <p:spPr/>
        <p:txBody>
          <a:bodyPr/>
          <a:lstStyle/>
          <a:p>
            <a:fld id="{A7C92EE0-B229-42FF-9D48-23D25149E531}" type="slidenum">
              <a:rPr lang="en-IN" smtClean="0"/>
              <a:t>23</a:t>
            </a:fld>
            <a:endParaRPr lang="en-IN"/>
          </a:p>
        </p:txBody>
      </p:sp>
      <p:pic>
        <p:nvPicPr>
          <p:cNvPr id="7" name="Content Placeholder 6">
            <a:extLst>
              <a:ext uri="{FF2B5EF4-FFF2-40B4-BE49-F238E27FC236}">
                <a16:creationId xmlns:a16="http://schemas.microsoft.com/office/drawing/2014/main" id="{108F3FEA-ED22-0DD1-9C80-187B27B6E013}"/>
              </a:ext>
            </a:extLst>
          </p:cNvPr>
          <p:cNvPicPr>
            <a:picLocks noGrp="1"/>
          </p:cNvPicPr>
          <p:nvPr>
            <p:ph idx="1"/>
          </p:nvPr>
        </p:nvPicPr>
        <p:blipFill>
          <a:blip r:embed="rId2"/>
          <a:stretch>
            <a:fillRect/>
          </a:stretch>
        </p:blipFill>
        <p:spPr>
          <a:xfrm>
            <a:off x="1896129" y="459733"/>
            <a:ext cx="8399741" cy="5000657"/>
          </a:xfrm>
          <a:prstGeom prst="rect">
            <a:avLst/>
          </a:prstGeom>
        </p:spPr>
      </p:pic>
      <p:sp>
        <p:nvSpPr>
          <p:cNvPr id="8" name="Rectangle 7">
            <a:extLst>
              <a:ext uri="{FF2B5EF4-FFF2-40B4-BE49-F238E27FC236}">
                <a16:creationId xmlns:a16="http://schemas.microsoft.com/office/drawing/2014/main" id="{29AAD2A3-BF68-1D55-9A27-43BBF081F9FB}"/>
              </a:ext>
            </a:extLst>
          </p:cNvPr>
          <p:cNvSpPr/>
          <p:nvPr/>
        </p:nvSpPr>
        <p:spPr>
          <a:xfrm>
            <a:off x="3359877" y="5646192"/>
            <a:ext cx="3934090" cy="338554"/>
          </a:xfrm>
          <a:prstGeom prst="rect">
            <a:avLst/>
          </a:prstGeom>
        </p:spPr>
        <p:txBody>
          <a:bodyPr wrap="none">
            <a:spAutoFit/>
          </a:bodyPr>
          <a:lstStyle/>
          <a:p>
            <a:pPr marR="0" lvl="3" algn="ctr">
              <a:spcBef>
                <a:spcPts val="200"/>
              </a:spcBef>
              <a:spcAft>
                <a:spcPts val="200"/>
              </a:spcAft>
              <a:buSzPts val="1000"/>
              <a:tabLst>
                <a:tab pos="457200" algn="l"/>
              </a:tabLst>
            </a:pPr>
            <a:r>
              <a:rPr lang="en-US" sz="1600" b="1" i="1" dirty="0">
                <a:latin typeface="Times New Roman" panose="02020603050405020304" pitchFamily="18" charset="0"/>
              </a:rPr>
              <a:t>Relieving Letter Generation</a:t>
            </a:r>
            <a:endParaRPr lang="en-US" sz="1600" b="1" i="1" dirty="0">
              <a:effectLst/>
              <a:latin typeface="Times New Roman" panose="02020603050405020304" pitchFamily="18" charset="0"/>
            </a:endParaRPr>
          </a:p>
        </p:txBody>
      </p:sp>
    </p:spTree>
    <p:extLst>
      <p:ext uri="{BB962C8B-B14F-4D97-AF65-F5344CB8AC3E}">
        <p14:creationId xmlns:p14="http://schemas.microsoft.com/office/powerpoint/2010/main" val="1217762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29DF45F-3F3F-0C08-5F29-B30390C24E8E}"/>
              </a:ext>
            </a:extLst>
          </p:cNvPr>
          <p:cNvSpPr>
            <a:spLocks noGrp="1"/>
          </p:cNvSpPr>
          <p:nvPr>
            <p:ph type="dt" sz="half" idx="10"/>
          </p:nvPr>
        </p:nvSpPr>
        <p:spPr/>
        <p:txBody>
          <a:bodyPr/>
          <a:lstStyle/>
          <a:p>
            <a:r>
              <a:rPr lang="en-IN"/>
              <a:t>11-02-2023</a:t>
            </a:r>
          </a:p>
        </p:txBody>
      </p:sp>
      <p:sp>
        <p:nvSpPr>
          <p:cNvPr id="6" name="Slide Number Placeholder 5">
            <a:extLst>
              <a:ext uri="{FF2B5EF4-FFF2-40B4-BE49-F238E27FC236}">
                <a16:creationId xmlns:a16="http://schemas.microsoft.com/office/drawing/2014/main" id="{36EC5814-216A-3504-4224-D01951670703}"/>
              </a:ext>
            </a:extLst>
          </p:cNvPr>
          <p:cNvSpPr>
            <a:spLocks noGrp="1"/>
          </p:cNvSpPr>
          <p:nvPr>
            <p:ph type="sldNum" sz="quarter" idx="12"/>
          </p:nvPr>
        </p:nvSpPr>
        <p:spPr/>
        <p:txBody>
          <a:bodyPr/>
          <a:lstStyle/>
          <a:p>
            <a:fld id="{A7C92EE0-B229-42FF-9D48-23D25149E531}" type="slidenum">
              <a:rPr lang="en-IN" smtClean="0"/>
              <a:t>24</a:t>
            </a:fld>
            <a:endParaRPr lang="en-IN"/>
          </a:p>
        </p:txBody>
      </p:sp>
      <p:pic>
        <p:nvPicPr>
          <p:cNvPr id="7" name="Content Placeholder 6">
            <a:extLst>
              <a:ext uri="{FF2B5EF4-FFF2-40B4-BE49-F238E27FC236}">
                <a16:creationId xmlns:a16="http://schemas.microsoft.com/office/drawing/2014/main" id="{47DFDF86-1F7A-306B-0262-45466918B6F1}"/>
              </a:ext>
            </a:extLst>
          </p:cNvPr>
          <p:cNvPicPr>
            <a:picLocks noGrp="1" noChangeAspect="1"/>
          </p:cNvPicPr>
          <p:nvPr>
            <p:ph idx="1"/>
          </p:nvPr>
        </p:nvPicPr>
        <p:blipFill>
          <a:blip r:embed="rId2"/>
          <a:stretch>
            <a:fillRect/>
          </a:stretch>
        </p:blipFill>
        <p:spPr>
          <a:xfrm>
            <a:off x="1971470" y="675815"/>
            <a:ext cx="7735712" cy="4351338"/>
          </a:xfrm>
          <a:prstGeom prst="rect">
            <a:avLst/>
          </a:prstGeom>
        </p:spPr>
      </p:pic>
      <p:sp>
        <p:nvSpPr>
          <p:cNvPr id="9" name="TextBox 8">
            <a:extLst>
              <a:ext uri="{FF2B5EF4-FFF2-40B4-BE49-F238E27FC236}">
                <a16:creationId xmlns:a16="http://schemas.microsoft.com/office/drawing/2014/main" id="{B43EFC40-6ACB-6348-A274-C47766D5FFBB}"/>
              </a:ext>
            </a:extLst>
          </p:cNvPr>
          <p:cNvSpPr txBox="1"/>
          <p:nvPr/>
        </p:nvSpPr>
        <p:spPr>
          <a:xfrm>
            <a:off x="2514600" y="5322419"/>
            <a:ext cx="6096000" cy="369332"/>
          </a:xfrm>
          <a:prstGeom prst="rect">
            <a:avLst/>
          </a:prstGeom>
          <a:noFill/>
        </p:spPr>
        <p:txBody>
          <a:bodyPr wrap="square">
            <a:spAutoFit/>
          </a:bodyPr>
          <a:lstStyle/>
          <a:p>
            <a:pPr marR="0" lvl="3" algn="ctr">
              <a:spcBef>
                <a:spcPts val="200"/>
              </a:spcBef>
              <a:spcAft>
                <a:spcPts val="200"/>
              </a:spcAft>
              <a:buSzPts val="1000"/>
              <a:tabLst>
                <a:tab pos="457200" algn="l"/>
              </a:tabLst>
            </a:pPr>
            <a:r>
              <a:rPr lang="en-US" sz="1800" b="1" i="1" dirty="0">
                <a:effectLst/>
                <a:latin typeface="Times New Roman" panose="02020603050405020304" pitchFamily="18" charset="0"/>
              </a:rPr>
              <a:t>Collection of Tasks for Google </a:t>
            </a:r>
            <a:r>
              <a:rPr lang="en-US" sz="1800" b="1" i="1" dirty="0" err="1">
                <a:effectLst/>
                <a:latin typeface="Times New Roman" panose="02020603050405020304" pitchFamily="18" charset="0"/>
              </a:rPr>
              <a:t>Calender</a:t>
            </a:r>
            <a:endParaRPr lang="en-US" sz="1800" b="1" i="1" dirty="0">
              <a:effectLst/>
              <a:latin typeface="Times New Roman" panose="02020603050405020304" pitchFamily="18" charset="0"/>
            </a:endParaRPr>
          </a:p>
        </p:txBody>
      </p:sp>
    </p:spTree>
    <p:extLst>
      <p:ext uri="{BB962C8B-B14F-4D97-AF65-F5344CB8AC3E}">
        <p14:creationId xmlns:p14="http://schemas.microsoft.com/office/powerpoint/2010/main" val="3205273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endParaRPr lang="en-IN" dirty="0"/>
          </a:p>
        </p:txBody>
      </p:sp>
      <p:sp>
        <p:nvSpPr>
          <p:cNvPr id="3" name="Content Placeholder 2"/>
          <p:cNvSpPr>
            <a:spLocks noGrp="1"/>
          </p:cNvSpPr>
          <p:nvPr>
            <p:ph idx="1"/>
          </p:nvPr>
        </p:nvSpPr>
        <p:spPr>
          <a:xfrm>
            <a:off x="838200" y="1690688"/>
            <a:ext cx="10515600" cy="4351338"/>
          </a:xfrm>
        </p:spPr>
        <p:txBody>
          <a:bodyPr>
            <a:normAutofit fontScale="55000" lnSpcReduction="20000"/>
          </a:bodyPr>
          <a:lstStyle/>
          <a:p>
            <a:pPr marL="0" indent="0">
              <a:buNone/>
            </a:pPr>
            <a:r>
              <a:rPr lang="en-US" sz="2200" dirty="0">
                <a:solidFill>
                  <a:schemeClr val="tx1"/>
                </a:solidFill>
              </a:rPr>
              <a:t>[1] "Robotic Process Automation (RPA) in Human Resource Management: A Systematic Literature Review" by </a:t>
            </a:r>
            <a:r>
              <a:rPr lang="en-US" sz="2200" dirty="0" err="1">
                <a:solidFill>
                  <a:schemeClr val="tx1"/>
                </a:solidFill>
              </a:rPr>
              <a:t>Hanadi</a:t>
            </a:r>
            <a:r>
              <a:rPr lang="en-US" sz="2200" dirty="0">
                <a:solidFill>
                  <a:schemeClr val="tx1"/>
                </a:solidFill>
              </a:rPr>
              <a:t> Al-</a:t>
            </a:r>
            <a:r>
              <a:rPr lang="en-US" sz="2200" dirty="0" err="1">
                <a:solidFill>
                  <a:schemeClr val="tx1"/>
                </a:solidFill>
              </a:rPr>
              <a:t>Zeghayer</a:t>
            </a:r>
            <a:r>
              <a:rPr lang="en-US" sz="2200" dirty="0">
                <a:solidFill>
                  <a:schemeClr val="tx1"/>
                </a:solidFill>
              </a:rPr>
              <a:t> and Fatimah </a:t>
            </a:r>
            <a:r>
              <a:rPr lang="en-US" sz="2200" dirty="0" err="1">
                <a:solidFill>
                  <a:schemeClr val="tx1"/>
                </a:solidFill>
              </a:rPr>
              <a:t>Alabdullah</a:t>
            </a:r>
            <a:r>
              <a:rPr lang="en-US" sz="2200" dirty="0">
                <a:solidFill>
                  <a:schemeClr val="tx1"/>
                </a:solidFill>
              </a:rPr>
              <a:t> (2020).</a:t>
            </a:r>
          </a:p>
          <a:p>
            <a:pPr marL="0" indent="0">
              <a:buNone/>
            </a:pPr>
            <a:r>
              <a:rPr lang="en-US" sz="2200" dirty="0">
                <a:solidFill>
                  <a:schemeClr val="tx1"/>
                </a:solidFill>
              </a:rPr>
              <a:t>[2] "Robotic Process Automation in Human Resource Management: A Literature Review" by Liang </a:t>
            </a:r>
            <a:r>
              <a:rPr lang="en-US" sz="2200" dirty="0" err="1">
                <a:solidFill>
                  <a:schemeClr val="tx1"/>
                </a:solidFill>
              </a:rPr>
              <a:t>Liang</a:t>
            </a:r>
            <a:r>
              <a:rPr lang="en-US" sz="2200" dirty="0">
                <a:solidFill>
                  <a:schemeClr val="tx1"/>
                </a:solidFill>
              </a:rPr>
              <a:t>, Liang Han, and </a:t>
            </a:r>
            <a:r>
              <a:rPr lang="en-US" sz="2200" dirty="0" err="1">
                <a:solidFill>
                  <a:schemeClr val="tx1"/>
                </a:solidFill>
              </a:rPr>
              <a:t>Hualin</a:t>
            </a:r>
            <a:r>
              <a:rPr lang="en-US" sz="2200" dirty="0">
                <a:solidFill>
                  <a:schemeClr val="tx1"/>
                </a:solidFill>
              </a:rPr>
              <a:t> Liu (2020).</a:t>
            </a:r>
          </a:p>
          <a:p>
            <a:pPr marL="0" indent="0">
              <a:buNone/>
            </a:pPr>
            <a:r>
              <a:rPr lang="en-US" sz="2200" dirty="0">
                <a:solidFill>
                  <a:schemeClr val="tx1"/>
                </a:solidFill>
              </a:rPr>
              <a:t>[3] "Robotic Process Automation in Human Resources: A Literature Review and Research Agenda" by Petra Schubert, Christopher </a:t>
            </a:r>
            <a:r>
              <a:rPr lang="en-US" sz="2200" dirty="0" err="1">
                <a:solidFill>
                  <a:schemeClr val="tx1"/>
                </a:solidFill>
              </a:rPr>
              <a:t>Rentrop</a:t>
            </a:r>
            <a:r>
              <a:rPr lang="en-US" sz="2200" dirty="0">
                <a:solidFill>
                  <a:schemeClr val="tx1"/>
                </a:solidFill>
              </a:rPr>
              <a:t>, and Sabrina </a:t>
            </a:r>
            <a:r>
              <a:rPr lang="en-US" sz="2200" dirty="0" err="1">
                <a:solidFill>
                  <a:schemeClr val="tx1"/>
                </a:solidFill>
              </a:rPr>
              <a:t>Duda</a:t>
            </a:r>
            <a:r>
              <a:rPr lang="en-US" sz="2200" dirty="0">
                <a:solidFill>
                  <a:schemeClr val="tx1"/>
                </a:solidFill>
              </a:rPr>
              <a:t> (2019).</a:t>
            </a:r>
          </a:p>
          <a:p>
            <a:pPr marL="0" indent="0">
              <a:buNone/>
            </a:pPr>
            <a:r>
              <a:rPr lang="en-US" sz="2200" dirty="0">
                <a:solidFill>
                  <a:schemeClr val="tx1"/>
                </a:solidFill>
              </a:rPr>
              <a:t>[4] "Robotic Process Automation in Human Resources: A Systematic Literature Review" by </a:t>
            </a:r>
            <a:r>
              <a:rPr lang="en-US" sz="2200" dirty="0" err="1">
                <a:solidFill>
                  <a:schemeClr val="tx1"/>
                </a:solidFill>
              </a:rPr>
              <a:t>Haritha</a:t>
            </a:r>
            <a:r>
              <a:rPr lang="en-US" sz="2200" dirty="0">
                <a:solidFill>
                  <a:schemeClr val="tx1"/>
                </a:solidFill>
              </a:rPr>
              <a:t> </a:t>
            </a:r>
            <a:r>
              <a:rPr lang="en-US" sz="2200" dirty="0" err="1">
                <a:solidFill>
                  <a:schemeClr val="tx1"/>
                </a:solidFill>
              </a:rPr>
              <a:t>Malapati</a:t>
            </a:r>
            <a:r>
              <a:rPr lang="en-US" sz="2200" dirty="0">
                <a:solidFill>
                  <a:schemeClr val="tx1"/>
                </a:solidFill>
              </a:rPr>
              <a:t> and R. B. V. Subramanyam (2021).</a:t>
            </a:r>
          </a:p>
          <a:p>
            <a:pPr marL="0" indent="0">
              <a:buNone/>
            </a:pPr>
            <a:r>
              <a:rPr lang="en-US" sz="2200" dirty="0">
                <a:solidFill>
                  <a:schemeClr val="tx1"/>
                </a:solidFill>
              </a:rPr>
              <a:t>[5]</a:t>
            </a:r>
            <a:r>
              <a:rPr lang="en-US" sz="2200" spc="-5" dirty="0">
                <a:effectLst/>
                <a:latin typeface="Times New Roman" panose="02020603050405020304" pitchFamily="18" charset="0"/>
                <a:ea typeface="SimSun" panose="02010600030101010101" pitchFamily="2" charset="-122"/>
              </a:rPr>
              <a:t> </a:t>
            </a:r>
            <a:r>
              <a:rPr lang="en-US" sz="2200" spc="-5" dirty="0">
                <a:solidFill>
                  <a:schemeClr val="tx1"/>
                </a:solidFill>
                <a:effectLst/>
                <a:latin typeface="Times New Roman" panose="02020603050405020304" pitchFamily="18" charset="0"/>
                <a:ea typeface="SimSun" panose="02010600030101010101" pitchFamily="2" charset="-122"/>
              </a:rPr>
              <a:t>Anusha N D, </a:t>
            </a:r>
            <a:r>
              <a:rPr lang="en-US" sz="2200" spc="-5" dirty="0" err="1">
                <a:solidFill>
                  <a:schemeClr val="tx1"/>
                </a:solidFill>
                <a:effectLst/>
                <a:latin typeface="Times New Roman" panose="02020603050405020304" pitchFamily="18" charset="0"/>
                <a:ea typeface="SimSun" panose="02010600030101010101" pitchFamily="2" charset="-122"/>
              </a:rPr>
              <a:t>Baishali</a:t>
            </a:r>
            <a:r>
              <a:rPr lang="en-US" sz="2200" spc="-5" dirty="0">
                <a:solidFill>
                  <a:schemeClr val="tx1"/>
                </a:solidFill>
                <a:effectLst/>
                <a:latin typeface="Times New Roman" panose="02020603050405020304" pitchFamily="18" charset="0"/>
                <a:ea typeface="SimSun" panose="02010600030101010101" pitchFamily="2" charset="-122"/>
              </a:rPr>
              <a:t> </a:t>
            </a:r>
            <a:r>
              <a:rPr lang="en-US" sz="2200" spc="-5" dirty="0" err="1">
                <a:solidFill>
                  <a:schemeClr val="tx1"/>
                </a:solidFill>
                <a:effectLst/>
                <a:latin typeface="Times New Roman" panose="02020603050405020304" pitchFamily="18" charset="0"/>
                <a:ea typeface="SimSun" panose="02010600030101010101" pitchFamily="2" charset="-122"/>
              </a:rPr>
              <a:t>Rawat,Renuka</a:t>
            </a:r>
            <a:r>
              <a:rPr lang="en-US" sz="2200" spc="-5" dirty="0">
                <a:solidFill>
                  <a:schemeClr val="tx1"/>
                </a:solidFill>
                <a:effectLst/>
                <a:latin typeface="Times New Roman" panose="02020603050405020304" pitchFamily="18" charset="0"/>
                <a:ea typeface="SimSun" panose="02010600030101010101" pitchFamily="2" charset="-122"/>
              </a:rPr>
              <a:t> J, Sahana S, </a:t>
            </a:r>
            <a:r>
              <a:rPr lang="en-US" sz="2200" spc="-5" dirty="0" err="1">
                <a:solidFill>
                  <a:schemeClr val="tx1"/>
                </a:solidFill>
                <a:effectLst/>
                <a:latin typeface="Times New Roman" panose="02020603050405020304" pitchFamily="18" charset="0"/>
                <a:ea typeface="SimSun" panose="02010600030101010101" pitchFamily="2" charset="-122"/>
              </a:rPr>
              <a:t>Vijayshree</a:t>
            </a:r>
            <a:r>
              <a:rPr lang="en-US" sz="2200" spc="-5" dirty="0">
                <a:solidFill>
                  <a:schemeClr val="tx1"/>
                </a:solidFill>
                <a:effectLst/>
                <a:latin typeface="Times New Roman" panose="02020603050405020304" pitchFamily="18" charset="0"/>
                <a:ea typeface="SimSun" panose="02010600030101010101" pitchFamily="2" charset="-122"/>
              </a:rPr>
              <a:t> H P RPA for Human Resource Operations, International Journal of Engineering Research &amp; Technology (IJERT) ISSN: 2278-0181, Vol. 8 Issue 04, April-2019 </a:t>
            </a:r>
          </a:p>
          <a:p>
            <a:pPr marL="0" indent="0">
              <a:buNone/>
            </a:pPr>
            <a:r>
              <a:rPr lang="en-US" sz="2200" spc="-5" dirty="0">
                <a:solidFill>
                  <a:schemeClr val="tx1"/>
                </a:solidFill>
                <a:ea typeface="SimSun" panose="02010600030101010101" pitchFamily="2" charset="-122"/>
              </a:rPr>
              <a:t>[6] </a:t>
            </a:r>
            <a:r>
              <a:rPr lang="en-US" sz="2200" spc="-5" dirty="0">
                <a:solidFill>
                  <a:schemeClr val="tx1"/>
                </a:solidFill>
                <a:effectLst/>
                <a:latin typeface="Times New Roman" panose="02020603050405020304" pitchFamily="18" charset="0"/>
                <a:ea typeface="SimSun" panose="02010600030101010101" pitchFamily="2" charset="-122"/>
              </a:rPr>
              <a:t>Ruchi </a:t>
            </a:r>
            <a:r>
              <a:rPr lang="en-US" sz="2200" spc="-5" dirty="0" err="1">
                <a:solidFill>
                  <a:schemeClr val="tx1"/>
                </a:solidFill>
                <a:effectLst/>
                <a:latin typeface="Times New Roman" panose="02020603050405020304" pitchFamily="18" charset="0"/>
                <a:ea typeface="SimSun" panose="02010600030101010101" pitchFamily="2" charset="-122"/>
              </a:rPr>
              <a:t>Issac</a:t>
            </a:r>
            <a:r>
              <a:rPr lang="en-US" sz="2200" spc="-5" dirty="0">
                <a:solidFill>
                  <a:schemeClr val="tx1"/>
                </a:solidFill>
                <a:effectLst/>
                <a:latin typeface="Times New Roman" panose="02020603050405020304" pitchFamily="18" charset="0"/>
                <a:ea typeface="SimSun" panose="02010600030101010101" pitchFamily="2" charset="-122"/>
              </a:rPr>
              <a:t>, Riva Muni </a:t>
            </a:r>
            <a:r>
              <a:rPr lang="en-US" sz="2200" spc="-5" dirty="0" err="1">
                <a:solidFill>
                  <a:schemeClr val="tx1"/>
                </a:solidFill>
                <a:effectLst/>
                <a:latin typeface="Times New Roman" panose="02020603050405020304" pitchFamily="18" charset="0"/>
                <a:ea typeface="SimSun" panose="02010600030101010101" pitchFamily="2" charset="-122"/>
              </a:rPr>
              <a:t>Kenali</a:t>
            </a:r>
            <a:r>
              <a:rPr lang="en-US" sz="2200" spc="-5" dirty="0">
                <a:solidFill>
                  <a:schemeClr val="tx1"/>
                </a:solidFill>
                <a:effectLst/>
                <a:latin typeface="Times New Roman" panose="02020603050405020304" pitchFamily="18" charset="0"/>
                <a:ea typeface="SimSun" panose="02010600030101010101" pitchFamily="2" charset="-122"/>
              </a:rPr>
              <a:t> </a:t>
            </a:r>
            <a:r>
              <a:rPr lang="en-US" sz="2200" spc="-5" dirty="0" err="1">
                <a:solidFill>
                  <a:schemeClr val="tx1"/>
                </a:solidFill>
                <a:effectLst/>
                <a:latin typeface="Times New Roman" panose="02020603050405020304" pitchFamily="18" charset="0"/>
                <a:ea typeface="SimSun" panose="02010600030101010101" pitchFamily="2" charset="-122"/>
              </a:rPr>
              <a:t>Desai,Delinated</a:t>
            </a:r>
            <a:r>
              <a:rPr lang="en-US" sz="2200" spc="-5" dirty="0">
                <a:solidFill>
                  <a:schemeClr val="tx1"/>
                </a:solidFill>
                <a:effectLst/>
                <a:latin typeface="Times New Roman" panose="02020603050405020304" pitchFamily="18" charset="0"/>
                <a:ea typeface="SimSun" panose="02010600030101010101" pitchFamily="2" charset="-122"/>
              </a:rPr>
              <a:t> , “</a:t>
            </a:r>
            <a:r>
              <a:rPr lang="en-US" sz="2200" spc="-5" dirty="0" err="1">
                <a:solidFill>
                  <a:schemeClr val="tx1"/>
                </a:solidFill>
                <a:effectLst/>
                <a:latin typeface="Times New Roman" panose="02020603050405020304" pitchFamily="18" charset="0"/>
                <a:ea typeface="SimSun" panose="02010600030101010101" pitchFamily="2" charset="-122"/>
              </a:rPr>
              <a:t>Delinated</a:t>
            </a:r>
            <a:r>
              <a:rPr lang="en-US" sz="2200" spc="-5" dirty="0">
                <a:solidFill>
                  <a:schemeClr val="tx1"/>
                </a:solidFill>
                <a:effectLst/>
                <a:latin typeface="Times New Roman" panose="02020603050405020304" pitchFamily="18" charset="0"/>
                <a:ea typeface="SimSun" panose="02010600030101010101" pitchFamily="2" charset="-122"/>
              </a:rPr>
              <a:t> Analysis of RPA tools”, Harvard Business Review Online June 2019.</a:t>
            </a:r>
          </a:p>
          <a:p>
            <a:pPr marL="0" indent="0">
              <a:buNone/>
            </a:pPr>
            <a:r>
              <a:rPr lang="en-US" sz="2200" spc="-5" dirty="0">
                <a:solidFill>
                  <a:schemeClr val="tx1"/>
                </a:solidFill>
                <a:ea typeface="SimSun" panose="02010600030101010101" pitchFamily="2" charset="-122"/>
              </a:rPr>
              <a:t>[7]</a:t>
            </a:r>
            <a:r>
              <a:rPr lang="en-US" sz="2200" spc="-5" dirty="0">
                <a:effectLst/>
                <a:latin typeface="Times New Roman" panose="02020603050405020304" pitchFamily="18" charset="0"/>
                <a:ea typeface="SimSun" panose="02010600030101010101" pitchFamily="2" charset="-122"/>
              </a:rPr>
              <a:t> </a:t>
            </a:r>
            <a:r>
              <a:rPr lang="en-US" sz="2200" spc="-5" dirty="0">
                <a:solidFill>
                  <a:schemeClr val="tx1"/>
                </a:solidFill>
                <a:effectLst/>
                <a:latin typeface="Times New Roman" panose="02020603050405020304" pitchFamily="18" charset="0"/>
                <a:ea typeface="SimSun" panose="02010600030101010101" pitchFamily="2" charset="-122"/>
              </a:rPr>
              <a:t>Liang </a:t>
            </a:r>
            <a:r>
              <a:rPr lang="en-US" sz="2200" spc="-5" dirty="0" err="1">
                <a:solidFill>
                  <a:schemeClr val="tx1"/>
                </a:solidFill>
                <a:effectLst/>
                <a:latin typeface="Times New Roman" panose="02020603050405020304" pitchFamily="18" charset="0"/>
                <a:ea typeface="SimSun" panose="02010600030101010101" pitchFamily="2" charset="-122"/>
              </a:rPr>
              <a:t>Liang</a:t>
            </a:r>
            <a:r>
              <a:rPr lang="en-US" sz="2200" spc="-5" dirty="0">
                <a:solidFill>
                  <a:schemeClr val="tx1"/>
                </a:solidFill>
                <a:effectLst/>
                <a:latin typeface="Times New Roman" panose="02020603050405020304" pitchFamily="18" charset="0"/>
                <a:ea typeface="SimSun" panose="02010600030101010101" pitchFamily="2" charset="-122"/>
              </a:rPr>
              <a:t>, Liang Han, </a:t>
            </a:r>
            <a:r>
              <a:rPr lang="en-US" sz="2200" spc="-5" dirty="0" err="1">
                <a:solidFill>
                  <a:schemeClr val="tx1"/>
                </a:solidFill>
                <a:effectLst/>
                <a:latin typeface="Times New Roman" panose="02020603050405020304" pitchFamily="18" charset="0"/>
                <a:ea typeface="SimSun" panose="02010600030101010101" pitchFamily="2" charset="-122"/>
              </a:rPr>
              <a:t>Hualin</a:t>
            </a:r>
            <a:r>
              <a:rPr lang="en-US" sz="2200" spc="-5" dirty="0">
                <a:solidFill>
                  <a:schemeClr val="tx1"/>
                </a:solidFill>
                <a:effectLst/>
                <a:latin typeface="Times New Roman" panose="02020603050405020304" pitchFamily="18" charset="0"/>
                <a:ea typeface="SimSun" panose="02010600030101010101" pitchFamily="2" charset="-122"/>
              </a:rPr>
              <a:t> Liu  "Robotic Process Automation in Human Resource Management" on,2020.</a:t>
            </a:r>
          </a:p>
          <a:p>
            <a:pPr marL="0" indent="0">
              <a:buNone/>
            </a:pPr>
            <a:r>
              <a:rPr lang="en-US" sz="2200" spc="-5" dirty="0">
                <a:solidFill>
                  <a:schemeClr val="tx1"/>
                </a:solidFill>
                <a:ea typeface="SimSun" panose="02010600030101010101" pitchFamily="2" charset="-122"/>
              </a:rPr>
              <a:t>[8] </a:t>
            </a:r>
            <a:r>
              <a:rPr lang="en-US" sz="2200" spc="-5" dirty="0">
                <a:solidFill>
                  <a:schemeClr val="tx1"/>
                </a:solidFill>
                <a:effectLst/>
                <a:latin typeface="Times New Roman" panose="02020603050405020304" pitchFamily="18" charset="0"/>
                <a:ea typeface="SimSun" panose="02010600030101010101" pitchFamily="2" charset="-122"/>
              </a:rPr>
              <a:t>Aini Aman ,Fernandez, “RPA is transforming auditing and banking </a:t>
            </a:r>
            <a:r>
              <a:rPr lang="en-US" sz="2200" spc="-5" dirty="0" err="1">
                <a:solidFill>
                  <a:schemeClr val="tx1"/>
                </a:solidFill>
                <a:effectLst/>
                <a:latin typeface="Times New Roman" panose="02020603050405020304" pitchFamily="18" charset="0"/>
                <a:ea typeface="SimSun" panose="02010600030101010101" pitchFamily="2" charset="-122"/>
              </a:rPr>
              <a:t>sector”,June</a:t>
            </a:r>
            <a:r>
              <a:rPr lang="en-US" sz="2200" spc="-5" dirty="0">
                <a:solidFill>
                  <a:schemeClr val="tx1"/>
                </a:solidFill>
                <a:effectLst/>
                <a:latin typeface="Times New Roman" panose="02020603050405020304" pitchFamily="18" charset="0"/>
                <a:ea typeface="SimSun" panose="02010600030101010101" pitchFamily="2" charset="-122"/>
              </a:rPr>
              <a:t> 2018</a:t>
            </a:r>
          </a:p>
          <a:p>
            <a:pPr marL="0" indent="0">
              <a:buNone/>
            </a:pPr>
            <a:r>
              <a:rPr lang="en-US" sz="2200" spc="-5" dirty="0">
                <a:solidFill>
                  <a:schemeClr val="tx1"/>
                </a:solidFill>
                <a:ea typeface="SimSun" panose="02010600030101010101" pitchFamily="2" charset="-122"/>
              </a:rPr>
              <a:t>[9] </a:t>
            </a:r>
            <a:r>
              <a:rPr lang="en-US" sz="2200" spc="-5" dirty="0">
                <a:solidFill>
                  <a:schemeClr val="tx1"/>
                </a:solidFill>
                <a:effectLst/>
                <a:latin typeface="Times New Roman" panose="02020603050405020304" pitchFamily="18" charset="0"/>
                <a:ea typeface="SimSun" panose="02010600030101010101" pitchFamily="2" charset="-122"/>
              </a:rPr>
              <a:t>Hendrik Lund, </a:t>
            </a:r>
            <a:r>
              <a:rPr lang="en-US" sz="2200" spc="-5" dirty="0" err="1">
                <a:solidFill>
                  <a:schemeClr val="tx1"/>
                </a:solidFill>
                <a:effectLst/>
                <a:latin typeface="Times New Roman" panose="02020603050405020304" pitchFamily="18" charset="0"/>
                <a:ea typeface="SimSun" panose="02010600030101010101" pitchFamily="2" charset="-122"/>
              </a:rPr>
              <a:t>Luilgi</a:t>
            </a:r>
            <a:r>
              <a:rPr lang="en-US" sz="2200" spc="-5" dirty="0">
                <a:solidFill>
                  <a:schemeClr val="tx1"/>
                </a:solidFill>
                <a:effectLst/>
                <a:latin typeface="Times New Roman" panose="02020603050405020304" pitchFamily="18" charset="0"/>
                <a:ea typeface="SimSun" panose="02010600030101010101" pitchFamily="2" charset="-122"/>
              </a:rPr>
              <a:t> </a:t>
            </a:r>
            <a:r>
              <a:rPr lang="en-US" sz="2200" spc="-5" dirty="0" err="1">
                <a:solidFill>
                  <a:schemeClr val="tx1"/>
                </a:solidFill>
                <a:effectLst/>
                <a:latin typeface="Times New Roman" panose="02020603050405020304" pitchFamily="18" charset="0"/>
                <a:ea typeface="SimSun" panose="02010600030101010101" pitchFamily="2" charset="-122"/>
              </a:rPr>
              <a:t>Palgrian</a:t>
            </a:r>
            <a:r>
              <a:rPr lang="en-US" sz="2200" spc="-5" dirty="0">
                <a:solidFill>
                  <a:schemeClr val="tx1"/>
                </a:solidFill>
                <a:effectLst/>
                <a:latin typeface="Times New Roman" panose="02020603050405020304" pitchFamily="18" charset="0"/>
                <a:ea typeface="SimSun" panose="02010600030101010101" pitchFamily="2" charset="-122"/>
              </a:rPr>
              <a:t> , “The future of robotics technology”, April 2017.</a:t>
            </a:r>
          </a:p>
          <a:p>
            <a:pPr marL="0" indent="0">
              <a:buNone/>
            </a:pPr>
            <a:r>
              <a:rPr lang="en-US" sz="2200" spc="-5" dirty="0">
                <a:solidFill>
                  <a:schemeClr val="tx1"/>
                </a:solidFill>
                <a:ea typeface="SimSun" panose="02010600030101010101" pitchFamily="2" charset="-122"/>
              </a:rPr>
              <a:t>[10]</a:t>
            </a:r>
            <a:r>
              <a:rPr lang="en-US" sz="2200" spc="-5" dirty="0">
                <a:solidFill>
                  <a:schemeClr val="tx1"/>
                </a:solidFill>
                <a:effectLst/>
                <a:latin typeface="Times New Roman" panose="02020603050405020304" pitchFamily="18" charset="0"/>
                <a:ea typeface="SimSun" panose="02010600030101010101" pitchFamily="2" charset="-122"/>
              </a:rPr>
              <a:t> Miklos Andrea, </a:t>
            </a:r>
            <a:r>
              <a:rPr lang="en-US" sz="2200" spc="-5" dirty="0" err="1">
                <a:solidFill>
                  <a:schemeClr val="tx1"/>
                </a:solidFill>
                <a:effectLst/>
                <a:latin typeface="Times New Roman" panose="02020603050405020304" pitchFamily="18" charset="0"/>
                <a:ea typeface="SimSun" panose="02010600030101010101" pitchFamily="2" charset="-122"/>
              </a:rPr>
              <a:t>Rozario</a:t>
            </a:r>
            <a:r>
              <a:rPr lang="en-US" sz="2200" spc="-5" dirty="0">
                <a:solidFill>
                  <a:schemeClr val="tx1"/>
                </a:solidFill>
                <a:effectLst/>
                <a:latin typeface="Times New Roman" panose="02020603050405020304" pitchFamily="18" charset="0"/>
                <a:ea typeface="SimSun" panose="02010600030101010101" pitchFamily="2" charset="-122"/>
              </a:rPr>
              <a:t> , “RPA in transforming Accounting and Auditing”, June 2018, Journal Paper.</a:t>
            </a:r>
            <a:endParaRPr lang="en-US" sz="2200" dirty="0">
              <a:solidFill>
                <a:schemeClr val="tx1"/>
              </a:solidFill>
              <a:effectLst/>
              <a:latin typeface="Times New Roman" panose="02020603050405020304" pitchFamily="18" charset="0"/>
              <a:ea typeface="MS Mincho" panose="02020609040205080304" pitchFamily="49" charset="-128"/>
            </a:endParaRPr>
          </a:p>
          <a:p>
            <a:pPr marL="0" indent="0">
              <a:buNone/>
            </a:pPr>
            <a:endParaRPr lang="en-US" sz="1800" dirty="0">
              <a:solidFill>
                <a:schemeClr val="tx1"/>
              </a:solidFill>
              <a:effectLst/>
              <a:latin typeface="Times New Roman" panose="02020603050405020304" pitchFamily="18" charset="0"/>
              <a:ea typeface="MS Mincho" panose="02020609040205080304" pitchFamily="49" charset="-128"/>
            </a:endParaRPr>
          </a:p>
          <a:p>
            <a:pPr marL="0" indent="0">
              <a:buNone/>
            </a:pPr>
            <a:endParaRPr lang="en-US" sz="1800" dirty="0">
              <a:solidFill>
                <a:schemeClr val="tx1"/>
              </a:solidFill>
              <a:effectLst/>
              <a:latin typeface="Times New Roman" panose="02020603050405020304" pitchFamily="18" charset="0"/>
              <a:ea typeface="MS Mincho" panose="02020609040205080304" pitchFamily="49" charset="-128"/>
            </a:endParaRPr>
          </a:p>
          <a:p>
            <a:pPr marL="0" indent="0">
              <a:buNone/>
            </a:pPr>
            <a:endParaRPr lang="en-US" sz="1800" dirty="0">
              <a:solidFill>
                <a:schemeClr val="tx1"/>
              </a:solidFill>
              <a:effectLst/>
              <a:latin typeface="Times New Roman" panose="02020603050405020304" pitchFamily="18" charset="0"/>
              <a:ea typeface="MS Mincho" panose="02020609040205080304" pitchFamily="49" charset="-128"/>
            </a:endParaRPr>
          </a:p>
          <a:p>
            <a:pPr marL="0" indent="0">
              <a:buNone/>
            </a:pPr>
            <a:endParaRPr lang="en-US" sz="1800" dirty="0">
              <a:solidFill>
                <a:schemeClr val="tx1"/>
              </a:solidFill>
              <a:effectLst/>
              <a:latin typeface="Times New Roman" panose="02020603050405020304" pitchFamily="18" charset="0"/>
              <a:ea typeface="MS Mincho" panose="02020609040205080304" pitchFamily="49" charset="-128"/>
            </a:endParaRPr>
          </a:p>
          <a:p>
            <a:pPr marL="0" indent="0">
              <a:buNone/>
            </a:pPr>
            <a:endParaRPr lang="en-US" sz="1900" dirty="0">
              <a:solidFill>
                <a:schemeClr val="tx1"/>
              </a:solidFill>
              <a:effectLst/>
              <a:latin typeface="Times New Roman" panose="02020603050405020304" pitchFamily="18" charset="0"/>
              <a:ea typeface="MS Mincho" panose="02020609040205080304" pitchFamily="49" charset="-128"/>
            </a:endParaRPr>
          </a:p>
          <a:p>
            <a:pPr marL="0" indent="0">
              <a:buNone/>
            </a:pPr>
            <a:endParaRPr lang="en-US" dirty="0">
              <a:solidFill>
                <a:schemeClr val="tx1"/>
              </a:solidFill>
            </a:endParaRP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
        <p:nvSpPr>
          <p:cNvPr id="4" name="Date Placeholder 3"/>
          <p:cNvSpPr>
            <a:spLocks noGrp="1"/>
          </p:cNvSpPr>
          <p:nvPr>
            <p:ph type="dt" sz="half" idx="10"/>
          </p:nvPr>
        </p:nvSpPr>
        <p:spPr/>
        <p:txBody>
          <a:bodyPr/>
          <a:lstStyle/>
          <a:p>
            <a:endParaRPr lang="en-IN" dirty="0"/>
          </a:p>
        </p:txBody>
      </p:sp>
      <p:sp>
        <p:nvSpPr>
          <p:cNvPr id="6" name="Slide Number Placeholder 5"/>
          <p:cNvSpPr>
            <a:spLocks noGrp="1"/>
          </p:cNvSpPr>
          <p:nvPr>
            <p:ph type="sldNum" sz="quarter" idx="12"/>
          </p:nvPr>
        </p:nvSpPr>
        <p:spPr/>
        <p:txBody>
          <a:bodyPr/>
          <a:lstStyle/>
          <a:p>
            <a:fld id="{A7C92EE0-B229-42FF-9D48-23D25149E531}" type="slidenum">
              <a:rPr lang="en-IN" smtClean="0"/>
              <a:t>25</a:t>
            </a:fld>
            <a:endParaRPr lang="en-IN"/>
          </a:p>
        </p:txBody>
      </p:sp>
    </p:spTree>
    <p:extLst>
      <p:ext uri="{BB962C8B-B14F-4D97-AF65-F5344CB8AC3E}">
        <p14:creationId xmlns:p14="http://schemas.microsoft.com/office/powerpoint/2010/main" val="4114150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087" y="2903609"/>
            <a:ext cx="10515600" cy="1325563"/>
          </a:xfrm>
        </p:spPr>
        <p:txBody>
          <a:bodyPr>
            <a:normAutofit/>
          </a:bodyPr>
          <a:lstStyle/>
          <a:p>
            <a:pPr algn="ctr"/>
            <a:r>
              <a:rPr lang="en-US" sz="6000" dirty="0">
                <a:solidFill>
                  <a:srgbClr val="0000FF"/>
                </a:solidFill>
                <a:latin typeface="Edwardian Script ITC" pitchFamily="66" charset="0"/>
              </a:rPr>
              <a:t>Thank You</a:t>
            </a:r>
            <a:endParaRPr lang="en-IN" sz="6000" dirty="0">
              <a:solidFill>
                <a:srgbClr val="0000FF"/>
              </a:solidFill>
              <a:latin typeface="Edwardian Script ITC" pitchFamily="66" charset="0"/>
            </a:endParaRPr>
          </a:p>
        </p:txBody>
      </p:sp>
      <p:sp>
        <p:nvSpPr>
          <p:cNvPr id="3" name="Date Placeholder 2"/>
          <p:cNvSpPr>
            <a:spLocks noGrp="1"/>
          </p:cNvSpPr>
          <p:nvPr>
            <p:ph type="dt" sz="half" idx="10"/>
          </p:nvPr>
        </p:nvSpPr>
        <p:spPr/>
        <p:txBody>
          <a:bodyPr/>
          <a:lstStyle/>
          <a:p>
            <a:endParaRPr lang="en-IN" dirty="0"/>
          </a:p>
        </p:txBody>
      </p:sp>
      <p:sp>
        <p:nvSpPr>
          <p:cNvPr id="5" name="Slide Number Placeholder 4"/>
          <p:cNvSpPr>
            <a:spLocks noGrp="1"/>
          </p:cNvSpPr>
          <p:nvPr>
            <p:ph type="sldNum" sz="quarter" idx="12"/>
          </p:nvPr>
        </p:nvSpPr>
        <p:spPr/>
        <p:txBody>
          <a:bodyPr/>
          <a:lstStyle/>
          <a:p>
            <a:fld id="{A7C92EE0-B229-42FF-9D48-23D25149E531}" type="slidenum">
              <a:rPr lang="en-IN" smtClean="0"/>
              <a:t>26</a:t>
            </a:fld>
            <a:endParaRPr lang="en-IN"/>
          </a:p>
        </p:txBody>
      </p:sp>
    </p:spTree>
    <p:extLst>
      <p:ext uri="{BB962C8B-B14F-4D97-AF65-F5344CB8AC3E}">
        <p14:creationId xmlns:p14="http://schemas.microsoft.com/office/powerpoint/2010/main" val="3320771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a:xfrm>
            <a:off x="915838" y="1584086"/>
            <a:ext cx="10515600" cy="4351338"/>
          </a:xfrm>
        </p:spPr>
        <p:txBody>
          <a:bodyPr>
            <a:normAutofit lnSpcReduction="10000"/>
          </a:bodyPr>
          <a:lstStyle/>
          <a:p>
            <a:pPr lvl="0"/>
            <a:r>
              <a:rPr lang="en-US" dirty="0">
                <a:solidFill>
                  <a:srgbClr val="202124"/>
                </a:solidFill>
                <a:ea typeface="Cambria"/>
                <a:sym typeface="Cambria"/>
              </a:rPr>
              <a:t>Human resources management involves a wide range of tasks, from scheduling interviews to generating appointment and relieving letters to communicating with employees. These tasks can be time-consuming and often require a significant amount of manual effort. Additionally, managing HR tasks manually can lead to errors and inconsistencies. </a:t>
            </a:r>
          </a:p>
          <a:p>
            <a:r>
              <a:rPr lang="en-US" dirty="0">
                <a:solidFill>
                  <a:srgbClr val="202124"/>
                </a:solidFill>
                <a:ea typeface="Cambria"/>
                <a:sym typeface="Cambria"/>
              </a:rPr>
              <a:t>To address these challenges, we have developed the HR Mini Assistant Bot. This bot is designed to automate and streamline many of the tasks involved in HR management, providing a faster, easier, and safer way to perform these tasks.</a:t>
            </a:r>
          </a:p>
          <a:p>
            <a:pPr lvl="0"/>
            <a:r>
              <a:rPr lang="en-US" dirty="0">
                <a:solidFill>
                  <a:srgbClr val="202124"/>
                </a:solidFill>
                <a:ea typeface="Cambria"/>
                <a:sym typeface="Cambria"/>
              </a:rPr>
              <a:t>With the HR Mini Assistant Bot, HR managers can save time and effort by automating processes such as scheduling interviews, generating letters, and collecting data from resumes.</a:t>
            </a:r>
            <a:endParaRPr lang="en-US" b="1" dirty="0">
              <a:solidFill>
                <a:srgbClr val="002060"/>
              </a:solidFill>
              <a:ea typeface="Cambria"/>
              <a:sym typeface="Cambria"/>
            </a:endParaRPr>
          </a:p>
          <a:p>
            <a:endParaRPr lang="en-IN" dirty="0"/>
          </a:p>
        </p:txBody>
      </p:sp>
      <p:sp>
        <p:nvSpPr>
          <p:cNvPr id="4" name="Date Placeholder 3"/>
          <p:cNvSpPr>
            <a:spLocks noGrp="1"/>
          </p:cNvSpPr>
          <p:nvPr>
            <p:ph type="dt" sz="half" idx="10"/>
          </p:nvPr>
        </p:nvSpPr>
        <p:spPr/>
        <p:txBody>
          <a:bodyPr/>
          <a:lstStyle/>
          <a:p>
            <a:endParaRPr lang="en-IN" dirty="0"/>
          </a:p>
        </p:txBody>
      </p:sp>
      <p:sp>
        <p:nvSpPr>
          <p:cNvPr id="6" name="Slide Number Placeholder 5"/>
          <p:cNvSpPr>
            <a:spLocks noGrp="1"/>
          </p:cNvSpPr>
          <p:nvPr>
            <p:ph type="sldNum" sz="quarter" idx="12"/>
          </p:nvPr>
        </p:nvSpPr>
        <p:spPr/>
        <p:txBody>
          <a:bodyPr/>
          <a:lstStyle/>
          <a:p>
            <a:fld id="{A7C92EE0-B229-42FF-9D48-23D25149E531}" type="slidenum">
              <a:rPr lang="en-IN" smtClean="0"/>
              <a:t>3</a:t>
            </a:fld>
            <a:endParaRPr lang="en-IN"/>
          </a:p>
        </p:txBody>
      </p:sp>
    </p:spTree>
    <p:extLst>
      <p:ext uri="{BB962C8B-B14F-4D97-AF65-F5344CB8AC3E}">
        <p14:creationId xmlns:p14="http://schemas.microsoft.com/office/powerpoint/2010/main" val="387464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313092929"/>
              </p:ext>
            </p:extLst>
          </p:nvPr>
        </p:nvGraphicFramePr>
        <p:xfrm>
          <a:off x="1113574" y="1270981"/>
          <a:ext cx="10515600" cy="4914597"/>
        </p:xfrm>
        <a:graphic>
          <a:graphicData uri="http://schemas.openxmlformats.org/drawingml/2006/table">
            <a:tbl>
              <a:tblPr/>
              <a:tblGrid>
                <a:gridCol w="2571750">
                  <a:extLst>
                    <a:ext uri="{9D8B030D-6E8A-4147-A177-3AD203B41FA5}">
                      <a16:colId xmlns:a16="http://schemas.microsoft.com/office/drawing/2014/main" val="20000"/>
                    </a:ext>
                  </a:extLst>
                </a:gridCol>
                <a:gridCol w="1628775">
                  <a:extLst>
                    <a:ext uri="{9D8B030D-6E8A-4147-A177-3AD203B41FA5}">
                      <a16:colId xmlns:a16="http://schemas.microsoft.com/office/drawing/2014/main" val="20001"/>
                    </a:ext>
                  </a:extLst>
                </a:gridCol>
                <a:gridCol w="2105025">
                  <a:extLst>
                    <a:ext uri="{9D8B030D-6E8A-4147-A177-3AD203B41FA5}">
                      <a16:colId xmlns:a16="http://schemas.microsoft.com/office/drawing/2014/main" val="20002"/>
                    </a:ext>
                  </a:extLst>
                </a:gridCol>
                <a:gridCol w="2105025">
                  <a:extLst>
                    <a:ext uri="{9D8B030D-6E8A-4147-A177-3AD203B41FA5}">
                      <a16:colId xmlns:a16="http://schemas.microsoft.com/office/drawing/2014/main" val="20003"/>
                    </a:ext>
                  </a:extLst>
                </a:gridCol>
                <a:gridCol w="2105025">
                  <a:extLst>
                    <a:ext uri="{9D8B030D-6E8A-4147-A177-3AD203B41FA5}">
                      <a16:colId xmlns:a16="http://schemas.microsoft.com/office/drawing/2014/main" val="20004"/>
                    </a:ext>
                  </a:extLst>
                </a:gridCol>
              </a:tblGrid>
              <a:tr h="264945">
                <a:tc>
                  <a:txBody>
                    <a:bodyPr/>
                    <a:lstStyle/>
                    <a:p>
                      <a:pPr rtl="0" fontAlgn="t">
                        <a:spcBef>
                          <a:spcPts val="0"/>
                        </a:spcBef>
                        <a:spcAft>
                          <a:spcPts val="0"/>
                        </a:spcAft>
                      </a:pPr>
                      <a:r>
                        <a:rPr lang="en-IN" sz="1600" b="1" i="0" u="none" strike="noStrike" dirty="0">
                          <a:solidFill>
                            <a:srgbClr val="0000FF"/>
                          </a:solidFill>
                          <a:effectLst/>
                          <a:latin typeface="Times New Roman"/>
                        </a:rPr>
                        <a:t>Name of the Paper</a:t>
                      </a:r>
                      <a:endParaRPr lang="en-IN"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rtl="0" fontAlgn="t">
                        <a:spcBef>
                          <a:spcPts val="0"/>
                        </a:spcBef>
                        <a:spcAft>
                          <a:spcPts val="0"/>
                        </a:spcAft>
                      </a:pPr>
                      <a:r>
                        <a:rPr lang="en-IN" sz="1600" b="1" i="0" u="none" strike="noStrike">
                          <a:solidFill>
                            <a:srgbClr val="0000FF"/>
                          </a:solidFill>
                          <a:effectLst/>
                          <a:latin typeface="Times New Roman"/>
                        </a:rPr>
                        <a:t>Author</a:t>
                      </a:r>
                      <a:endParaRPr lang="en-IN">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rtl="0" fontAlgn="t">
                        <a:spcBef>
                          <a:spcPts val="0"/>
                        </a:spcBef>
                        <a:spcAft>
                          <a:spcPts val="0"/>
                        </a:spcAft>
                      </a:pPr>
                      <a:r>
                        <a:rPr lang="en-IN" sz="1600" b="1" i="0" u="none" strike="noStrike">
                          <a:solidFill>
                            <a:srgbClr val="0000FF"/>
                          </a:solidFill>
                          <a:effectLst/>
                          <a:latin typeface="Times New Roman"/>
                        </a:rPr>
                        <a:t>About the work</a:t>
                      </a:r>
                      <a:endParaRPr lang="en-IN">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rtl="0" fontAlgn="t">
                        <a:spcBef>
                          <a:spcPts val="0"/>
                        </a:spcBef>
                        <a:spcAft>
                          <a:spcPts val="0"/>
                        </a:spcAft>
                      </a:pPr>
                      <a:r>
                        <a:rPr lang="en-IN" sz="1600" b="1" i="0" u="none" strike="noStrike" dirty="0">
                          <a:solidFill>
                            <a:srgbClr val="0000FF"/>
                          </a:solidFill>
                          <a:effectLst/>
                          <a:latin typeface="Times New Roman"/>
                        </a:rPr>
                        <a:t>Advantage </a:t>
                      </a:r>
                      <a:endParaRPr lang="en-IN"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rtl="0" fontAlgn="t">
                        <a:spcBef>
                          <a:spcPts val="0"/>
                        </a:spcBef>
                        <a:spcAft>
                          <a:spcPts val="0"/>
                        </a:spcAft>
                      </a:pPr>
                      <a:r>
                        <a:rPr lang="en-IN" sz="1600" b="1" i="0" u="none" strike="noStrike" dirty="0">
                          <a:solidFill>
                            <a:srgbClr val="0000FF"/>
                          </a:solidFill>
                          <a:effectLst/>
                          <a:latin typeface="Times New Roman"/>
                        </a:rPr>
                        <a:t>Disadvantage</a:t>
                      </a:r>
                      <a:endParaRPr lang="en-IN"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4575507">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Robotic Process Automation in Human Resource Management</a:t>
                      </a:r>
                    </a:p>
                    <a:p>
                      <a:pPr marL="0" marR="0" indent="0" algn="l"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 </a:t>
                      </a:r>
                    </a:p>
                    <a:p>
                      <a:pPr marL="0" marR="0" indent="0" algn="l"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Published</a:t>
                      </a:r>
                      <a:r>
                        <a:rPr lang="en-US" sz="1800" b="0" i="0" kern="1200" baseline="0" dirty="0">
                          <a:solidFill>
                            <a:schemeClr val="tx1"/>
                          </a:solidFill>
                          <a:effectLst/>
                          <a:latin typeface="+mn-lt"/>
                          <a:ea typeface="+mn-ea"/>
                          <a:cs typeface="+mn-cs"/>
                        </a:rPr>
                        <a:t> on,</a:t>
                      </a:r>
                      <a:r>
                        <a:rPr lang="en-US" sz="1800" b="0" i="0" kern="1200" dirty="0">
                          <a:solidFill>
                            <a:schemeClr val="tx1"/>
                          </a:solidFill>
                          <a:effectLst/>
                          <a:latin typeface="+mn-lt"/>
                          <a:ea typeface="+mn-ea"/>
                          <a:cs typeface="+mn-cs"/>
                        </a:rPr>
                        <a:t>2020</a:t>
                      </a:r>
                    </a:p>
                    <a:p>
                      <a:pPr fontAlgn="t"/>
                      <a:endParaRPr lang="en-IN" baseline="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tc>
                  <a:txBody>
                    <a:bodyPr/>
                    <a:lstStyle/>
                    <a:p>
                      <a:pPr fontAlgn="t"/>
                      <a:r>
                        <a:rPr lang="en-US" sz="1800" b="0" i="0" kern="1200" dirty="0">
                          <a:solidFill>
                            <a:schemeClr val="tx1"/>
                          </a:solidFill>
                          <a:effectLst/>
                          <a:latin typeface="+mn-lt"/>
                          <a:ea typeface="+mn-ea"/>
                          <a:cs typeface="+mn-cs"/>
                        </a:rPr>
                        <a:t>Liang </a:t>
                      </a:r>
                      <a:r>
                        <a:rPr lang="en-US" sz="1800" b="0" i="0" kern="1200" dirty="0" err="1">
                          <a:solidFill>
                            <a:schemeClr val="tx1"/>
                          </a:solidFill>
                          <a:effectLst/>
                          <a:latin typeface="+mn-lt"/>
                          <a:ea typeface="+mn-ea"/>
                          <a:cs typeface="+mn-cs"/>
                        </a:rPr>
                        <a:t>Liang</a:t>
                      </a:r>
                      <a:endParaRPr lang="en-IN" dirty="0">
                        <a:effectLst/>
                      </a:endParaRPr>
                    </a:p>
                    <a:p>
                      <a:pPr fontAlgn="t"/>
                      <a:endParaRPr lang="en-IN" dirty="0">
                        <a:effectLst/>
                      </a:endParaRPr>
                    </a:p>
                    <a:p>
                      <a:pPr fontAlgn="t"/>
                      <a:r>
                        <a:rPr lang="en-US" sz="1800" b="0" i="0" kern="1200" dirty="0">
                          <a:solidFill>
                            <a:schemeClr val="tx1"/>
                          </a:solidFill>
                          <a:effectLst/>
                          <a:latin typeface="+mn-lt"/>
                          <a:ea typeface="+mn-ea"/>
                          <a:cs typeface="+mn-cs"/>
                        </a:rPr>
                        <a:t>Liang Han</a:t>
                      </a:r>
                    </a:p>
                    <a:p>
                      <a:pPr fontAlgn="t"/>
                      <a:endParaRPr lang="en-US" sz="1800" b="0" i="0" kern="1200" dirty="0">
                        <a:solidFill>
                          <a:schemeClr val="tx1"/>
                        </a:solidFill>
                        <a:effectLst/>
                        <a:latin typeface="+mn-lt"/>
                        <a:ea typeface="+mn-ea"/>
                        <a:cs typeface="+mn-cs"/>
                      </a:endParaRPr>
                    </a:p>
                    <a:p>
                      <a:pPr fontAlgn="t"/>
                      <a:r>
                        <a:rPr lang="en-US" sz="1800" b="0" i="0" kern="1200" dirty="0" err="1">
                          <a:solidFill>
                            <a:schemeClr val="tx1"/>
                          </a:solidFill>
                          <a:effectLst/>
                          <a:latin typeface="+mn-lt"/>
                          <a:ea typeface="+mn-ea"/>
                          <a:cs typeface="+mn-cs"/>
                        </a:rPr>
                        <a:t>Hualin</a:t>
                      </a:r>
                      <a:r>
                        <a:rPr lang="en-US" sz="1800" b="0" i="0" kern="1200" dirty="0">
                          <a:solidFill>
                            <a:schemeClr val="tx1"/>
                          </a:solidFill>
                          <a:effectLst/>
                          <a:latin typeface="+mn-lt"/>
                          <a:ea typeface="+mn-ea"/>
                          <a:cs typeface="+mn-cs"/>
                        </a:rPr>
                        <a:t> Liu </a:t>
                      </a:r>
                      <a:endParaRPr lang="en-IN"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tc>
                  <a:txBody>
                    <a:bodyPr/>
                    <a:lstStyle/>
                    <a:p>
                      <a:pPr marL="285750" marR="0" indent="-2857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400" dirty="0"/>
                        <a:t>The challenges and </a:t>
                      </a:r>
                      <a:r>
                        <a:rPr lang="en-US" sz="1200" dirty="0"/>
                        <a:t>limitations of implementing RPA in HRM, such as the need for technical expertise and the potential for job displacement. They emphasize the importance of organizational culture and leadership support in successfully implementing RPA in HRM, and highlight the need for careful planning and management to ensure that RPA implementation aligns with organizational goals and objectives</a:t>
                      </a:r>
                      <a:endParaRPr lang="en-IN" sz="120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tc>
                  <a:txBody>
                    <a:bodyPr/>
                    <a:lstStyle/>
                    <a:p>
                      <a:pPr marL="285750" indent="-285750" fontAlgn="t">
                        <a:buFont typeface="Arial" panose="020B0604020202020204" pitchFamily="34" charset="0"/>
                        <a:buChar char="•"/>
                      </a:pPr>
                      <a:r>
                        <a:rPr lang="en-IN" dirty="0">
                          <a:effectLst/>
                        </a:rPr>
                        <a:t> </a:t>
                      </a:r>
                      <a:r>
                        <a:rPr lang="en-US" sz="1400" dirty="0"/>
                        <a:t>Improved accuracy</a:t>
                      </a:r>
                      <a:r>
                        <a:rPr lang="en-US" sz="1400" baseline="0" dirty="0"/>
                        <a:t> it</a:t>
                      </a:r>
                      <a:r>
                        <a:rPr lang="en-US" sz="1400" dirty="0"/>
                        <a:t> can reduce errors and inconsistencies in HR processes, such as payroll processing and compliance reporting, leading to greater accuracy and fewer compliance issues.</a:t>
                      </a:r>
                      <a:endParaRPr lang="en-IN" sz="140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tc>
                  <a:txBody>
                    <a:bodyPr/>
                    <a:lstStyle/>
                    <a:p>
                      <a:pPr marL="285750" indent="-285750" fontAlgn="t">
                        <a:buFont typeface="Arial" panose="020B0604020202020204" pitchFamily="34" charset="0"/>
                        <a:buChar char="•"/>
                      </a:pPr>
                      <a:r>
                        <a:rPr lang="en-US" sz="1400" dirty="0"/>
                        <a:t>Security concerns</a:t>
                      </a:r>
                      <a:r>
                        <a:rPr lang="en-US" sz="1400" baseline="0" dirty="0"/>
                        <a:t> the</a:t>
                      </a:r>
                      <a:r>
                        <a:rPr lang="en-US" sz="1400" dirty="0"/>
                        <a:t> systems can potentially expose sensitive HR data to security risks, so it's important to have robust security measures in place.</a:t>
                      </a:r>
                      <a:endParaRPr lang="en-IN" sz="140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endParaRPr lang="en-IN" dirty="0"/>
          </a:p>
        </p:txBody>
      </p:sp>
      <p:sp>
        <p:nvSpPr>
          <p:cNvPr id="6" name="Slide Number Placeholder 5"/>
          <p:cNvSpPr>
            <a:spLocks noGrp="1"/>
          </p:cNvSpPr>
          <p:nvPr>
            <p:ph type="sldNum" sz="quarter" idx="12"/>
          </p:nvPr>
        </p:nvSpPr>
        <p:spPr/>
        <p:txBody>
          <a:bodyPr/>
          <a:lstStyle/>
          <a:p>
            <a:fld id="{A7C92EE0-B229-42FF-9D48-23D25149E531}" type="slidenum">
              <a:rPr lang="en-IN" smtClean="0"/>
              <a:t>4</a:t>
            </a:fld>
            <a:endParaRPr lang="en-IN"/>
          </a:p>
        </p:txBody>
      </p:sp>
      <p:sp>
        <p:nvSpPr>
          <p:cNvPr id="8" name="Rectangle 1"/>
          <p:cNvSpPr>
            <a:spLocks noChangeArrowheads="1"/>
          </p:cNvSpPr>
          <p:nvPr/>
        </p:nvSpPr>
        <p:spPr bwMode="auto">
          <a:xfrm>
            <a:off x="838200" y="3586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37393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72326165"/>
              </p:ext>
            </p:extLst>
          </p:nvPr>
        </p:nvGraphicFramePr>
        <p:xfrm>
          <a:off x="1113574" y="1270981"/>
          <a:ext cx="10515600" cy="4914597"/>
        </p:xfrm>
        <a:graphic>
          <a:graphicData uri="http://schemas.openxmlformats.org/drawingml/2006/table">
            <a:tbl>
              <a:tblPr/>
              <a:tblGrid>
                <a:gridCol w="2571750">
                  <a:extLst>
                    <a:ext uri="{9D8B030D-6E8A-4147-A177-3AD203B41FA5}">
                      <a16:colId xmlns:a16="http://schemas.microsoft.com/office/drawing/2014/main" val="20000"/>
                    </a:ext>
                  </a:extLst>
                </a:gridCol>
                <a:gridCol w="1628775">
                  <a:extLst>
                    <a:ext uri="{9D8B030D-6E8A-4147-A177-3AD203B41FA5}">
                      <a16:colId xmlns:a16="http://schemas.microsoft.com/office/drawing/2014/main" val="20001"/>
                    </a:ext>
                  </a:extLst>
                </a:gridCol>
                <a:gridCol w="2105025">
                  <a:extLst>
                    <a:ext uri="{9D8B030D-6E8A-4147-A177-3AD203B41FA5}">
                      <a16:colId xmlns:a16="http://schemas.microsoft.com/office/drawing/2014/main" val="20002"/>
                    </a:ext>
                  </a:extLst>
                </a:gridCol>
                <a:gridCol w="2105025">
                  <a:extLst>
                    <a:ext uri="{9D8B030D-6E8A-4147-A177-3AD203B41FA5}">
                      <a16:colId xmlns:a16="http://schemas.microsoft.com/office/drawing/2014/main" val="20003"/>
                    </a:ext>
                  </a:extLst>
                </a:gridCol>
                <a:gridCol w="2105025">
                  <a:extLst>
                    <a:ext uri="{9D8B030D-6E8A-4147-A177-3AD203B41FA5}">
                      <a16:colId xmlns:a16="http://schemas.microsoft.com/office/drawing/2014/main" val="20004"/>
                    </a:ext>
                  </a:extLst>
                </a:gridCol>
              </a:tblGrid>
              <a:tr h="264945">
                <a:tc>
                  <a:txBody>
                    <a:bodyPr/>
                    <a:lstStyle/>
                    <a:p>
                      <a:pPr rtl="0" fontAlgn="t">
                        <a:spcBef>
                          <a:spcPts val="0"/>
                        </a:spcBef>
                        <a:spcAft>
                          <a:spcPts val="0"/>
                        </a:spcAft>
                      </a:pPr>
                      <a:r>
                        <a:rPr lang="en-IN" sz="1600" b="1" i="0" u="none" strike="noStrike" dirty="0">
                          <a:solidFill>
                            <a:srgbClr val="0000FF"/>
                          </a:solidFill>
                          <a:effectLst/>
                          <a:latin typeface="Times New Roman"/>
                        </a:rPr>
                        <a:t>Name of the Paper</a:t>
                      </a:r>
                      <a:endParaRPr lang="en-IN"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rtl="0" fontAlgn="t">
                        <a:spcBef>
                          <a:spcPts val="0"/>
                        </a:spcBef>
                        <a:spcAft>
                          <a:spcPts val="0"/>
                        </a:spcAft>
                      </a:pPr>
                      <a:r>
                        <a:rPr lang="en-IN" sz="1600" b="1" i="0" u="none" strike="noStrike">
                          <a:solidFill>
                            <a:srgbClr val="0000FF"/>
                          </a:solidFill>
                          <a:effectLst/>
                          <a:latin typeface="Times New Roman"/>
                        </a:rPr>
                        <a:t>Author</a:t>
                      </a:r>
                      <a:endParaRPr lang="en-IN">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rtl="0" fontAlgn="t">
                        <a:spcBef>
                          <a:spcPts val="0"/>
                        </a:spcBef>
                        <a:spcAft>
                          <a:spcPts val="0"/>
                        </a:spcAft>
                      </a:pPr>
                      <a:r>
                        <a:rPr lang="en-IN" sz="1600" b="1" i="0" u="none" strike="noStrike">
                          <a:solidFill>
                            <a:srgbClr val="0000FF"/>
                          </a:solidFill>
                          <a:effectLst/>
                          <a:latin typeface="Times New Roman"/>
                        </a:rPr>
                        <a:t>About the work</a:t>
                      </a:r>
                      <a:endParaRPr lang="en-IN">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rtl="0" fontAlgn="t">
                        <a:spcBef>
                          <a:spcPts val="0"/>
                        </a:spcBef>
                        <a:spcAft>
                          <a:spcPts val="0"/>
                        </a:spcAft>
                      </a:pPr>
                      <a:r>
                        <a:rPr lang="en-IN" sz="1600" b="1" i="0" u="none" strike="noStrike" dirty="0">
                          <a:solidFill>
                            <a:srgbClr val="0000FF"/>
                          </a:solidFill>
                          <a:effectLst/>
                          <a:latin typeface="Times New Roman"/>
                        </a:rPr>
                        <a:t>Advantage </a:t>
                      </a:r>
                      <a:endParaRPr lang="en-IN"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rtl="0" fontAlgn="t">
                        <a:spcBef>
                          <a:spcPts val="0"/>
                        </a:spcBef>
                        <a:spcAft>
                          <a:spcPts val="0"/>
                        </a:spcAft>
                      </a:pPr>
                      <a:r>
                        <a:rPr lang="en-IN" sz="1600" b="1" i="0" u="none" strike="noStrike" dirty="0">
                          <a:solidFill>
                            <a:srgbClr val="0000FF"/>
                          </a:solidFill>
                          <a:effectLst/>
                          <a:latin typeface="Times New Roman"/>
                        </a:rPr>
                        <a:t>Disadvantage</a:t>
                      </a:r>
                      <a:endParaRPr lang="en-IN"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4575507">
                <a:tc>
                  <a:txBody>
                    <a:bodyPr/>
                    <a:lstStyle/>
                    <a:p>
                      <a:r>
                        <a:rPr lang="en-US" sz="1800" b="0" i="0" kern="1200" dirty="0">
                          <a:solidFill>
                            <a:schemeClr val="tx1"/>
                          </a:solidFill>
                          <a:effectLst/>
                          <a:latin typeface="+mn-lt"/>
                          <a:ea typeface="+mn-ea"/>
                          <a:cs typeface="+mn-cs"/>
                        </a:rPr>
                        <a:t>Robotic Process Automation (RPA) in Human Resource Management</a:t>
                      </a:r>
                    </a:p>
                    <a:p>
                      <a:endParaRPr lang="en-US" sz="1800" b="0"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Published on,(2020).</a:t>
                      </a:r>
                    </a:p>
                    <a:p>
                      <a:br>
                        <a:rPr lang="en-US" dirty="0"/>
                      </a:br>
                      <a:endParaRPr lang="en-US" baseline="0" dirty="0">
                        <a:effectLst/>
                      </a:endParaRPr>
                    </a:p>
                    <a:p>
                      <a:pPr fontAlgn="t"/>
                      <a:endParaRPr lang="en-US" sz="1400" baseline="0" dirty="0">
                        <a:effectLst/>
                      </a:endParaRPr>
                    </a:p>
                    <a:p>
                      <a:pPr fontAlgn="t"/>
                      <a:endParaRPr lang="en-IN" baseline="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tc>
                  <a:txBody>
                    <a:bodyPr/>
                    <a:lstStyle/>
                    <a:p>
                      <a:pPr fontAlgn="t"/>
                      <a:r>
                        <a:rPr lang="en-IN" dirty="0">
                          <a:effectLst/>
                        </a:rPr>
                        <a:t> </a:t>
                      </a:r>
                      <a:r>
                        <a:rPr lang="en-US" sz="1800" b="0" i="0" kern="1200" dirty="0" err="1">
                          <a:solidFill>
                            <a:schemeClr val="tx1"/>
                          </a:solidFill>
                          <a:effectLst/>
                          <a:latin typeface="+mn-lt"/>
                          <a:ea typeface="+mn-ea"/>
                          <a:cs typeface="+mn-cs"/>
                        </a:rPr>
                        <a:t>Hanadi</a:t>
                      </a:r>
                      <a:r>
                        <a:rPr lang="en-US" sz="1800" b="0" i="0" kern="1200" dirty="0">
                          <a:solidFill>
                            <a:schemeClr val="tx1"/>
                          </a:solidFill>
                          <a:effectLst/>
                          <a:latin typeface="+mn-lt"/>
                          <a:ea typeface="+mn-ea"/>
                          <a:cs typeface="+mn-cs"/>
                        </a:rPr>
                        <a:t> Al-</a:t>
                      </a:r>
                      <a:r>
                        <a:rPr lang="en-US" sz="1800" b="0" i="0" kern="1200" dirty="0" err="1">
                          <a:solidFill>
                            <a:schemeClr val="tx1"/>
                          </a:solidFill>
                          <a:effectLst/>
                          <a:latin typeface="+mn-lt"/>
                          <a:ea typeface="+mn-ea"/>
                          <a:cs typeface="+mn-cs"/>
                        </a:rPr>
                        <a:t>Zeghayer</a:t>
                      </a:r>
                      <a:r>
                        <a:rPr lang="en-US" sz="1800" b="0" i="0" kern="1200" dirty="0">
                          <a:solidFill>
                            <a:schemeClr val="tx1"/>
                          </a:solidFill>
                          <a:effectLst/>
                          <a:latin typeface="+mn-lt"/>
                          <a:ea typeface="+mn-ea"/>
                          <a:cs typeface="+mn-cs"/>
                        </a:rPr>
                        <a:t> </a:t>
                      </a:r>
                    </a:p>
                    <a:p>
                      <a:pPr fontAlgn="t"/>
                      <a:endParaRPr lang="en-IN" dirty="0">
                        <a:effectLst/>
                      </a:endParaRPr>
                    </a:p>
                    <a:p>
                      <a:pPr fontAlgn="t"/>
                      <a:r>
                        <a:rPr lang="en-US" sz="1800" b="0" i="0" kern="1200" dirty="0">
                          <a:solidFill>
                            <a:schemeClr val="tx1"/>
                          </a:solidFill>
                          <a:effectLst/>
                          <a:latin typeface="+mn-lt"/>
                          <a:ea typeface="+mn-ea"/>
                          <a:cs typeface="+mn-cs"/>
                        </a:rPr>
                        <a:t>Fatimah </a:t>
                      </a:r>
                      <a:r>
                        <a:rPr lang="en-US" sz="1800" b="0" i="0" kern="1200" dirty="0" err="1">
                          <a:solidFill>
                            <a:schemeClr val="tx1"/>
                          </a:solidFill>
                          <a:effectLst/>
                          <a:latin typeface="+mn-lt"/>
                          <a:ea typeface="+mn-ea"/>
                          <a:cs typeface="+mn-cs"/>
                        </a:rPr>
                        <a:t>Alabdullah</a:t>
                      </a:r>
                      <a:r>
                        <a:rPr lang="en-US" sz="1800" b="0" i="0" kern="1200" dirty="0">
                          <a:solidFill>
                            <a:schemeClr val="tx1"/>
                          </a:solidFill>
                          <a:effectLst/>
                          <a:latin typeface="+mn-lt"/>
                          <a:ea typeface="+mn-ea"/>
                          <a:cs typeface="+mn-cs"/>
                        </a:rPr>
                        <a:t> </a:t>
                      </a:r>
                      <a:endParaRPr lang="en-IN" dirty="0">
                        <a:effectLst/>
                      </a:endParaRPr>
                    </a:p>
                    <a:p>
                      <a:pPr fontAlgn="t"/>
                      <a:endParaRPr lang="en-IN"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tc>
                  <a:txBody>
                    <a:bodyPr/>
                    <a:lstStyle/>
                    <a:p>
                      <a:pPr marL="285750" marR="0" indent="-2857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400" dirty="0"/>
                        <a:t>The various applications of RPA in HRM, including recruitment and selection, onboarding, performance management, and payroll processing. They also identify key factors that can influence the success of RPA implementation in HRM, such as organizational culture and leadership support.</a:t>
                      </a:r>
                      <a:endParaRPr lang="en-IN" sz="1400" dirty="0">
                        <a:effectLst/>
                      </a:endParaRPr>
                    </a:p>
                    <a:p>
                      <a:pPr marL="285750" indent="-285750" algn="l" fontAlgn="t">
                        <a:buFont typeface="Arial" panose="020B0604020202020204" pitchFamily="34" charset="0"/>
                        <a:buChar char="•"/>
                      </a:pPr>
                      <a:endParaRPr lang="en-IN" sz="140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tc>
                  <a:txBody>
                    <a:bodyPr/>
                    <a:lstStyle/>
                    <a:p>
                      <a:pPr marL="285750" indent="-285750" fontAlgn="t">
                        <a:buFont typeface="Arial" panose="020B0604020202020204" pitchFamily="34" charset="0"/>
                        <a:buChar char="•"/>
                      </a:pPr>
                      <a:r>
                        <a:rPr lang="en-IN" dirty="0">
                          <a:effectLst/>
                        </a:rPr>
                        <a:t> </a:t>
                      </a:r>
                      <a:r>
                        <a:rPr lang="en-US" sz="1400" dirty="0">
                          <a:effectLst/>
                        </a:rPr>
                        <a:t>Enhanced employee experience: RPA can automate tasks such as onboarding and training, leading to a smoother and more positive experience for employees.</a:t>
                      </a:r>
                      <a:endParaRPr lang="en-IN" sz="140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tc>
                  <a:txBody>
                    <a:bodyPr/>
                    <a:lstStyle/>
                    <a:p>
                      <a:pPr marL="285750" indent="-285750" fontAlgn="t">
                        <a:buFont typeface="Arial" panose="020B0604020202020204" pitchFamily="34" charset="0"/>
                        <a:buChar char="•"/>
                      </a:pPr>
                      <a:r>
                        <a:rPr lang="en-IN" sz="1600" dirty="0">
                          <a:effectLst/>
                        </a:rPr>
                        <a:t> </a:t>
                      </a:r>
                      <a:r>
                        <a:rPr lang="en-US" sz="1400" dirty="0">
                          <a:effectLst/>
                        </a:rPr>
                        <a:t>Initial investment and maintenance costs: Implementing and maintaining RPA systems can require significant upfront costs, including software and hardware costs, as well as ongoing maintenance and updates.</a:t>
                      </a:r>
                      <a:endParaRPr lang="en-IN" sz="140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endParaRPr lang="en-IN" dirty="0"/>
          </a:p>
        </p:txBody>
      </p:sp>
      <p:sp>
        <p:nvSpPr>
          <p:cNvPr id="6" name="Slide Number Placeholder 5"/>
          <p:cNvSpPr>
            <a:spLocks noGrp="1"/>
          </p:cNvSpPr>
          <p:nvPr>
            <p:ph type="sldNum" sz="quarter" idx="12"/>
          </p:nvPr>
        </p:nvSpPr>
        <p:spPr/>
        <p:txBody>
          <a:bodyPr/>
          <a:lstStyle/>
          <a:p>
            <a:fld id="{A7C92EE0-B229-42FF-9D48-23D25149E531}" type="slidenum">
              <a:rPr lang="en-IN" smtClean="0"/>
              <a:t>5</a:t>
            </a:fld>
            <a:endParaRPr lang="en-IN"/>
          </a:p>
        </p:txBody>
      </p:sp>
      <p:sp>
        <p:nvSpPr>
          <p:cNvPr id="8" name="Rectangle 1"/>
          <p:cNvSpPr>
            <a:spLocks noChangeArrowheads="1"/>
          </p:cNvSpPr>
          <p:nvPr/>
        </p:nvSpPr>
        <p:spPr bwMode="auto">
          <a:xfrm>
            <a:off x="872706" y="3586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0068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35551400"/>
              </p:ext>
            </p:extLst>
          </p:nvPr>
        </p:nvGraphicFramePr>
        <p:xfrm>
          <a:off x="1113574" y="1270981"/>
          <a:ext cx="10515600" cy="4914597"/>
        </p:xfrm>
        <a:graphic>
          <a:graphicData uri="http://schemas.openxmlformats.org/drawingml/2006/table">
            <a:tbl>
              <a:tblPr/>
              <a:tblGrid>
                <a:gridCol w="2571750">
                  <a:extLst>
                    <a:ext uri="{9D8B030D-6E8A-4147-A177-3AD203B41FA5}">
                      <a16:colId xmlns:a16="http://schemas.microsoft.com/office/drawing/2014/main" val="20000"/>
                    </a:ext>
                  </a:extLst>
                </a:gridCol>
                <a:gridCol w="1628775">
                  <a:extLst>
                    <a:ext uri="{9D8B030D-6E8A-4147-A177-3AD203B41FA5}">
                      <a16:colId xmlns:a16="http://schemas.microsoft.com/office/drawing/2014/main" val="20001"/>
                    </a:ext>
                  </a:extLst>
                </a:gridCol>
                <a:gridCol w="2105025">
                  <a:extLst>
                    <a:ext uri="{9D8B030D-6E8A-4147-A177-3AD203B41FA5}">
                      <a16:colId xmlns:a16="http://schemas.microsoft.com/office/drawing/2014/main" val="20002"/>
                    </a:ext>
                  </a:extLst>
                </a:gridCol>
                <a:gridCol w="2105025">
                  <a:extLst>
                    <a:ext uri="{9D8B030D-6E8A-4147-A177-3AD203B41FA5}">
                      <a16:colId xmlns:a16="http://schemas.microsoft.com/office/drawing/2014/main" val="20003"/>
                    </a:ext>
                  </a:extLst>
                </a:gridCol>
                <a:gridCol w="2105025">
                  <a:extLst>
                    <a:ext uri="{9D8B030D-6E8A-4147-A177-3AD203B41FA5}">
                      <a16:colId xmlns:a16="http://schemas.microsoft.com/office/drawing/2014/main" val="20004"/>
                    </a:ext>
                  </a:extLst>
                </a:gridCol>
              </a:tblGrid>
              <a:tr h="264945">
                <a:tc>
                  <a:txBody>
                    <a:bodyPr/>
                    <a:lstStyle/>
                    <a:p>
                      <a:pPr rtl="0" fontAlgn="t">
                        <a:spcBef>
                          <a:spcPts val="0"/>
                        </a:spcBef>
                        <a:spcAft>
                          <a:spcPts val="0"/>
                        </a:spcAft>
                      </a:pPr>
                      <a:r>
                        <a:rPr lang="en-IN" sz="1600" b="1" i="0" u="none" strike="noStrike" dirty="0">
                          <a:solidFill>
                            <a:srgbClr val="0000FF"/>
                          </a:solidFill>
                          <a:effectLst/>
                          <a:latin typeface="Times New Roman"/>
                        </a:rPr>
                        <a:t>Name of the Paper</a:t>
                      </a:r>
                      <a:endParaRPr lang="en-IN"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rtl="0" fontAlgn="t">
                        <a:spcBef>
                          <a:spcPts val="0"/>
                        </a:spcBef>
                        <a:spcAft>
                          <a:spcPts val="0"/>
                        </a:spcAft>
                      </a:pPr>
                      <a:r>
                        <a:rPr lang="en-IN" sz="1600" b="1" i="0" u="none" strike="noStrike">
                          <a:solidFill>
                            <a:srgbClr val="0000FF"/>
                          </a:solidFill>
                          <a:effectLst/>
                          <a:latin typeface="Times New Roman"/>
                        </a:rPr>
                        <a:t>Author</a:t>
                      </a:r>
                      <a:endParaRPr lang="en-IN">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rtl="0" fontAlgn="t">
                        <a:spcBef>
                          <a:spcPts val="0"/>
                        </a:spcBef>
                        <a:spcAft>
                          <a:spcPts val="0"/>
                        </a:spcAft>
                      </a:pPr>
                      <a:r>
                        <a:rPr lang="en-IN" sz="1600" b="1" i="0" u="none" strike="noStrike">
                          <a:solidFill>
                            <a:srgbClr val="0000FF"/>
                          </a:solidFill>
                          <a:effectLst/>
                          <a:latin typeface="Times New Roman"/>
                        </a:rPr>
                        <a:t>About the work</a:t>
                      </a:r>
                      <a:endParaRPr lang="en-IN">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rtl="0" fontAlgn="t">
                        <a:spcBef>
                          <a:spcPts val="0"/>
                        </a:spcBef>
                        <a:spcAft>
                          <a:spcPts val="0"/>
                        </a:spcAft>
                      </a:pPr>
                      <a:r>
                        <a:rPr lang="en-IN" sz="1600" b="1" i="0" u="none" strike="noStrike" dirty="0">
                          <a:solidFill>
                            <a:srgbClr val="0000FF"/>
                          </a:solidFill>
                          <a:effectLst/>
                          <a:latin typeface="Times New Roman"/>
                        </a:rPr>
                        <a:t>Advantage </a:t>
                      </a:r>
                      <a:endParaRPr lang="en-IN"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rtl="0" fontAlgn="t">
                        <a:spcBef>
                          <a:spcPts val="0"/>
                        </a:spcBef>
                        <a:spcAft>
                          <a:spcPts val="0"/>
                        </a:spcAft>
                      </a:pPr>
                      <a:r>
                        <a:rPr lang="en-IN" sz="1600" b="1" i="0" u="none" strike="noStrike" dirty="0">
                          <a:solidFill>
                            <a:srgbClr val="0000FF"/>
                          </a:solidFill>
                          <a:effectLst/>
                          <a:latin typeface="Times New Roman"/>
                        </a:rPr>
                        <a:t>Disadvantage</a:t>
                      </a:r>
                      <a:endParaRPr lang="en-IN"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4575507">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Robotic Process Automation in Human Resources: A Systematic Literature Review</a:t>
                      </a:r>
                    </a:p>
                    <a:p>
                      <a:pPr marL="0" marR="0" indent="0" algn="l" defTabSz="914400" rtl="0" eaLnBrk="1" fontAlgn="t" latinLnBrk="0" hangingPunct="1">
                        <a:lnSpc>
                          <a:spcPct val="100000"/>
                        </a:lnSpc>
                        <a:spcBef>
                          <a:spcPts val="0"/>
                        </a:spcBef>
                        <a:spcAft>
                          <a:spcPts val="0"/>
                        </a:spcAft>
                        <a:buClrTx/>
                        <a:buSzTx/>
                        <a:buFontTx/>
                        <a:buNone/>
                        <a:tabLst/>
                        <a:defRPr/>
                      </a:pPr>
                      <a:endParaRPr lang="en-US" sz="1800" b="0" i="0" kern="1200" dirty="0">
                        <a:solidFill>
                          <a:schemeClr val="tx1"/>
                        </a:solidFill>
                        <a:effectLst/>
                        <a:latin typeface="+mn-lt"/>
                        <a:ea typeface="+mn-ea"/>
                        <a:cs typeface="+mn-cs"/>
                      </a:endParaRPr>
                    </a:p>
                    <a:p>
                      <a:pPr marL="0" marR="0" indent="0" algn="l"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Published on,2021.</a:t>
                      </a:r>
                    </a:p>
                    <a:p>
                      <a:pPr fontAlgn="t"/>
                      <a:endParaRPr lang="en-US" baseline="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tc>
                  <a:txBody>
                    <a:bodyPr/>
                    <a:lstStyle/>
                    <a:p>
                      <a:pPr fontAlgn="t"/>
                      <a:r>
                        <a:rPr lang="en-IN" dirty="0">
                          <a:effectLst/>
                        </a:rPr>
                        <a:t> </a:t>
                      </a:r>
                      <a:r>
                        <a:rPr lang="en-US" sz="1800" b="0" i="0" kern="1200" dirty="0" err="1">
                          <a:solidFill>
                            <a:schemeClr val="tx1"/>
                          </a:solidFill>
                          <a:effectLst/>
                          <a:latin typeface="+mn-lt"/>
                          <a:ea typeface="+mn-ea"/>
                          <a:cs typeface="+mn-cs"/>
                        </a:rPr>
                        <a:t>Haritha</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Malapati</a:t>
                      </a:r>
                      <a:r>
                        <a:rPr lang="en-US" sz="1800" b="0" i="0" kern="1200" dirty="0">
                          <a:solidFill>
                            <a:schemeClr val="tx1"/>
                          </a:solidFill>
                          <a:effectLst/>
                          <a:latin typeface="+mn-lt"/>
                          <a:ea typeface="+mn-ea"/>
                          <a:cs typeface="+mn-cs"/>
                        </a:rPr>
                        <a:t> </a:t>
                      </a:r>
                    </a:p>
                    <a:p>
                      <a:pPr fontAlgn="t"/>
                      <a:endParaRPr lang="en-IN" dirty="0">
                        <a:effectLst/>
                      </a:endParaRPr>
                    </a:p>
                    <a:p>
                      <a:pPr fontAlgn="t"/>
                      <a:r>
                        <a:rPr lang="en-IN" dirty="0">
                          <a:effectLst/>
                        </a:rPr>
                        <a:t> </a:t>
                      </a:r>
                    </a:p>
                    <a:p>
                      <a:pPr fontAlgn="t"/>
                      <a:r>
                        <a:rPr lang="en-US" sz="1800" b="0" i="0" kern="1200" dirty="0">
                          <a:solidFill>
                            <a:schemeClr val="tx1"/>
                          </a:solidFill>
                          <a:effectLst/>
                          <a:latin typeface="+mn-lt"/>
                          <a:ea typeface="+mn-ea"/>
                          <a:cs typeface="+mn-cs"/>
                        </a:rPr>
                        <a:t>R. B. V. </a:t>
                      </a:r>
                      <a:r>
                        <a:rPr lang="en-US" sz="1800" b="0" i="0" kern="1200" dirty="0" err="1">
                          <a:solidFill>
                            <a:schemeClr val="tx1"/>
                          </a:solidFill>
                          <a:effectLst/>
                          <a:latin typeface="+mn-lt"/>
                          <a:ea typeface="+mn-ea"/>
                          <a:cs typeface="+mn-cs"/>
                        </a:rPr>
                        <a:t>Subramanyam</a:t>
                      </a:r>
                      <a:r>
                        <a:rPr lang="en-US" sz="1800" b="0" i="0" kern="1200" dirty="0">
                          <a:solidFill>
                            <a:schemeClr val="tx1"/>
                          </a:solidFill>
                          <a:effectLst/>
                          <a:latin typeface="+mn-lt"/>
                          <a:ea typeface="+mn-ea"/>
                          <a:cs typeface="+mn-cs"/>
                        </a:rPr>
                        <a:t> </a:t>
                      </a:r>
                      <a:endParaRPr lang="en-IN"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tc>
                  <a:txBody>
                    <a:bodyPr/>
                    <a:lstStyle/>
                    <a:p>
                      <a:pPr marL="285750" indent="-285750" algn="l" fontAlgn="t">
                        <a:buFont typeface="Arial" panose="020B0604020202020204" pitchFamily="34" charset="0"/>
                        <a:buChar char="•"/>
                      </a:pPr>
                      <a:r>
                        <a:rPr lang="en-US" sz="1400" dirty="0"/>
                        <a:t>The various applications of RPA in HRM, including recruitment and selection, onboarding, performance management, and payroll processing. They also identify key factors that can influence the success of RPA implementation in HRM, such as organizational culture and leadership support.</a:t>
                      </a:r>
                      <a:endParaRPr lang="en-IN" sz="140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tc>
                  <a:txBody>
                    <a:bodyPr/>
                    <a:lstStyle/>
                    <a:p>
                      <a:pPr marL="285750" indent="-285750" fontAlgn="t">
                        <a:buFont typeface="Arial" panose="020B0604020202020204" pitchFamily="34" charset="0"/>
                        <a:buChar char="•"/>
                      </a:pPr>
                      <a:r>
                        <a:rPr lang="en-US" sz="1400" dirty="0">
                          <a:effectLst/>
                        </a:rPr>
                        <a:t>Increased compliance</a:t>
                      </a:r>
                      <a:r>
                        <a:rPr lang="en-US" sz="1400" baseline="0" dirty="0">
                          <a:effectLst/>
                        </a:rPr>
                        <a:t> this</a:t>
                      </a:r>
                      <a:r>
                        <a:rPr lang="en-US" sz="1400" dirty="0">
                          <a:effectLst/>
                        </a:rPr>
                        <a:t> can help ensure that HR processes comply with relevant regulations and standards</a:t>
                      </a:r>
                      <a:endParaRPr lang="en-IN" sz="140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tc>
                  <a:txBody>
                    <a:bodyPr/>
                    <a:lstStyle/>
                    <a:p>
                      <a:pPr marL="285750" indent="-285750" fontAlgn="t">
                        <a:buFont typeface="Arial" panose="020B0604020202020204" pitchFamily="34" charset="0"/>
                        <a:buChar char="•"/>
                      </a:pPr>
                      <a:r>
                        <a:rPr lang="en-IN" sz="1400" dirty="0">
                          <a:effectLst/>
                        </a:rPr>
                        <a:t> </a:t>
                      </a:r>
                      <a:r>
                        <a:rPr lang="en-US" sz="1400" dirty="0">
                          <a:effectLst/>
                        </a:rPr>
                        <a:t>Technical complexity: RPA systems can be complex and require technical expertise to implement and maintain.</a:t>
                      </a:r>
                      <a:endParaRPr lang="en-IN" sz="140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endParaRPr lang="en-IN" dirty="0"/>
          </a:p>
        </p:txBody>
      </p:sp>
      <p:sp>
        <p:nvSpPr>
          <p:cNvPr id="6" name="Slide Number Placeholder 5"/>
          <p:cNvSpPr>
            <a:spLocks noGrp="1"/>
          </p:cNvSpPr>
          <p:nvPr>
            <p:ph type="sldNum" sz="quarter" idx="12"/>
          </p:nvPr>
        </p:nvSpPr>
        <p:spPr/>
        <p:txBody>
          <a:bodyPr/>
          <a:lstStyle/>
          <a:p>
            <a:fld id="{A7C92EE0-B229-42FF-9D48-23D25149E531}" type="slidenum">
              <a:rPr lang="en-IN" smtClean="0"/>
              <a:t>6</a:t>
            </a:fld>
            <a:endParaRPr lang="en-IN"/>
          </a:p>
        </p:txBody>
      </p:sp>
      <p:sp>
        <p:nvSpPr>
          <p:cNvPr id="8" name="Rectangle 1"/>
          <p:cNvSpPr>
            <a:spLocks noChangeArrowheads="1"/>
          </p:cNvSpPr>
          <p:nvPr/>
        </p:nvSpPr>
        <p:spPr bwMode="auto">
          <a:xfrm>
            <a:off x="838200" y="3586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2639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a:t>
            </a:r>
            <a:endParaRPr lang="en-IN" dirty="0"/>
          </a:p>
        </p:txBody>
      </p:sp>
      <p:sp>
        <p:nvSpPr>
          <p:cNvPr id="3" name="Content Placeholder 2"/>
          <p:cNvSpPr>
            <a:spLocks noGrp="1"/>
          </p:cNvSpPr>
          <p:nvPr>
            <p:ph idx="1"/>
          </p:nvPr>
        </p:nvSpPr>
        <p:spPr>
          <a:xfrm>
            <a:off x="838200" y="1396416"/>
            <a:ext cx="10515600" cy="4537023"/>
          </a:xfrm>
        </p:spPr>
        <p:txBody>
          <a:bodyPr>
            <a:normAutofit fontScale="92500" lnSpcReduction="20000"/>
          </a:bodyPr>
          <a:lstStyle/>
          <a:p>
            <a:pPr marL="0" lvl="0" indent="0">
              <a:buNone/>
            </a:pPr>
            <a:r>
              <a:rPr lang="en-US" sz="1900" dirty="0">
                <a:solidFill>
                  <a:schemeClr val="dk1"/>
                </a:solidFill>
                <a:ea typeface="Cambria"/>
                <a:sym typeface="Cambria"/>
              </a:rPr>
              <a:t>There are some HR automation solutions available in the market that offer similar functionality to HR Mini Assistant Bot.</a:t>
            </a:r>
          </a:p>
          <a:p>
            <a:pPr lvl="0"/>
            <a:r>
              <a:rPr lang="en-US" sz="1600" b="1" dirty="0">
                <a:solidFill>
                  <a:schemeClr val="dk1"/>
                </a:solidFill>
                <a:ea typeface="Cambria"/>
                <a:sym typeface="Cambria"/>
              </a:rPr>
              <a:t>Work Fusion Smart Process Automation: </a:t>
            </a:r>
            <a:r>
              <a:rPr lang="en-US" sz="1600" dirty="0">
                <a:solidFill>
                  <a:schemeClr val="dk1"/>
                </a:solidFill>
                <a:ea typeface="Cambria"/>
                <a:sym typeface="Cambria"/>
              </a:rPr>
              <a:t>This solution includes HR automation capabilities such as resume </a:t>
            </a:r>
            <a:r>
              <a:rPr lang="en-US" sz="1600" dirty="0" err="1">
                <a:solidFill>
                  <a:schemeClr val="dk1"/>
                </a:solidFill>
                <a:ea typeface="Cambria"/>
                <a:sym typeface="Cambria"/>
              </a:rPr>
              <a:t>screening,offer</a:t>
            </a:r>
            <a:r>
              <a:rPr lang="en-US" sz="1600" dirty="0">
                <a:solidFill>
                  <a:schemeClr val="dk1"/>
                </a:solidFill>
                <a:ea typeface="Cambria"/>
                <a:sym typeface="Cambria"/>
              </a:rPr>
              <a:t> letter generation.</a:t>
            </a:r>
            <a:r>
              <a:rPr lang="en-US" sz="1600" b="1" dirty="0">
                <a:solidFill>
                  <a:schemeClr val="dk1"/>
                </a:solidFill>
                <a:ea typeface="Cambria"/>
                <a:sym typeface="Cambria"/>
              </a:rPr>
              <a:t> </a:t>
            </a:r>
          </a:p>
          <a:p>
            <a:pPr lvl="0"/>
            <a:r>
              <a:rPr lang="en-US" sz="1600" b="1" dirty="0">
                <a:solidFill>
                  <a:schemeClr val="dk1"/>
                </a:solidFill>
                <a:ea typeface="Cambria"/>
                <a:sym typeface="Cambria"/>
              </a:rPr>
              <a:t>Automation Anywhere HR Automation: </a:t>
            </a:r>
            <a:r>
              <a:rPr lang="en-US" sz="1600" dirty="0">
                <a:solidFill>
                  <a:schemeClr val="dk1"/>
                </a:solidFill>
                <a:ea typeface="Cambria"/>
                <a:sym typeface="Cambria"/>
              </a:rPr>
              <a:t>This solution includes pre-built automation templates for HR processes such as resume screening, onboarding, and  data management.</a:t>
            </a:r>
          </a:p>
          <a:p>
            <a:r>
              <a:rPr lang="en-US" sz="1600" b="1" dirty="0" err="1">
                <a:solidFill>
                  <a:schemeClr val="dk1"/>
                </a:solidFill>
                <a:ea typeface="Cambria"/>
                <a:sym typeface="Cambria"/>
              </a:rPr>
              <a:t>Kryon</a:t>
            </a:r>
            <a:r>
              <a:rPr lang="en-US" sz="1600" b="1" dirty="0">
                <a:solidFill>
                  <a:schemeClr val="dk1"/>
                </a:solidFill>
                <a:ea typeface="Cambria"/>
                <a:sym typeface="Cambria"/>
              </a:rPr>
              <a:t> HR Automation: </a:t>
            </a:r>
            <a:r>
              <a:rPr lang="en-US" sz="1600" dirty="0">
                <a:solidFill>
                  <a:schemeClr val="dk1"/>
                </a:solidFill>
                <a:ea typeface="Cambria"/>
                <a:sym typeface="Cambria"/>
              </a:rPr>
              <a:t>This solution includes features such as resume parsing, and data entry.</a:t>
            </a:r>
          </a:p>
          <a:p>
            <a:r>
              <a:rPr lang="en-US" sz="1600" b="1" dirty="0">
                <a:solidFill>
                  <a:schemeClr val="dk1"/>
                </a:solidFill>
                <a:ea typeface="Cambria"/>
                <a:sym typeface="Cambria"/>
              </a:rPr>
              <a:t>Manual Work: </a:t>
            </a:r>
            <a:r>
              <a:rPr lang="en-US" sz="1600" dirty="0">
                <a:solidFill>
                  <a:schemeClr val="dk1"/>
                </a:solidFill>
                <a:ea typeface="Cambria"/>
                <a:sym typeface="Cambria"/>
              </a:rPr>
              <a:t>All the tasks done by </a:t>
            </a:r>
            <a:r>
              <a:rPr lang="en-US" sz="1600" dirty="0" err="1">
                <a:solidFill>
                  <a:schemeClr val="dk1"/>
                </a:solidFill>
                <a:ea typeface="Cambria"/>
                <a:sym typeface="Cambria"/>
              </a:rPr>
              <a:t>humanas</a:t>
            </a:r>
            <a:r>
              <a:rPr lang="en-US" sz="1600" dirty="0">
                <a:solidFill>
                  <a:schemeClr val="dk1"/>
                </a:solidFill>
                <a:ea typeface="Cambria"/>
                <a:sym typeface="Cambria"/>
              </a:rPr>
              <a:t> manually.</a:t>
            </a:r>
          </a:p>
          <a:p>
            <a:pPr marL="0" lvl="0" indent="0">
              <a:buNone/>
            </a:pPr>
            <a:r>
              <a:rPr lang="en-US" sz="1600" b="1" dirty="0">
                <a:solidFill>
                  <a:schemeClr val="dk1"/>
                </a:solidFill>
                <a:ea typeface="Cambria"/>
                <a:sym typeface="Cambria"/>
              </a:rPr>
              <a:t>Problems is Existing Solution:</a:t>
            </a:r>
          </a:p>
          <a:p>
            <a:pPr marL="457200" lvl="0" indent="-330200" algn="l">
              <a:spcBef>
                <a:spcPts val="320"/>
              </a:spcBef>
              <a:buClr>
                <a:schemeClr val="dk1"/>
              </a:buClr>
              <a:buSzPts val="1600"/>
              <a:buFont typeface="Cambria"/>
              <a:buAutoNum type="arabicPeriod"/>
            </a:pPr>
            <a:r>
              <a:rPr lang="en-US" sz="1600" dirty="0">
                <a:solidFill>
                  <a:schemeClr val="dk1"/>
                </a:solidFill>
                <a:ea typeface="Cambria"/>
                <a:sym typeface="Cambria"/>
              </a:rPr>
              <a:t>Time Efficiency</a:t>
            </a:r>
          </a:p>
          <a:p>
            <a:pPr marL="457200" lvl="0" indent="-330200" algn="l">
              <a:spcBef>
                <a:spcPts val="0"/>
              </a:spcBef>
              <a:buClr>
                <a:schemeClr val="dk1"/>
              </a:buClr>
              <a:buSzPts val="1600"/>
              <a:buFont typeface="Cambria"/>
              <a:buAutoNum type="arabicPeriod"/>
            </a:pPr>
            <a:r>
              <a:rPr lang="en-US" sz="1600" dirty="0">
                <a:solidFill>
                  <a:schemeClr val="dk1"/>
                </a:solidFill>
                <a:ea typeface="Cambria"/>
                <a:sym typeface="Cambria"/>
              </a:rPr>
              <a:t>Cost</a:t>
            </a:r>
          </a:p>
          <a:p>
            <a:pPr marL="457200" lvl="0" indent="-330200" algn="l">
              <a:spcBef>
                <a:spcPts val="0"/>
              </a:spcBef>
              <a:buClr>
                <a:schemeClr val="dk1"/>
              </a:buClr>
              <a:buSzPts val="1600"/>
              <a:buFont typeface="Cambria"/>
              <a:buAutoNum type="arabicPeriod"/>
            </a:pPr>
            <a:r>
              <a:rPr lang="en-US" sz="1600" dirty="0">
                <a:solidFill>
                  <a:schemeClr val="dk1"/>
                </a:solidFill>
                <a:ea typeface="Cambria"/>
                <a:sym typeface="Cambria"/>
              </a:rPr>
              <a:t>Not a complete Product, solves only minimal tasks.</a:t>
            </a:r>
          </a:p>
          <a:p>
            <a:pPr marL="0" indent="0">
              <a:buNone/>
            </a:pPr>
            <a:endParaRPr lang="en-US" sz="1600" dirty="0">
              <a:solidFill>
                <a:schemeClr val="dk1"/>
              </a:solidFill>
              <a:latin typeface="Cambria"/>
              <a:ea typeface="Cambria"/>
              <a:cs typeface="Cambria"/>
              <a:sym typeface="Cambria"/>
            </a:endParaRPr>
          </a:p>
          <a:p>
            <a:pPr lvl="0"/>
            <a:endParaRPr lang="en-US" b="1" dirty="0">
              <a:solidFill>
                <a:schemeClr val="dk1"/>
              </a:solidFill>
              <a:latin typeface="Cambria"/>
              <a:ea typeface="Cambria"/>
              <a:cs typeface="Cambria"/>
              <a:sym typeface="Cambria"/>
            </a:endParaRPr>
          </a:p>
          <a:p>
            <a:endParaRPr lang="en-US" dirty="0">
              <a:solidFill>
                <a:schemeClr val="dk1"/>
              </a:solidFill>
              <a:ea typeface="Cambria"/>
              <a:sym typeface="Cambria"/>
            </a:endParaRPr>
          </a:p>
          <a:p>
            <a:pPr marL="0" indent="0">
              <a:buNone/>
            </a:pPr>
            <a:endParaRPr lang="en-US" dirty="0"/>
          </a:p>
          <a:p>
            <a:pPr marL="0" indent="0">
              <a:buNone/>
            </a:pPr>
            <a:endParaRPr lang="en-US" dirty="0"/>
          </a:p>
          <a:p>
            <a:pPr marL="0" indent="0">
              <a:buNone/>
            </a:pPr>
            <a:endParaRPr lang="en-IN" dirty="0"/>
          </a:p>
        </p:txBody>
      </p:sp>
      <p:sp>
        <p:nvSpPr>
          <p:cNvPr id="4" name="Date Placeholder 3"/>
          <p:cNvSpPr>
            <a:spLocks noGrp="1"/>
          </p:cNvSpPr>
          <p:nvPr>
            <p:ph type="dt" sz="half" idx="10"/>
          </p:nvPr>
        </p:nvSpPr>
        <p:spPr/>
        <p:txBody>
          <a:bodyPr/>
          <a:lstStyle/>
          <a:p>
            <a:endParaRPr lang="en-IN" dirty="0"/>
          </a:p>
        </p:txBody>
      </p:sp>
      <p:sp>
        <p:nvSpPr>
          <p:cNvPr id="6" name="Slide Number Placeholder 5"/>
          <p:cNvSpPr>
            <a:spLocks noGrp="1"/>
          </p:cNvSpPr>
          <p:nvPr>
            <p:ph type="sldNum" sz="quarter" idx="12"/>
          </p:nvPr>
        </p:nvSpPr>
        <p:spPr/>
        <p:txBody>
          <a:bodyPr/>
          <a:lstStyle/>
          <a:p>
            <a:fld id="{A7C92EE0-B229-42FF-9D48-23D25149E531}" type="slidenum">
              <a:rPr lang="en-IN" smtClean="0"/>
              <a:t>7</a:t>
            </a:fld>
            <a:endParaRPr lang="en-IN"/>
          </a:p>
        </p:txBody>
      </p:sp>
    </p:spTree>
    <p:extLst>
      <p:ext uri="{BB962C8B-B14F-4D97-AF65-F5344CB8AC3E}">
        <p14:creationId xmlns:p14="http://schemas.microsoft.com/office/powerpoint/2010/main" val="834122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Proposed System</a:t>
            </a:r>
            <a:endParaRPr lang="en-IN" dirty="0"/>
          </a:p>
        </p:txBody>
      </p:sp>
      <p:sp>
        <p:nvSpPr>
          <p:cNvPr id="3" name="Content Placeholder 2"/>
          <p:cNvSpPr>
            <a:spLocks noGrp="1"/>
          </p:cNvSpPr>
          <p:nvPr>
            <p:ph idx="1"/>
          </p:nvPr>
        </p:nvSpPr>
        <p:spPr>
          <a:xfrm>
            <a:off x="1021080" y="1386256"/>
            <a:ext cx="10515600" cy="4537023"/>
          </a:xfrm>
        </p:spPr>
        <p:txBody>
          <a:bodyPr>
            <a:normAutofit/>
          </a:bodyPr>
          <a:lstStyle/>
          <a:p>
            <a:pPr marL="0" lvl="0" indent="0">
              <a:buNone/>
            </a:pPr>
            <a:r>
              <a:rPr lang="en-US" sz="1600" dirty="0">
                <a:solidFill>
                  <a:schemeClr val="dk1"/>
                </a:solidFill>
                <a:ea typeface="Cambria"/>
                <a:sym typeface="Cambria"/>
              </a:rPr>
              <a:t>We developed a bot (HR Mini Assistant) which can help and assist HR to perform their task(s) more faster, easier and in a safer way. Also includes Voice Assistant and Multi Language support.</a:t>
            </a:r>
          </a:p>
          <a:p>
            <a:pPr marL="0" indent="0">
              <a:buNone/>
            </a:pPr>
            <a:r>
              <a:rPr lang="en-US" sz="1600" b="1" dirty="0">
                <a:solidFill>
                  <a:schemeClr val="dk1"/>
                </a:solidFill>
                <a:ea typeface="Cambria"/>
                <a:sym typeface="Cambria"/>
              </a:rPr>
              <a:t>Tasks to be performed by HR Mini Assistant Bot:</a:t>
            </a:r>
          </a:p>
          <a:p>
            <a:pPr marL="457200" lvl="0" indent="-330200" algn="l">
              <a:buClr>
                <a:schemeClr val="dk1"/>
              </a:buClr>
              <a:buSzPts val="1600"/>
              <a:buFont typeface="Cambria"/>
              <a:buAutoNum type="arabicPeriod"/>
            </a:pPr>
            <a:r>
              <a:rPr lang="en-US" sz="1600" dirty="0">
                <a:solidFill>
                  <a:schemeClr val="dk1"/>
                </a:solidFill>
                <a:latin typeface="Cambria"/>
                <a:ea typeface="Cambria"/>
                <a:cs typeface="Cambria"/>
                <a:sym typeface="Cambria"/>
              </a:rPr>
              <a:t>Tasks / Events gathering and adding (Automating Google calendar).</a:t>
            </a:r>
          </a:p>
          <a:p>
            <a:pPr marL="457200" lvl="0" indent="-330200" algn="l">
              <a:spcBef>
                <a:spcPts val="0"/>
              </a:spcBef>
              <a:buClr>
                <a:schemeClr val="dk1"/>
              </a:buClr>
              <a:buSzPts val="1600"/>
              <a:buFont typeface="Cambria"/>
              <a:buAutoNum type="arabicPeriod"/>
            </a:pPr>
            <a:r>
              <a:rPr lang="en-US" sz="1600" dirty="0">
                <a:solidFill>
                  <a:schemeClr val="dk1"/>
                </a:solidFill>
                <a:latin typeface="Cambria"/>
                <a:ea typeface="Cambria"/>
                <a:cs typeface="Cambria"/>
                <a:sym typeface="Cambria"/>
              </a:rPr>
              <a:t>Creating meetings for both personal and interviews through Google meet, Zoom, </a:t>
            </a:r>
            <a:r>
              <a:rPr lang="en-US" sz="1600" dirty="0" err="1">
                <a:solidFill>
                  <a:schemeClr val="dk1"/>
                </a:solidFill>
                <a:latin typeface="Cambria"/>
                <a:ea typeface="Cambria"/>
                <a:cs typeface="Cambria"/>
                <a:sym typeface="Cambria"/>
              </a:rPr>
              <a:t>Webex</a:t>
            </a:r>
            <a:r>
              <a:rPr lang="en-US" sz="1600" dirty="0">
                <a:solidFill>
                  <a:schemeClr val="dk1"/>
                </a:solidFill>
                <a:latin typeface="Cambria"/>
                <a:ea typeface="Cambria"/>
                <a:cs typeface="Cambria"/>
                <a:sym typeface="Cambria"/>
              </a:rPr>
              <a:t>, MS Teams.</a:t>
            </a:r>
          </a:p>
          <a:p>
            <a:pPr marL="457200" lvl="0" indent="-330200" algn="l">
              <a:spcBef>
                <a:spcPts val="0"/>
              </a:spcBef>
              <a:buClr>
                <a:schemeClr val="dk1"/>
              </a:buClr>
              <a:buSzPts val="1600"/>
              <a:buFont typeface="Cambria"/>
              <a:buAutoNum type="arabicPeriod"/>
            </a:pPr>
            <a:r>
              <a:rPr lang="en-US" sz="1600" dirty="0">
                <a:solidFill>
                  <a:schemeClr val="dk1"/>
                </a:solidFill>
                <a:latin typeface="Cambria"/>
                <a:ea typeface="Cambria"/>
                <a:cs typeface="Cambria"/>
                <a:sym typeface="Cambria"/>
              </a:rPr>
              <a:t>Generate Appointment letter.</a:t>
            </a:r>
          </a:p>
          <a:p>
            <a:pPr marL="457200" lvl="0" indent="-330200" algn="l">
              <a:spcBef>
                <a:spcPts val="0"/>
              </a:spcBef>
              <a:buClr>
                <a:schemeClr val="dk1"/>
              </a:buClr>
              <a:buSzPts val="1600"/>
              <a:buFont typeface="Cambria"/>
              <a:buAutoNum type="arabicPeriod"/>
            </a:pPr>
            <a:r>
              <a:rPr lang="en-US" sz="1600" dirty="0">
                <a:solidFill>
                  <a:schemeClr val="dk1"/>
                </a:solidFill>
                <a:latin typeface="Cambria"/>
                <a:ea typeface="Cambria"/>
                <a:cs typeface="Cambria"/>
                <a:sym typeface="Cambria"/>
              </a:rPr>
              <a:t>Generate Relieving letter.</a:t>
            </a:r>
          </a:p>
          <a:p>
            <a:pPr marL="457200" lvl="0" indent="-330200" algn="l">
              <a:spcBef>
                <a:spcPts val="0"/>
              </a:spcBef>
              <a:buClr>
                <a:schemeClr val="dk1"/>
              </a:buClr>
              <a:buSzPts val="1600"/>
              <a:buFont typeface="Cambria"/>
              <a:buAutoNum type="arabicPeriod"/>
            </a:pPr>
            <a:r>
              <a:rPr lang="en-US" sz="1600" dirty="0">
                <a:solidFill>
                  <a:schemeClr val="dk1"/>
                </a:solidFill>
                <a:latin typeface="Cambria"/>
                <a:ea typeface="Cambria"/>
                <a:cs typeface="Cambria"/>
                <a:sym typeface="Cambria"/>
              </a:rPr>
              <a:t>Collecting data from resume.</a:t>
            </a:r>
          </a:p>
          <a:p>
            <a:pPr marL="457200" lvl="0" indent="-330200" algn="l">
              <a:spcBef>
                <a:spcPts val="0"/>
              </a:spcBef>
              <a:buClr>
                <a:schemeClr val="dk1"/>
              </a:buClr>
              <a:buSzPts val="1600"/>
              <a:buFont typeface="Cambria"/>
              <a:buAutoNum type="arabicPeriod"/>
            </a:pPr>
            <a:r>
              <a:rPr lang="en-US" sz="1600" dirty="0">
                <a:solidFill>
                  <a:schemeClr val="dk1"/>
                </a:solidFill>
                <a:latin typeface="Cambria"/>
                <a:ea typeface="Cambria"/>
                <a:cs typeface="Cambria"/>
                <a:sym typeface="Cambria"/>
              </a:rPr>
              <a:t>Send bulk messages through </a:t>
            </a:r>
            <a:r>
              <a:rPr lang="en-US" sz="1600" dirty="0" err="1">
                <a:solidFill>
                  <a:schemeClr val="dk1"/>
                </a:solidFill>
                <a:latin typeface="Cambria"/>
                <a:ea typeface="Cambria"/>
                <a:cs typeface="Cambria"/>
                <a:sym typeface="Cambria"/>
              </a:rPr>
              <a:t>WhatsApp</a:t>
            </a:r>
            <a:r>
              <a:rPr lang="en-US" sz="1600" dirty="0">
                <a:solidFill>
                  <a:schemeClr val="dk1"/>
                </a:solidFill>
                <a:latin typeface="Cambria"/>
                <a:ea typeface="Cambria"/>
                <a:cs typeface="Cambria"/>
                <a:sym typeface="Cambria"/>
              </a:rPr>
              <a:t>.</a:t>
            </a:r>
          </a:p>
          <a:p>
            <a:pPr marL="457200" lvl="0" indent="-330200" algn="l">
              <a:spcBef>
                <a:spcPts val="0"/>
              </a:spcBef>
              <a:buClr>
                <a:schemeClr val="dk1"/>
              </a:buClr>
              <a:buSzPts val="1600"/>
              <a:buFont typeface="Cambria"/>
              <a:buAutoNum type="arabicPeriod"/>
            </a:pPr>
            <a:r>
              <a:rPr lang="en-US" sz="1600" dirty="0">
                <a:solidFill>
                  <a:schemeClr val="dk1"/>
                </a:solidFill>
                <a:latin typeface="Cambria"/>
                <a:ea typeface="Cambria"/>
                <a:cs typeface="Cambria"/>
                <a:sym typeface="Cambria"/>
              </a:rPr>
              <a:t>Work on Google drive (create folder, Upload folder / file, Share file with the link).</a:t>
            </a:r>
          </a:p>
          <a:p>
            <a:pPr marL="0" lvl="0" indent="0">
              <a:buNone/>
            </a:pPr>
            <a:endParaRPr lang="en-US" sz="1600" dirty="0">
              <a:solidFill>
                <a:schemeClr val="dk1"/>
              </a:solidFill>
              <a:ea typeface="Cambria"/>
              <a:sym typeface="Cambria"/>
            </a:endParaRPr>
          </a:p>
          <a:p>
            <a:pPr marL="0" indent="0">
              <a:buNone/>
            </a:pPr>
            <a:endParaRPr lang="en-US" sz="1600" dirty="0">
              <a:solidFill>
                <a:schemeClr val="dk1"/>
              </a:solidFill>
              <a:latin typeface="Cambria"/>
              <a:ea typeface="Cambria"/>
              <a:cs typeface="Cambria"/>
              <a:sym typeface="Cambria"/>
            </a:endParaRPr>
          </a:p>
          <a:p>
            <a:pPr lvl="0"/>
            <a:endParaRPr lang="en-US" b="1" dirty="0">
              <a:solidFill>
                <a:schemeClr val="dk1"/>
              </a:solidFill>
              <a:latin typeface="Cambria"/>
              <a:ea typeface="Cambria"/>
              <a:cs typeface="Cambria"/>
              <a:sym typeface="Cambria"/>
            </a:endParaRPr>
          </a:p>
          <a:p>
            <a:endParaRPr lang="en-US" dirty="0">
              <a:solidFill>
                <a:schemeClr val="dk1"/>
              </a:solidFill>
              <a:ea typeface="Cambria"/>
              <a:sym typeface="Cambria"/>
            </a:endParaRPr>
          </a:p>
          <a:p>
            <a:pPr marL="0" indent="0">
              <a:buNone/>
            </a:pPr>
            <a:endParaRPr lang="en-US" dirty="0"/>
          </a:p>
          <a:p>
            <a:pPr marL="0" indent="0">
              <a:buNone/>
            </a:pPr>
            <a:endParaRPr lang="en-US" dirty="0"/>
          </a:p>
          <a:p>
            <a:pPr marL="0" indent="0">
              <a:buNone/>
            </a:pPr>
            <a:endParaRPr lang="en-IN" dirty="0"/>
          </a:p>
        </p:txBody>
      </p:sp>
      <p:sp>
        <p:nvSpPr>
          <p:cNvPr id="4" name="Date Placeholder 3"/>
          <p:cNvSpPr>
            <a:spLocks noGrp="1"/>
          </p:cNvSpPr>
          <p:nvPr>
            <p:ph type="dt" sz="half" idx="10"/>
          </p:nvPr>
        </p:nvSpPr>
        <p:spPr/>
        <p:txBody>
          <a:bodyPr/>
          <a:lstStyle/>
          <a:p>
            <a:endParaRPr lang="en-IN" dirty="0"/>
          </a:p>
        </p:txBody>
      </p:sp>
      <p:sp>
        <p:nvSpPr>
          <p:cNvPr id="6" name="Slide Number Placeholder 5"/>
          <p:cNvSpPr>
            <a:spLocks noGrp="1"/>
          </p:cNvSpPr>
          <p:nvPr>
            <p:ph type="sldNum" sz="quarter" idx="12"/>
          </p:nvPr>
        </p:nvSpPr>
        <p:spPr/>
        <p:txBody>
          <a:bodyPr/>
          <a:lstStyle/>
          <a:p>
            <a:fld id="{A7C92EE0-B229-42FF-9D48-23D25149E531}" type="slidenum">
              <a:rPr lang="en-IN" smtClean="0"/>
              <a:t>8</a:t>
            </a:fld>
            <a:endParaRPr lang="en-IN"/>
          </a:p>
        </p:txBody>
      </p:sp>
    </p:spTree>
    <p:extLst>
      <p:ext uri="{BB962C8B-B14F-4D97-AF65-F5344CB8AC3E}">
        <p14:creationId xmlns:p14="http://schemas.microsoft.com/office/powerpoint/2010/main" val="2850345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671" y="-50095"/>
            <a:ext cx="10515600" cy="1325563"/>
          </a:xfrm>
        </p:spPr>
        <p:txBody>
          <a:bodyPr/>
          <a:lstStyle/>
          <a:p>
            <a:r>
              <a:rPr lang="en-US" dirty="0"/>
              <a:t>WORK FLOW</a:t>
            </a:r>
          </a:p>
        </p:txBody>
      </p:sp>
      <p:sp>
        <p:nvSpPr>
          <p:cNvPr id="4" name="Date Placeholder 3"/>
          <p:cNvSpPr>
            <a:spLocks noGrp="1"/>
          </p:cNvSpPr>
          <p:nvPr>
            <p:ph type="dt" sz="half" idx="10"/>
          </p:nvPr>
        </p:nvSpPr>
        <p:spPr/>
        <p:txBody>
          <a:bodyPr/>
          <a:lstStyle/>
          <a:p>
            <a:endParaRPr lang="en-IN" dirty="0"/>
          </a:p>
        </p:txBody>
      </p:sp>
      <p:sp>
        <p:nvSpPr>
          <p:cNvPr id="6" name="Slide Number Placeholder 5"/>
          <p:cNvSpPr>
            <a:spLocks noGrp="1"/>
          </p:cNvSpPr>
          <p:nvPr>
            <p:ph type="sldNum" sz="quarter" idx="12"/>
          </p:nvPr>
        </p:nvSpPr>
        <p:spPr/>
        <p:txBody>
          <a:bodyPr/>
          <a:lstStyle/>
          <a:p>
            <a:fld id="{A7C92EE0-B229-42FF-9D48-23D25149E531}" type="slidenum">
              <a:rPr lang="en-IN" smtClean="0"/>
              <a:t>9</a:t>
            </a:fld>
            <a:endParaRPr lang="en-IN"/>
          </a:p>
        </p:txBody>
      </p:sp>
      <p:pic>
        <p:nvPicPr>
          <p:cNvPr id="7" name="Content Placeholder 6" descr="C:\Users\prasa\Desktop\flowchar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7502" y="877078"/>
            <a:ext cx="8621486" cy="5479272"/>
          </a:xfrm>
          <a:prstGeom prst="rect">
            <a:avLst/>
          </a:prstGeom>
          <a:noFill/>
          <a:ln>
            <a:noFill/>
          </a:ln>
        </p:spPr>
      </p:pic>
    </p:spTree>
    <p:extLst>
      <p:ext uri="{BB962C8B-B14F-4D97-AF65-F5344CB8AC3E}">
        <p14:creationId xmlns:p14="http://schemas.microsoft.com/office/powerpoint/2010/main" val="3042927213"/>
      </p:ext>
    </p:extLst>
  </p:cSld>
  <p:clrMapOvr>
    <a:masterClrMapping/>
  </p:clrMapOvr>
</p:sld>
</file>

<file path=ppt/theme/theme1.xml><?xml version="1.0" encoding="utf-8"?>
<a:theme xmlns:a="http://schemas.openxmlformats.org/drawingml/2006/main" name="KG -KiTE PPT - template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G -KiTE template" id="{9FC0F9AF-B795-435C-8A90-0C950E7D0F88}" vid="{A1A3EC4F-C522-4C81-94CC-FCB219E9B28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KG -KiTE PPT - template (1)</Template>
  <TotalTime>1000</TotalTime>
  <Words>1990</Words>
  <Application>Microsoft Office PowerPoint</Application>
  <PresentationFormat>Widescreen</PresentationFormat>
  <Paragraphs>229</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vt:lpstr>
      <vt:lpstr>Edwardian Script ITC</vt:lpstr>
      <vt:lpstr>Times Neue Roman</vt:lpstr>
      <vt:lpstr>Times New Roman</vt:lpstr>
      <vt:lpstr>KG -KiTE PPT - template (1)</vt:lpstr>
      <vt:lpstr>PowerPoint Presentation</vt:lpstr>
      <vt:lpstr>Abstract</vt:lpstr>
      <vt:lpstr>Introduction</vt:lpstr>
      <vt:lpstr>Literature Review</vt:lpstr>
      <vt:lpstr>Literature Review</vt:lpstr>
      <vt:lpstr>Literature Review</vt:lpstr>
      <vt:lpstr>Existing Method</vt:lpstr>
      <vt:lpstr> Proposed System</vt:lpstr>
      <vt:lpstr>WORK FLOW</vt:lpstr>
      <vt:lpstr>Module Description</vt:lpstr>
      <vt:lpstr>Module Description</vt:lpstr>
      <vt:lpstr>Module Description</vt:lpstr>
      <vt:lpstr>Module Description</vt:lpstr>
      <vt:lpstr>Module Description</vt:lpstr>
      <vt:lpstr>Module Description</vt:lpstr>
      <vt:lpstr>HARDWARE SOFTWARE REQUIREMENTS</vt:lpstr>
      <vt:lpstr>CONCULSION</vt:lpstr>
      <vt:lpstr>IMPLEMENTATION </vt:lpstr>
      <vt:lpstr>RESULT</vt:lpstr>
      <vt:lpstr>PowerPoint Presentation</vt:lpstr>
      <vt:lpstr>PowerPoint Presentation</vt:lpstr>
      <vt:lpstr>PowerPoint Presentation</vt:lpstr>
      <vt:lpstr>PowerPoint Presentation</vt:lpstr>
      <vt:lpstr>PowerPoint Presentation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Dr.HEMALATHA.B</dc:creator>
  <cp:lastModifiedBy>Nithesh M</cp:lastModifiedBy>
  <cp:revision>60</cp:revision>
  <dcterms:created xsi:type="dcterms:W3CDTF">2023-02-11T08:54:52Z</dcterms:created>
  <dcterms:modified xsi:type="dcterms:W3CDTF">2023-05-05T09:45:17Z</dcterms:modified>
</cp:coreProperties>
</file>