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8"/>
  </p:notesMasterIdLst>
  <p:sldIdLst>
    <p:sldId id="292" r:id="rId5"/>
    <p:sldId id="1305" r:id="rId6"/>
    <p:sldId id="352" r:id="rId7"/>
    <p:sldId id="1300" r:id="rId8"/>
    <p:sldId id="1285" r:id="rId9"/>
    <p:sldId id="1286" r:id="rId10"/>
    <p:sldId id="1303" r:id="rId11"/>
    <p:sldId id="1304" r:id="rId12"/>
    <p:sldId id="1287" r:id="rId13"/>
    <p:sldId id="1292" r:id="rId14"/>
    <p:sldId id="1293" r:id="rId15"/>
    <p:sldId id="1294" r:id="rId16"/>
    <p:sldId id="1295" r:id="rId17"/>
    <p:sldId id="1306" r:id="rId18"/>
    <p:sldId id="1309" r:id="rId19"/>
    <p:sldId id="1308" r:id="rId20"/>
    <p:sldId id="1307" r:id="rId21"/>
    <p:sldId id="1310" r:id="rId22"/>
    <p:sldId id="1311" r:id="rId23"/>
    <p:sldId id="1296" r:id="rId24"/>
    <p:sldId id="1297" r:id="rId25"/>
    <p:sldId id="1288" r:id="rId26"/>
    <p:sldId id="1249" r:id="rId27"/>
  </p:sldIdLst>
  <p:sldSz cx="9144000" cy="5143500" type="screen16x9"/>
  <p:notesSz cx="6858000" cy="9144000"/>
  <p:custShowLst>
    <p:custShow name="Custom Show 1" id="0">
      <p:sldLst>
        <p:sld r:id="rId5"/>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2" d="100"/>
          <a:sy n="102" d="100"/>
        </p:scale>
        <p:origin x="-821" y="-82"/>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2805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0367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v.sangeetha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:912421104038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Shanmuganathan</a:t>
            </a:r>
            <a:r>
              <a:rPr lang="en-US" sz="1100" dirty="0" smtClean="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Register page</a:t>
            </a:r>
          </a:p>
        </p:txBody>
      </p:sp>
      <p:pic>
        <p:nvPicPr>
          <p:cNvPr id="5" name="Picture 4">
            <a:extLst>
              <a:ext uri="{FF2B5EF4-FFF2-40B4-BE49-F238E27FC236}">
                <a16:creationId xmlns:a16="http://schemas.microsoft.com/office/drawing/2014/main" xmlns="" id="{0A3EF84B-6E42-5597-EAF5-37A815EB02A3}"/>
              </a:ext>
            </a:extLst>
          </p:cNvPr>
          <p:cNvPicPr>
            <a:picLocks noChangeAspect="1"/>
          </p:cNvPicPr>
          <p:nvPr/>
        </p:nvPicPr>
        <p:blipFill>
          <a:blip r:embed="rId2"/>
          <a:srcRect t="1852" r="4333"/>
          <a:stretch>
            <a:fillRect/>
          </a:stretch>
        </p:blipFill>
        <p:spPr>
          <a:xfrm>
            <a:off x="1454538" y="1071796"/>
            <a:ext cx="6122989" cy="3533491"/>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4" name="Picture 3">
            <a:extLst>
              <a:ext uri="{FF2B5EF4-FFF2-40B4-BE49-F238E27FC236}">
                <a16:creationId xmlns:a16="http://schemas.microsoft.com/office/drawing/2014/main" xmlns="" id="{CBA398F3-5B32-0990-4FC9-45A356684A47}"/>
              </a:ext>
            </a:extLst>
          </p:cNvPr>
          <p:cNvPicPr>
            <a:picLocks noChangeAspect="1"/>
          </p:cNvPicPr>
          <p:nvPr/>
        </p:nvPicPr>
        <p:blipFill>
          <a:blip r:embed="rId2"/>
          <a:srcRect t="3977" r="4641"/>
          <a:stretch>
            <a:fillRect/>
          </a:stretch>
        </p:blipFill>
        <p:spPr>
          <a:xfrm>
            <a:off x="1760274" y="1334124"/>
            <a:ext cx="5390035" cy="3053019"/>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Home-page</a:t>
            </a:r>
          </a:p>
        </p:txBody>
      </p:sp>
      <p:pic>
        <p:nvPicPr>
          <p:cNvPr id="4" name="Picture 3">
            <a:extLst>
              <a:ext uri="{FF2B5EF4-FFF2-40B4-BE49-F238E27FC236}">
                <a16:creationId xmlns:a16="http://schemas.microsoft.com/office/drawing/2014/main" xmlns="" id="{1F344FC9-6E63-446B-0DC5-B04133ED99A2}"/>
              </a:ext>
            </a:extLst>
          </p:cNvPr>
          <p:cNvPicPr>
            <a:picLocks noChangeAspect="1"/>
          </p:cNvPicPr>
          <p:nvPr/>
        </p:nvPicPr>
        <p:blipFill>
          <a:blip r:embed="rId2"/>
          <a:stretch>
            <a:fillRect/>
          </a:stretch>
        </p:blipFill>
        <p:spPr>
          <a:xfrm>
            <a:off x="156117" y="1085384"/>
            <a:ext cx="8831765" cy="3940099"/>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Question-page</a:t>
            </a:r>
          </a:p>
        </p:txBody>
      </p:sp>
      <p:pic>
        <p:nvPicPr>
          <p:cNvPr id="4" name="Picture 3">
            <a:extLst>
              <a:ext uri="{FF2B5EF4-FFF2-40B4-BE49-F238E27FC236}">
                <a16:creationId xmlns:a16="http://schemas.microsoft.com/office/drawing/2014/main" xmlns="" id="{2CC1D670-5331-63F2-A9A4-1F0450C7F5E0}"/>
              </a:ext>
            </a:extLst>
          </p:cNvPr>
          <p:cNvPicPr>
            <a:picLocks noChangeAspect="1"/>
          </p:cNvPicPr>
          <p:nvPr/>
        </p:nvPicPr>
        <p:blipFill>
          <a:blip r:embed="rId2"/>
          <a:srcRect t="3591" r="4474"/>
          <a:stretch>
            <a:fillRect/>
          </a:stretch>
        </p:blipFill>
        <p:spPr>
          <a:xfrm>
            <a:off x="1521926" y="1139253"/>
            <a:ext cx="6542782" cy="3714331"/>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1F419DD-2FE8-4A81-9A88-B7F33D5A1224}"/>
              </a:ext>
            </a:extLst>
          </p:cNvPr>
          <p:cNvSpPr txBox="1"/>
          <p:nvPr/>
        </p:nvSpPr>
        <p:spPr>
          <a:xfrm>
            <a:off x="1945888" y="730775"/>
            <a:ext cx="4575716" cy="307777"/>
          </a:xfrm>
          <a:prstGeom prst="rect">
            <a:avLst/>
          </a:prstGeom>
          <a:noFill/>
        </p:spPr>
        <p:txBody>
          <a:bodyPr wrap="square">
            <a:spAutoFit/>
          </a:bodyPr>
          <a:lstStyle/>
          <a:p>
            <a:r>
              <a:rPr lang="en-US" b="1" dirty="0"/>
              <a:t>                                  Question-page</a:t>
            </a:r>
            <a:endParaRPr lang="en-IN" dirty="0"/>
          </a:p>
        </p:txBody>
      </p:sp>
      <p:pic>
        <p:nvPicPr>
          <p:cNvPr id="4" name="Picture 3" descr="Screenshot (268).png"/>
          <p:cNvPicPr>
            <a:picLocks noChangeAspect="1"/>
          </p:cNvPicPr>
          <p:nvPr/>
        </p:nvPicPr>
        <p:blipFill>
          <a:blip r:embed="rId2"/>
          <a:srcRect t="6120" r="5164"/>
          <a:stretch>
            <a:fillRect/>
          </a:stretch>
        </p:blipFill>
        <p:spPr>
          <a:xfrm>
            <a:off x="1184224" y="1126923"/>
            <a:ext cx="6580682" cy="3664308"/>
          </a:xfrm>
          <a:prstGeom prst="rect">
            <a:avLst/>
          </a:prstGeom>
        </p:spPr>
      </p:pic>
    </p:spTree>
    <p:extLst>
      <p:ext uri="{BB962C8B-B14F-4D97-AF65-F5344CB8AC3E}">
        <p14:creationId xmlns:p14="http://schemas.microsoft.com/office/powerpoint/2010/main" xmlns="" val="88416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69).png"/>
          <p:cNvPicPr>
            <a:picLocks noChangeAspect="1"/>
          </p:cNvPicPr>
          <p:nvPr/>
        </p:nvPicPr>
        <p:blipFill>
          <a:blip r:embed="rId2"/>
          <a:srcRect t="1652" r="4644"/>
          <a:stretch>
            <a:fillRect/>
          </a:stretch>
        </p:blipFill>
        <p:spPr>
          <a:xfrm>
            <a:off x="1296747" y="757003"/>
            <a:ext cx="6618059" cy="3839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70).png"/>
          <p:cNvPicPr>
            <a:picLocks noChangeAspect="1"/>
          </p:cNvPicPr>
          <p:nvPr/>
        </p:nvPicPr>
        <p:blipFill>
          <a:blip r:embed="rId2"/>
          <a:srcRect t="244" r="4433"/>
          <a:stretch>
            <a:fillRect/>
          </a:stretch>
        </p:blipFill>
        <p:spPr>
          <a:xfrm>
            <a:off x="1004537" y="734518"/>
            <a:ext cx="6947745" cy="40793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71).png"/>
          <p:cNvPicPr>
            <a:picLocks noChangeAspect="1"/>
          </p:cNvPicPr>
          <p:nvPr/>
        </p:nvPicPr>
        <p:blipFill>
          <a:blip r:embed="rId2"/>
          <a:srcRect t="1691" r="4914"/>
          <a:stretch>
            <a:fillRect/>
          </a:stretch>
        </p:blipFill>
        <p:spPr>
          <a:xfrm>
            <a:off x="1169529" y="779488"/>
            <a:ext cx="6962636" cy="4049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72).png"/>
          <p:cNvPicPr>
            <a:picLocks noChangeAspect="1"/>
          </p:cNvPicPr>
          <p:nvPr/>
        </p:nvPicPr>
        <p:blipFill>
          <a:blip r:embed="rId2"/>
          <a:srcRect t="4060" r="5096"/>
          <a:stretch>
            <a:fillRect/>
          </a:stretch>
        </p:blipFill>
        <p:spPr>
          <a:xfrm>
            <a:off x="816964" y="801974"/>
            <a:ext cx="7397646" cy="42066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73).png"/>
          <p:cNvPicPr>
            <a:picLocks noChangeAspect="1"/>
          </p:cNvPicPr>
          <p:nvPr/>
        </p:nvPicPr>
        <p:blipFill>
          <a:blip r:embed="rId2"/>
          <a:srcRect t="5457" r="4493"/>
          <a:stretch>
            <a:fillRect/>
          </a:stretch>
        </p:blipFill>
        <p:spPr>
          <a:xfrm>
            <a:off x="921993" y="757003"/>
            <a:ext cx="7487489" cy="41692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31377" y="3072946"/>
            <a:ext cx="4881245"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a:t>
            </a:r>
            <a:r>
              <a:rPr lang="en-US" sz="1600" b="1" dirty="0" err="1">
                <a:latin typeface="+mj-lt"/>
              </a:rPr>
              <a:t>Django</a:t>
            </a:r>
            <a:r>
              <a:rPr lang="en-US" sz="1600" b="1" dirty="0">
                <a:latin typeface="+mj-lt"/>
              </a:rPr>
              <a:t> </a:t>
            </a:r>
            <a:r>
              <a:rPr lang="en-US" sz="1600" b="1" dirty="0" err="1" smtClean="0">
                <a:latin typeface="+mj-lt"/>
              </a:rPr>
              <a:t>sangeetha</a:t>
            </a:r>
            <a:r>
              <a:rPr lang="en-US" sz="1600" b="1" dirty="0" smtClean="0">
                <a:latin typeface="+mj-lt"/>
              </a:rPr>
              <a:t>(4038,SEC</a:t>
            </a: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Result-page</a:t>
            </a:r>
          </a:p>
        </p:txBody>
      </p:sp>
      <p:pic>
        <p:nvPicPr>
          <p:cNvPr id="6" name="Picture 5">
            <a:extLst>
              <a:ext uri="{FF2B5EF4-FFF2-40B4-BE49-F238E27FC236}">
                <a16:creationId xmlns:a16="http://schemas.microsoft.com/office/drawing/2014/main" xmlns="" id="{3F3F5964-4088-E7B0-9A50-E77D1A6F0689}"/>
              </a:ext>
            </a:extLst>
          </p:cNvPr>
          <p:cNvPicPr>
            <a:picLocks noChangeAspect="1"/>
          </p:cNvPicPr>
          <p:nvPr/>
        </p:nvPicPr>
        <p:blipFill>
          <a:blip r:embed="rId2"/>
          <a:srcRect t="1607" r="5758"/>
          <a:stretch>
            <a:fillRect/>
          </a:stretch>
        </p:blipFill>
        <p:spPr>
          <a:xfrm>
            <a:off x="1343824" y="1079292"/>
            <a:ext cx="6466052" cy="3797330"/>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10" name="TextBox 9">
            <a:extLst>
              <a:ext uri="{FF2B5EF4-FFF2-40B4-BE49-F238E27FC236}">
                <a16:creationId xmlns:a16="http://schemas.microsoft.com/office/drawing/2014/main" xmlns="" id="{84AC1582-6BBA-34A2-62C5-E45DA8CDEA7C}"/>
              </a:ext>
            </a:extLst>
          </p:cNvPr>
          <p:cNvSpPr txBox="1"/>
          <p:nvPr/>
        </p:nvSpPr>
        <p:spPr>
          <a:xfrm>
            <a:off x="333999" y="1077691"/>
            <a:ext cx="7702313" cy="3323987"/>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a:p>
            <a:r>
              <a:rPr lang="en-US" b="1" dirty="0"/>
              <a:t>Real-Time Updates:</a:t>
            </a:r>
          </a:p>
          <a:p>
            <a:r>
              <a:rPr lang="en-US" dirty="0"/>
              <a:t>Use </a:t>
            </a:r>
            <a:r>
              <a:rPr lang="en-US" dirty="0" err="1"/>
              <a:t>WebSockets</a:t>
            </a:r>
            <a:r>
              <a:rPr lang="en-US" dirty="0"/>
              <a:t> or server-sent events to provide real-time updates of poll results without requiring page refreshes.</a:t>
            </a:r>
          </a:p>
          <a:p>
            <a:endParaRPr lang="en-US" dirty="0"/>
          </a:p>
          <a:p>
            <a:r>
              <a:rPr lang="en-US" b="1" dirty="0"/>
              <a:t>Improved UI/UX:</a:t>
            </a:r>
          </a:p>
          <a:p>
            <a:r>
              <a:rPr lang="en-US" dirty="0"/>
              <a:t>Enhance the user interface with modern design principles and responsive layouts.</a:t>
            </a:r>
          </a:p>
          <a:p>
            <a:r>
              <a:rPr lang="en-US" dirty="0"/>
              <a:t>Implement client-side validation for a smoother user experience. polls.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D4DA8F84-69F6-23D0-8D5C-DF3FB6AFD68A}"/>
              </a:ext>
            </a:extLst>
          </p:cNvPr>
          <p:cNvSpPr txBox="1"/>
          <p:nvPr/>
        </p:nvSpPr>
        <p:spPr>
          <a:xfrm>
            <a:off x="349404" y="1125200"/>
            <a:ext cx="6594088" cy="1384995"/>
          </a:xfrm>
          <a:prstGeom prst="rect">
            <a:avLst/>
          </a:prstGeom>
          <a:noFill/>
        </p:spPr>
        <p:txBody>
          <a:bodyPr wrap="square">
            <a:spAutoFit/>
          </a:bodyPr>
          <a:lstStyle/>
          <a:p>
            <a:endParaRPr lang="en-US" dirty="0"/>
          </a:p>
          <a:p>
            <a:r>
              <a:rPr lang="en-US" dirty="0"/>
              <a:t>In conclusion, the Django polling application offers a comprehensive solution for conducting polls with various advanced features to enhance user experience and functionality. By leveraging Django's powerful framework, along with modern frontend technologies and third-party services, we've created a robust platform for managing polls and engaging users</a:t>
            </a:r>
            <a:r>
              <a:rPr lang="en-US" dirty="0" smtClean="0"/>
              <a:t>.</a:t>
            </a: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11866"/>
            <a:ext cx="5682470" cy="322263"/>
          </a:xfrm>
          <a:prstGeom prst="rect">
            <a:avLst/>
          </a:prstGeom>
          <a:noFill/>
          <a:ln>
            <a:noFill/>
          </a:ln>
        </p:spPr>
        <p:txBody>
          <a:bodyPr spcFirstLastPara="1" wrap="square" lIns="91425" tIns="91425" rIns="91425" bIns="91425" anchor="t" anchorCtr="0">
            <a:noAutofit/>
          </a:bodyPr>
          <a:lstStyle/>
          <a:p>
            <a:pPr>
              <a:buSzPts val="2800"/>
            </a:pPr>
            <a:r>
              <a:rPr lang="en-IN" sz="1800" b="1" dirty="0">
                <a:solidFill>
                  <a:srgbClr val="213163"/>
                </a:solidFill>
              </a:rPr>
              <a:t>Abstract : </a:t>
            </a:r>
            <a:r>
              <a:rPr lang="en-IN" sz="1800" b="1" i="0" dirty="0">
                <a:solidFill>
                  <a:srgbClr val="213164"/>
                </a:solidFill>
                <a:effectLst/>
                <a:highlight>
                  <a:srgbClr val="FFFFFF"/>
                </a:highlight>
                <a:latin typeface="+mn-lt"/>
              </a:rPr>
              <a:t>Django Online Voting System</a:t>
            </a:r>
            <a:r>
              <a:rPr lang="en-IN" sz="2000" b="1" i="0" dirty="0">
                <a:solidFill>
                  <a:srgbClr val="111111"/>
                </a:solidFill>
                <a:effectLst/>
                <a:highlight>
                  <a:srgbClr val="FFFFFF"/>
                </a:highlight>
                <a:latin typeface="-apple-system"/>
              </a:rPr>
              <a:t/>
            </a:r>
            <a:br>
              <a:rPr lang="en-IN" sz="2000" b="1" i="0" dirty="0">
                <a:solidFill>
                  <a:srgbClr val="111111"/>
                </a:solidFill>
                <a:effectLst/>
                <a:highlight>
                  <a:srgbClr val="FFFFFF"/>
                </a:highlight>
                <a:latin typeface="-apple-system"/>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xmlns="" id="{3632336B-4FD8-9050-514D-7829454B5938}"/>
              </a:ext>
            </a:extLst>
          </p:cNvPr>
          <p:cNvSpPr txBox="1"/>
          <p:nvPr/>
        </p:nvSpPr>
        <p:spPr>
          <a:xfrm>
            <a:off x="631904" y="1405057"/>
            <a:ext cx="6980662" cy="2308324"/>
          </a:xfrm>
          <a:prstGeom prst="rect">
            <a:avLst/>
          </a:prstGeom>
          <a:noFill/>
        </p:spPr>
        <p:txBody>
          <a:bodyPr wrap="square" rtlCol="0">
            <a:spAutoFit/>
          </a:bodyPr>
          <a:lstStyle/>
          <a:p>
            <a:r>
              <a:rPr lang="en-US" sz="1600" dirty="0" smtClean="0"/>
              <a:t>We will create a pollster (voting system) web application using </a:t>
            </a:r>
            <a:r>
              <a:rPr lang="en-US" sz="1600" dirty="0" err="1" smtClean="0"/>
              <a:t>Django</a:t>
            </a:r>
            <a:r>
              <a:rPr lang="en-US" sz="1600" dirty="0" smtClean="0"/>
              <a:t>.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a:t>
            </a:r>
          </a:p>
          <a:p>
            <a:endParaRPr lang="en-US" sz="1600" dirty="0" smtClean="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971F650E-95BA-FAF8-DABA-BB1547762012}"/>
              </a:ext>
            </a:extLst>
          </p:cNvPr>
          <p:cNvSpPr txBox="1"/>
          <p:nvPr/>
        </p:nvSpPr>
        <p:spPr>
          <a:xfrm>
            <a:off x="298948" y="1338145"/>
            <a:ext cx="7759667" cy="2092881"/>
          </a:xfrm>
          <a:prstGeom prst="rect">
            <a:avLst/>
          </a:prstGeom>
          <a:noFill/>
        </p:spPr>
        <p:txBody>
          <a:bodyPr wrap="square" rtlCol="0">
            <a:spAutoFit/>
          </a:bodyPr>
          <a:lstStyle/>
          <a:p>
            <a:pPr marL="285750" indent="-285750" algn="l">
              <a:buFont typeface="Wingdings" panose="05000000000000000000" pitchFamily="2" charset="2"/>
              <a:buChar char="v"/>
            </a:pPr>
            <a:r>
              <a:rPr lang="en-US" sz="1600" b="0" i="0" dirty="0" smtClean="0">
                <a:solidFill>
                  <a:srgbClr val="111111"/>
                </a:solidFill>
                <a:effectLst/>
                <a:highlight>
                  <a:srgbClr val="FFFFFF"/>
                </a:highlight>
                <a:latin typeface="-apple-system"/>
              </a:rPr>
              <a:t>The </a:t>
            </a:r>
            <a:r>
              <a:rPr lang="en-US" sz="1600" b="0" i="0" dirty="0">
                <a:solidFill>
                  <a:srgbClr val="111111"/>
                </a:solidFill>
                <a:effectLst/>
                <a:highlight>
                  <a:srgbClr val="FFFFFF"/>
                </a:highlight>
                <a:latin typeface="-apple-system"/>
              </a:rPr>
              <a:t>primary objective of the </a:t>
            </a:r>
            <a:r>
              <a:rPr lang="en-US" sz="1600" b="1" i="0" dirty="0">
                <a:solidFill>
                  <a:srgbClr val="111111"/>
                </a:solidFill>
                <a:effectLst/>
                <a:highlight>
                  <a:srgbClr val="FFFFFF"/>
                </a:highlight>
                <a:latin typeface="-apple-system"/>
              </a:rPr>
              <a:t>Python Django online voting system</a:t>
            </a:r>
            <a:r>
              <a:rPr lang="en-US" sz="1600" b="0" i="0" dirty="0">
                <a:solidFill>
                  <a:srgbClr val="111111"/>
                </a:solidFill>
                <a:effectLst/>
                <a:highlight>
                  <a:srgbClr val="FFFFFF"/>
                </a:highlight>
                <a:latin typeface="-apple-system"/>
              </a:rPr>
              <a:t> is</a:t>
            </a:r>
          </a:p>
          <a:p>
            <a:pPr algn="l"/>
            <a:r>
              <a:rPr lang="en-US" sz="1600" b="0" i="0" dirty="0">
                <a:solidFill>
                  <a:srgbClr val="111111"/>
                </a:solidFill>
                <a:effectLst/>
                <a:highlight>
                  <a:srgbClr val="FFFFFF"/>
                </a:highlight>
                <a:latin typeface="-apple-system"/>
              </a:rPr>
              <a:t> to provide a convenient and efficient method for eligible voters to cast their votes using the internet.</a:t>
            </a:r>
          </a:p>
          <a:p>
            <a:pPr marL="285750" indent="-285750" algn="l">
              <a:buFont typeface="Wingdings" panose="05000000000000000000" pitchFamily="2" charset="2"/>
              <a:buChar char="v"/>
            </a:pPr>
            <a:r>
              <a:rPr lang="en-US" sz="1600" b="0" i="0" dirty="0" smtClean="0">
                <a:solidFill>
                  <a:srgbClr val="111111"/>
                </a:solidFill>
                <a:effectLst/>
                <a:highlight>
                  <a:srgbClr val="FFFFFF"/>
                </a:highlight>
                <a:latin typeface="-apple-system"/>
              </a:rPr>
              <a:t>Voters </a:t>
            </a:r>
            <a:r>
              <a:rPr lang="en-US" sz="1600" b="0" i="0" dirty="0">
                <a:solidFill>
                  <a:srgbClr val="111111"/>
                </a:solidFill>
                <a:effectLst/>
                <a:highlight>
                  <a:srgbClr val="FFFFFF"/>
                </a:highlight>
                <a:latin typeface="-apple-system"/>
              </a:rPr>
              <a:t>can access the voting process through a secure website or a dedicated voting application.</a:t>
            </a:r>
            <a:endParaRPr lang="en-IN" sz="1600" b="0" i="0" dirty="0">
              <a:solidFill>
                <a:srgbClr val="111111"/>
              </a:solidFill>
              <a:effectLst/>
              <a:highlight>
                <a:srgbClr val="FFFFFF"/>
              </a:highlight>
              <a:latin typeface="-apple-system"/>
            </a:endParaRPr>
          </a:p>
          <a:p>
            <a:pPr marL="285750" indent="-285750" algn="l">
              <a:buFont typeface="Wingdings" panose="05000000000000000000" pitchFamily="2" charset="2"/>
              <a:buChar char="v"/>
            </a:pPr>
            <a:r>
              <a:rPr lang="en-IN" sz="1600" dirty="0" smtClean="0">
                <a:solidFill>
                  <a:srgbClr val="111111"/>
                </a:solidFill>
                <a:highlight>
                  <a:srgbClr val="FFFFFF"/>
                </a:highlight>
                <a:latin typeface="-apple-system"/>
              </a:rPr>
              <a:t>Aim </a:t>
            </a:r>
            <a:r>
              <a:rPr lang="en-IN" sz="1600" dirty="0">
                <a:solidFill>
                  <a:srgbClr val="111111"/>
                </a:solidFill>
                <a:highlight>
                  <a:srgbClr val="FFFFFF"/>
                </a:highlight>
                <a:latin typeface="-apple-system"/>
              </a:rPr>
              <a:t>to build a web application that facilitate voting on various questions . User can select their preferred choice for each question and t6he system will calculate and display the total votes</a:t>
            </a:r>
            <a:endParaRPr lang="en-US" sz="1600" b="0" i="0" dirty="0">
              <a:solidFill>
                <a:srgbClr val="111111"/>
              </a:solidFill>
              <a:effectLst/>
              <a:highlight>
                <a:srgbClr val="FFFFFF"/>
              </a:highlight>
              <a:latin typeface="-apple-system"/>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150B99BA-7A0E-E1C8-9AAF-E1BCB1B1187C}"/>
              </a:ext>
            </a:extLst>
          </p:cNvPr>
          <p:cNvSpPr txBox="1"/>
          <p:nvPr/>
        </p:nvSpPr>
        <p:spPr>
          <a:xfrm>
            <a:off x="706244" y="1102220"/>
            <a:ext cx="7486185" cy="2431435"/>
          </a:xfrm>
          <a:prstGeom prst="rect">
            <a:avLst/>
          </a:prstGeom>
          <a:noFill/>
        </p:spPr>
        <p:txBody>
          <a:bodyPr wrap="square" rtlCol="0">
            <a:spAutoFit/>
          </a:bodyPr>
          <a:lstStyle/>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en-US" altLang="en-US" sz="1600" b="1" dirty="0">
                <a:solidFill>
                  <a:schemeClr val="tx1"/>
                </a:solidFill>
                <a:latin typeface="Söhne"/>
              </a:rPr>
              <a:t>Project Setup</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Start a new Django project: </a:t>
            </a:r>
            <a:r>
              <a:rPr lang="en-US" altLang="en-US" sz="1600" b="1" dirty="0" err="1">
                <a:solidFill>
                  <a:schemeClr val="tx1"/>
                </a:solidFill>
                <a:latin typeface="Söhne Mono"/>
              </a:rPr>
              <a:t>django</a:t>
            </a:r>
            <a:r>
              <a:rPr lang="en-US" altLang="en-US" sz="1600" b="1" dirty="0">
                <a:solidFill>
                  <a:schemeClr val="tx1"/>
                </a:solidFill>
                <a:latin typeface="Söhne Mono"/>
              </a:rPr>
              <a:t>-admin </a:t>
            </a:r>
            <a:r>
              <a:rPr lang="en-US" altLang="en-US" sz="1600" b="1" dirty="0" err="1">
                <a:solidFill>
                  <a:schemeClr val="tx1"/>
                </a:solidFill>
                <a:latin typeface="Söhne Mono"/>
              </a:rPr>
              <a:t>startproject</a:t>
            </a:r>
            <a:r>
              <a:rPr lang="en-US" altLang="en-US" sz="1600" b="1" dirty="0">
                <a:solidFill>
                  <a:schemeClr val="tx1"/>
                </a:solidFill>
                <a:latin typeface="Söhne Mono"/>
              </a:rPr>
              <a:t> </a:t>
            </a:r>
            <a:r>
              <a:rPr lang="en-US" altLang="en-US" sz="1600" b="1" dirty="0" err="1">
                <a:solidFill>
                  <a:schemeClr val="tx1"/>
                </a:solidFill>
                <a:latin typeface="Söhne Mono"/>
              </a:rPr>
              <a:t>voting_app</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Create a new Django app for the voting functionality: </a:t>
            </a:r>
            <a:r>
              <a:rPr lang="en-US" altLang="en-US" sz="1600" b="1" dirty="0">
                <a:solidFill>
                  <a:schemeClr val="tx1"/>
                </a:solidFill>
                <a:latin typeface="Söhne Mono"/>
              </a:rPr>
              <a:t>python manage.py </a:t>
            </a:r>
            <a:r>
              <a:rPr lang="en-US" altLang="en-US" sz="1600" b="1" dirty="0" err="1">
                <a:solidFill>
                  <a:schemeClr val="tx1"/>
                </a:solidFill>
                <a:latin typeface="Söhne Mono"/>
              </a:rPr>
              <a:t>startapp</a:t>
            </a:r>
            <a:r>
              <a:rPr lang="en-US" altLang="en-US" sz="1600" b="1" dirty="0">
                <a:solidFill>
                  <a:schemeClr val="tx1"/>
                </a:solidFill>
                <a:latin typeface="Söhne Mono"/>
              </a:rPr>
              <a:t> vote</a:t>
            </a:r>
            <a:r>
              <a:rPr lang="en-US" altLang="en-US" sz="1600" dirty="0">
                <a:solidFill>
                  <a:schemeClr val="tx1"/>
                </a:solidFill>
                <a:latin typeface="Söhne"/>
              </a:rPr>
              <a:t>.</a:t>
            </a:r>
          </a:p>
          <a:p>
            <a:pPr lvl="0" eaLnBrk="0" fontAlgn="base" hangingPunct="0">
              <a:spcBef>
                <a:spcPct val="0"/>
              </a:spcBef>
              <a:spcAft>
                <a:spcPct val="0"/>
              </a:spcAft>
              <a:buClrTx/>
              <a:buFontTx/>
              <a:buAutoNum type="arabicPeriod" startAt="2"/>
            </a:pPr>
            <a:r>
              <a:rPr lang="en-US" altLang="en-US" sz="1600" b="1" dirty="0">
                <a:solidFill>
                  <a:schemeClr val="tx1"/>
                </a:solidFill>
                <a:latin typeface="Söhne"/>
              </a:rPr>
              <a:t>Models</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Define models for your voting system. For example, you might have a </a:t>
            </a:r>
            <a:r>
              <a:rPr lang="en-US" altLang="en-US" sz="1600" b="1" dirty="0">
                <a:solidFill>
                  <a:schemeClr val="tx1"/>
                </a:solidFill>
                <a:latin typeface="Söhne Mono"/>
              </a:rPr>
              <a:t>Poll</a:t>
            </a:r>
            <a:r>
              <a:rPr lang="en-US" altLang="en-US" sz="1600" dirty="0">
                <a:solidFill>
                  <a:schemeClr val="tx1"/>
                </a:solidFill>
                <a:latin typeface="Söhne"/>
              </a:rPr>
              <a:t> model to represent each poll and a </a:t>
            </a:r>
            <a:r>
              <a:rPr lang="en-US" altLang="en-US" sz="1600" b="1" dirty="0">
                <a:solidFill>
                  <a:schemeClr val="tx1"/>
                </a:solidFill>
                <a:latin typeface="Söhne Mono"/>
              </a:rPr>
              <a:t>Choice</a:t>
            </a:r>
            <a:r>
              <a:rPr lang="en-US" altLang="en-US" sz="1600" dirty="0">
                <a:solidFill>
                  <a:schemeClr val="tx1"/>
                </a:solidFill>
                <a:latin typeface="Söhne"/>
              </a:rPr>
              <a:t> model to represent the choices for each poll.</a:t>
            </a:r>
          </a:p>
          <a:p>
            <a:pPr marL="457200" lvl="1" eaLnBrk="0" fontAlgn="base" hangingPunct="0">
              <a:spcBef>
                <a:spcPct val="0"/>
              </a:spcBef>
              <a:spcAft>
                <a:spcPct val="0"/>
              </a:spcAft>
              <a:buClrTx/>
            </a:pPr>
            <a:r>
              <a:rPr lang="en-US" altLang="en-US" sz="800" dirty="0">
                <a:solidFill>
                  <a:schemeClr val="tx1"/>
                </a:solidFill>
              </a:rPr>
              <a:t> </a:t>
            </a:r>
            <a:endParaRPr lang="en-US" altLang="en-US" sz="2400" dirty="0">
              <a:solidFill>
                <a:schemeClr val="tx1"/>
              </a:solidFill>
              <a:latin typeface="Arial" panose="020B0604020202020204" pitchFamily="34" charset="0"/>
            </a:endParaRPr>
          </a:p>
          <a:p>
            <a:pPr marL="457200" lvl="1" eaLnBrk="0" fontAlgn="base" hangingPunct="0">
              <a:spcBef>
                <a:spcPct val="0"/>
              </a:spcBef>
              <a:spcAft>
                <a:spcPct val="0"/>
              </a:spcAft>
              <a:buClrTx/>
              <a:buFontTx/>
              <a:buChar char="•"/>
            </a:pPr>
            <a:endParaRPr lang="en-IN" sz="16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CD894B0A-CF83-2CA9-7D72-769C5B1390AD}"/>
              </a:ext>
            </a:extLst>
          </p:cNvPr>
          <p:cNvPicPr>
            <a:picLocks noChangeAspect="1"/>
          </p:cNvPicPr>
          <p:nvPr/>
        </p:nvPicPr>
        <p:blipFill>
          <a:blip r:embed="rId2"/>
          <a:stretch>
            <a:fillRect/>
          </a:stretch>
        </p:blipFill>
        <p:spPr>
          <a:xfrm>
            <a:off x="1457795" y="543373"/>
            <a:ext cx="5148583" cy="1818918"/>
          </a:xfrm>
          <a:prstGeom prst="rect">
            <a:avLst/>
          </a:prstGeom>
        </p:spPr>
      </p:pic>
      <p:pic>
        <p:nvPicPr>
          <p:cNvPr id="12" name="Picture 11">
            <a:extLst>
              <a:ext uri="{FF2B5EF4-FFF2-40B4-BE49-F238E27FC236}">
                <a16:creationId xmlns:a16="http://schemas.microsoft.com/office/drawing/2014/main" xmlns="" id="{B152E74A-4431-7F8F-C380-356E411AEDEC}"/>
              </a:ext>
            </a:extLst>
          </p:cNvPr>
          <p:cNvPicPr>
            <a:picLocks noChangeAspect="1"/>
          </p:cNvPicPr>
          <p:nvPr/>
        </p:nvPicPr>
        <p:blipFill>
          <a:blip r:embed="rId3"/>
          <a:stretch>
            <a:fillRect/>
          </a:stretch>
        </p:blipFill>
        <p:spPr>
          <a:xfrm>
            <a:off x="1457795" y="2528414"/>
            <a:ext cx="4986233" cy="1981372"/>
          </a:xfrm>
          <a:prstGeom prst="rect">
            <a:avLst/>
          </a:prstGeom>
        </p:spPr>
      </p:pic>
      <p:sp>
        <p:nvSpPr>
          <p:cNvPr id="13" name="TextBox 12">
            <a:extLst>
              <a:ext uri="{FF2B5EF4-FFF2-40B4-BE49-F238E27FC236}">
                <a16:creationId xmlns:a16="http://schemas.microsoft.com/office/drawing/2014/main" xmlns="" id="{10DD68C3-785B-747B-9BC3-459BB66E3F0D}"/>
              </a:ext>
            </a:extLst>
          </p:cNvPr>
          <p:cNvSpPr txBox="1"/>
          <p:nvPr/>
        </p:nvSpPr>
        <p:spPr>
          <a:xfrm>
            <a:off x="168569" y="884663"/>
            <a:ext cx="1058303" cy="307777"/>
          </a:xfrm>
          <a:prstGeom prst="rect">
            <a:avLst/>
          </a:prstGeom>
          <a:noFill/>
        </p:spPr>
        <p:txBody>
          <a:bodyPr wrap="none" rtlCol="0">
            <a:spAutoFit/>
          </a:bodyPr>
          <a:lstStyle/>
          <a:p>
            <a:r>
              <a:rPr lang="en-IN" b="1" dirty="0">
                <a:solidFill>
                  <a:srgbClr val="002060"/>
                </a:solidFill>
              </a:rPr>
              <a:t>Models.py</a:t>
            </a:r>
          </a:p>
        </p:txBody>
      </p:sp>
      <p:sp>
        <p:nvSpPr>
          <p:cNvPr id="14" name="TextBox 13">
            <a:extLst>
              <a:ext uri="{FF2B5EF4-FFF2-40B4-BE49-F238E27FC236}">
                <a16:creationId xmlns:a16="http://schemas.microsoft.com/office/drawing/2014/main" xmlns="" id="{D544BAB1-1BA3-8692-1A4E-D091F47F7A4A}"/>
              </a:ext>
            </a:extLst>
          </p:cNvPr>
          <p:cNvSpPr txBox="1"/>
          <p:nvPr/>
        </p:nvSpPr>
        <p:spPr>
          <a:xfrm>
            <a:off x="168569" y="2906779"/>
            <a:ext cx="1000595" cy="307777"/>
          </a:xfrm>
          <a:prstGeom prst="rect">
            <a:avLst/>
          </a:prstGeom>
          <a:noFill/>
        </p:spPr>
        <p:txBody>
          <a:bodyPr wrap="none" rtlCol="0">
            <a:spAutoFit/>
          </a:bodyPr>
          <a:lstStyle/>
          <a:p>
            <a:r>
              <a:rPr lang="en-IN" b="1" dirty="0">
                <a:solidFill>
                  <a:srgbClr val="002060"/>
                </a:solidFill>
              </a:rPr>
              <a:t>Admin.py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00F5E1D8-A899-736A-CB83-D6B46C14AF68}"/>
              </a:ext>
            </a:extLst>
          </p:cNvPr>
          <p:cNvPicPr>
            <a:picLocks noChangeAspect="1"/>
          </p:cNvPicPr>
          <p:nvPr/>
        </p:nvPicPr>
        <p:blipFill>
          <a:blip r:embed="rId2"/>
          <a:stretch>
            <a:fillRect/>
          </a:stretch>
        </p:blipFill>
        <p:spPr>
          <a:xfrm>
            <a:off x="3843454" y="859161"/>
            <a:ext cx="4925122" cy="3425178"/>
          </a:xfrm>
          <a:prstGeom prst="rect">
            <a:avLst/>
          </a:prstGeom>
        </p:spPr>
      </p:pic>
      <p:sp>
        <p:nvSpPr>
          <p:cNvPr id="9" name="TextBox 8">
            <a:extLst>
              <a:ext uri="{FF2B5EF4-FFF2-40B4-BE49-F238E27FC236}">
                <a16:creationId xmlns:a16="http://schemas.microsoft.com/office/drawing/2014/main" xmlns="" id="{4ECF0631-56A8-D007-2802-15B073B28734}"/>
              </a:ext>
            </a:extLst>
          </p:cNvPr>
          <p:cNvSpPr txBox="1"/>
          <p:nvPr/>
        </p:nvSpPr>
        <p:spPr>
          <a:xfrm>
            <a:off x="457200" y="1278673"/>
            <a:ext cx="2784088" cy="738664"/>
          </a:xfrm>
          <a:prstGeom prst="rect">
            <a:avLst/>
          </a:prstGeom>
          <a:noFill/>
        </p:spPr>
        <p:txBody>
          <a:bodyPr wrap="square" rtlCol="0">
            <a:spAutoFit/>
          </a:bodyPr>
          <a:lstStyle/>
          <a:p>
            <a:r>
              <a:rPr lang="en-IN" dirty="0"/>
              <a:t>Create view to handle displaying polls and submitting </a:t>
            </a:r>
          </a:p>
          <a:p>
            <a:r>
              <a:rPr lang="en-IN" dirty="0"/>
              <a:t>votes</a:t>
            </a:r>
          </a:p>
        </p:txBody>
      </p:sp>
      <p:sp>
        <p:nvSpPr>
          <p:cNvPr id="11" name="TextBox 10">
            <a:extLst>
              <a:ext uri="{FF2B5EF4-FFF2-40B4-BE49-F238E27FC236}">
                <a16:creationId xmlns:a16="http://schemas.microsoft.com/office/drawing/2014/main" xmlns="" id="{88C39C9D-83DF-9106-6D8A-BA65D6A5A210}"/>
              </a:ext>
            </a:extLst>
          </p:cNvPr>
          <p:cNvSpPr txBox="1"/>
          <p:nvPr/>
        </p:nvSpPr>
        <p:spPr>
          <a:xfrm>
            <a:off x="483129" y="948943"/>
            <a:ext cx="1172116" cy="369332"/>
          </a:xfrm>
          <a:prstGeom prst="rect">
            <a:avLst/>
          </a:prstGeom>
          <a:noFill/>
        </p:spPr>
        <p:txBody>
          <a:bodyPr wrap="none" rtlCol="0">
            <a:spAutoFit/>
          </a:bodyPr>
          <a:lstStyle/>
          <a:p>
            <a:r>
              <a:rPr lang="en-IN" sz="1800" b="1" dirty="0">
                <a:solidFill>
                  <a:srgbClr val="002060"/>
                </a:solidFill>
              </a:rPr>
              <a:t>Views.py</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2">
            <a:extLst>
              <a:ext uri="{FF2B5EF4-FFF2-40B4-BE49-F238E27FC236}">
                <a16:creationId xmlns:a16="http://schemas.microsoft.com/office/drawing/2014/main" xmlns="" id="{98BD343F-9E4B-1363-3430-46FDE0FBE340}"/>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4545F299-94E2-3435-D7AA-887FEABDB64E}"/>
              </a:ext>
            </a:extLst>
          </p:cNvPr>
          <p:cNvPicPr>
            <a:picLocks noChangeAspect="1"/>
          </p:cNvPicPr>
          <p:nvPr/>
        </p:nvPicPr>
        <p:blipFill>
          <a:blip r:embed="rId3"/>
          <a:stretch>
            <a:fillRect/>
          </a:stretch>
        </p:blipFill>
        <p:spPr>
          <a:xfrm>
            <a:off x="1281561" y="1115123"/>
            <a:ext cx="6580878" cy="3701744"/>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Words>434</Words>
  <Application>Microsoft Office PowerPoint</Application>
  <PresentationFormat>On-screen Show (16:9)</PresentationFormat>
  <Paragraphs>72</Paragraphs>
  <Slides>23</Slides>
  <Notes>9</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25" baseType="lpstr">
      <vt:lpstr>Simple Light</vt:lpstr>
      <vt:lpstr>Slide 1</vt:lpstr>
      <vt:lpstr>Slide 2</vt:lpstr>
      <vt:lpstr>Abstract : Django Online Voting System </vt:lpstr>
      <vt:lpstr>Problem Statement</vt:lpstr>
      <vt:lpstr>Proposed Solution</vt:lpstr>
      <vt:lpstr>Technology Used</vt:lpstr>
      <vt:lpstr>Slide 7</vt:lpstr>
      <vt:lpstr>Slide 8</vt:lpstr>
      <vt:lpstr>Modelling &amp; Results</vt:lpstr>
      <vt:lpstr>Register page</vt:lpstr>
      <vt:lpstr>Login page</vt:lpstr>
      <vt:lpstr>Home-page</vt:lpstr>
      <vt:lpstr>Question-page</vt:lpstr>
      <vt:lpstr>Slide 14</vt:lpstr>
      <vt:lpstr>Slide 15</vt:lpstr>
      <vt:lpstr>Slide 16</vt:lpstr>
      <vt:lpstr>Slide 17</vt:lpstr>
      <vt:lpstr>Slide 18</vt:lpstr>
      <vt:lpstr>Slide 19</vt:lpstr>
      <vt:lpstr>Result-page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6</cp:revision>
  <dcterms:modified xsi:type="dcterms:W3CDTF">2024-04-11T15:32:34Z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