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sldIdLst>
    <p:sldId id="256" r:id="rId2"/>
    <p:sldId id="837" r:id="rId3"/>
    <p:sldId id="838" r:id="rId4"/>
    <p:sldId id="839" r:id="rId5"/>
    <p:sldId id="840" r:id="rId6"/>
    <p:sldId id="841" r:id="rId7"/>
    <p:sldId id="8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ED3B-B1E8-4FD0-BAED-CA2F511A1594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AEDD7-9EDD-4EDF-A5DB-118D1D210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44500"/>
            <a:ext cx="11049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58731"/>
            <a:ext cx="11049000" cy="4572000"/>
          </a:xfrm>
        </p:spPr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4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06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3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4" r:id="rId2"/>
    <p:sldLayoutId id="2147483765" r:id="rId3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ware, gear, black, clock&#10;&#10;Description automatically generated">
            <a:extLst>
              <a:ext uri="{FF2B5EF4-FFF2-40B4-BE49-F238E27FC236}">
                <a16:creationId xmlns:a16="http://schemas.microsoft.com/office/drawing/2014/main" id="{A73DE2F2-D28F-4587-BE9E-36F043D43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5" b="87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202CC-9639-4F04-AC5B-003E007E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Machine Learning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3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597164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7050" y="1041400"/>
            <a:ext cx="11137900" cy="5295901"/>
          </a:xfrm>
        </p:spPr>
        <p:txBody>
          <a:bodyPr/>
          <a:lstStyle/>
          <a:p>
            <a:r>
              <a:rPr lang="en-US" sz="2000" dirty="0"/>
              <a:t>Machine Learning is a type of Artificial Intelligence (AI) that provide computers with the ability to learn without being explicitly programmed. </a:t>
            </a:r>
          </a:p>
          <a:p>
            <a:r>
              <a:rPr lang="en-US" sz="2000" dirty="0"/>
              <a:t>Example: To determine the species of the flower with given data.</a:t>
            </a:r>
          </a:p>
          <a:p>
            <a:r>
              <a:rPr lang="en-US" b="0" dirty="0"/>
              <a:t>. </a:t>
            </a:r>
          </a:p>
          <a:p>
            <a:endParaRPr lang="en-US" dirty="0"/>
          </a:p>
          <a:p>
            <a:r>
              <a:rPr lang="en-US" sz="2000" dirty="0"/>
              <a:t>Problem statement : Determine the species of the flower.</a:t>
            </a:r>
          </a:p>
          <a:p>
            <a:r>
              <a:rPr lang="en-US" sz="2333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150806"/>
            <a:ext cx="10890250" cy="40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6106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764066"/>
          </a:xfrm>
        </p:spPr>
        <p:txBody>
          <a:bodyPr/>
          <a:lstStyle/>
          <a:p>
            <a:r>
              <a:rPr lang="en-US" dirty="0"/>
              <a:t>Overview of Machine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4"/>
          <a:stretch/>
        </p:blipFill>
        <p:spPr>
          <a:xfrm>
            <a:off x="383646" y="1477550"/>
            <a:ext cx="4056417" cy="3856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5159" y="1861705"/>
            <a:ext cx="4987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  <p:sp>
        <p:nvSpPr>
          <p:cNvPr id="7" name="AutoShape 2" descr="Image result for Machine learning algorithms"/>
          <p:cNvSpPr>
            <a:spLocks noChangeAspect="1" noChangeArrowheads="1"/>
          </p:cNvSpPr>
          <p:nvPr/>
        </p:nvSpPr>
        <p:spPr bwMode="auto">
          <a:xfrm>
            <a:off x="129646" y="-120386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" r="3108" b="2191"/>
          <a:stretch/>
        </p:blipFill>
        <p:spPr>
          <a:xfrm>
            <a:off x="5191352" y="1436688"/>
            <a:ext cx="6667501" cy="38973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1500" y="5664868"/>
            <a:ext cx="461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Machine Learning Field overlap</a:t>
            </a:r>
          </a:p>
        </p:txBody>
      </p:sp>
    </p:spTree>
    <p:extLst>
      <p:ext uri="{BB962C8B-B14F-4D97-AF65-F5344CB8AC3E}">
        <p14:creationId xmlns:p14="http://schemas.microsoft.com/office/powerpoint/2010/main" val="22096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rgbClr val="FFFFFF">
                    <a:alpha val="90000"/>
                  </a:srgbClr>
                </a:solidFill>
              </a:rPr>
              <a:t>Types of Machine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7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" y="1397000"/>
            <a:ext cx="11239500" cy="42677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667" dirty="0"/>
              <a:t>Machine Learning has been classified into Three types</a:t>
            </a:r>
          </a:p>
          <a:p>
            <a:pPr marL="428608" indent="-428608">
              <a:lnSpc>
                <a:spcPct val="200000"/>
              </a:lnSpc>
              <a:buFont typeface="+mj-lt"/>
              <a:buAutoNum type="arabicPeriod"/>
            </a:pPr>
            <a:r>
              <a:rPr lang="en-US" sz="2667" dirty="0"/>
              <a:t>Supervised Learning</a:t>
            </a:r>
          </a:p>
          <a:p>
            <a:pPr marL="428608" indent="-428608">
              <a:lnSpc>
                <a:spcPct val="200000"/>
              </a:lnSpc>
              <a:buFont typeface="+mj-lt"/>
              <a:buAutoNum type="arabicPeriod"/>
            </a:pPr>
            <a:r>
              <a:rPr lang="en-US" sz="2667" dirty="0"/>
              <a:t>Unsupervised Learning </a:t>
            </a:r>
          </a:p>
          <a:p>
            <a:pPr marL="428608" indent="-428608">
              <a:lnSpc>
                <a:spcPct val="200000"/>
              </a:lnSpc>
              <a:buFont typeface="+mj-lt"/>
              <a:buAutoNum type="arabicPeriod"/>
            </a:pPr>
            <a:r>
              <a:rPr lang="en-US" sz="2667" dirty="0"/>
              <a:t>Reinforcement Learning</a:t>
            </a:r>
          </a:p>
          <a:p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2053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393964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" y="1021280"/>
            <a:ext cx="11112500" cy="1499635"/>
          </a:xfrm>
        </p:spPr>
        <p:txBody>
          <a:bodyPr>
            <a:normAutofit fontScale="92500"/>
          </a:bodyPr>
          <a:lstStyle/>
          <a:p>
            <a:r>
              <a:rPr lang="en-US" sz="2167" dirty="0"/>
              <a:t>When machine classifies the data into predefined classes, then it is called Supervised Learning.</a:t>
            </a:r>
          </a:p>
          <a:p>
            <a:r>
              <a:rPr lang="en-US" sz="2167" dirty="0"/>
              <a:t>Supervised learning is where we have input variables (X) and an output variables (Y) and an algorithm is used to learn mapping  function from the input to the output. </a:t>
            </a:r>
          </a:p>
          <a:p>
            <a:endParaRPr lang="en-US" sz="2333" dirty="0"/>
          </a:p>
          <a:p>
            <a:endParaRPr lang="en-US" sz="2667" dirty="0"/>
          </a:p>
        </p:txBody>
      </p:sp>
      <p:pic>
        <p:nvPicPr>
          <p:cNvPr id="9218" name="Picture 2" descr="Image result for Training data images clipart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927442"/>
            <a:ext cx="1206500" cy="107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564926" y="2679890"/>
            <a:ext cx="6129264" cy="1666225"/>
          </a:xfrm>
          <a:prstGeom prst="flowChartAlternateProcess">
            <a:avLst/>
          </a:prstGeom>
          <a:noFill/>
          <a:ln w="5080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222" name="Picture 6" descr="Image result for self learning  images clipart black and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68" y="2856134"/>
            <a:ext cx="1024733" cy="12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006600" y="3452090"/>
            <a:ext cx="1622958" cy="12700"/>
          </a:xfrm>
          <a:prstGeom prst="straightConnector1">
            <a:avLst/>
          </a:prstGeom>
          <a:ln w="63500" cap="sq"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769456" y="4024818"/>
            <a:ext cx="114691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="1" dirty="0"/>
              <a:t>Training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0768" y="3352406"/>
            <a:ext cx="164884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="1" dirty="0"/>
              <a:t>Learning Algorithms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7515411" y="3188776"/>
            <a:ext cx="2193151" cy="442387"/>
          </a:xfrm>
          <a:prstGeom prst="flowChartAlternateProcess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dirty="0">
                <a:solidFill>
                  <a:schemeClr val="bg1"/>
                </a:solidFill>
              </a:rPr>
              <a:t>Step 1 - Training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661023" y="3230990"/>
            <a:ext cx="815340" cy="403860"/>
          </a:xfrm>
          <a:prstGeom prst="lef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81" y="4606178"/>
            <a:ext cx="1320800" cy="129656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3118503" y="4400690"/>
            <a:ext cx="757585" cy="707111"/>
          </a:xfrm>
          <a:prstGeom prst="straightConnector1">
            <a:avLst/>
          </a:prstGeom>
          <a:ln w="63500" cap="sq"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2048207" y="5933750"/>
            <a:ext cx="63511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="1" dirty="0"/>
              <a:t>Model</a:t>
            </a:r>
          </a:p>
        </p:txBody>
      </p:sp>
      <p:pic>
        <p:nvPicPr>
          <p:cNvPr id="9228" name="Picture 12" descr="Image result for test data icons black and wh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41" y="4754245"/>
            <a:ext cx="1017625" cy="10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111874" y="5761679"/>
            <a:ext cx="91781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="1" dirty="0"/>
              <a:t>Test Data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151608" y="5433940"/>
            <a:ext cx="1485900" cy="4321"/>
          </a:xfrm>
          <a:prstGeom prst="straightConnector1">
            <a:avLst/>
          </a:prstGeom>
          <a:ln w="63500" cap="sq"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230" name="Picture 14" descr="Image result for accuracy icons black and 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37" y="4612845"/>
            <a:ext cx="1159025" cy="11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6272486" y="5254460"/>
            <a:ext cx="1242925" cy="8598"/>
          </a:xfrm>
          <a:prstGeom prst="straightConnector1">
            <a:avLst/>
          </a:prstGeom>
          <a:ln w="63500" cap="sq"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4745863" y="4531589"/>
            <a:ext cx="4245738" cy="1535451"/>
          </a:xfrm>
          <a:prstGeom prst="flowChartAlternateProcess">
            <a:avLst/>
          </a:prstGeom>
          <a:noFill/>
          <a:ln w="5080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3" name="Flowchart: Alternate Process 32"/>
          <p:cNvSpPr/>
          <p:nvPr/>
        </p:nvSpPr>
        <p:spPr>
          <a:xfrm>
            <a:off x="9863941" y="5048557"/>
            <a:ext cx="2193151" cy="442387"/>
          </a:xfrm>
          <a:prstGeom prst="flowChartAlternateProcess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dirty="0">
                <a:solidFill>
                  <a:schemeClr val="bg1"/>
                </a:solidFill>
              </a:rPr>
              <a:t>Step 2 - Testing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>
            <a:off x="8994120" y="5107801"/>
            <a:ext cx="815340" cy="403860"/>
          </a:xfrm>
          <a:prstGeom prst="lef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690466" y="5675215"/>
            <a:ext cx="87710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="1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7785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393964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Supervised Learning</a:t>
            </a:r>
          </a:p>
        </p:txBody>
      </p:sp>
      <p:sp>
        <p:nvSpPr>
          <p:cNvPr id="2" name="Flowchart: Alternate Process 1"/>
          <p:cNvSpPr/>
          <p:nvPr/>
        </p:nvSpPr>
        <p:spPr>
          <a:xfrm>
            <a:off x="1536700" y="2514600"/>
            <a:ext cx="3302000" cy="1397000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Supervised Learning</a:t>
            </a:r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 flipV="1">
            <a:off x="4838700" y="2133968"/>
            <a:ext cx="1905908" cy="1014898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6744608" y="1753335"/>
            <a:ext cx="3302000" cy="761265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Regression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6744608" y="3530968"/>
            <a:ext cx="3302000" cy="761265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Classification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4838699" y="3198930"/>
            <a:ext cx="1905908" cy="712670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778488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Calibri</vt:lpstr>
      <vt:lpstr>Wingdings 2</vt:lpstr>
      <vt:lpstr>DividendVTI</vt:lpstr>
      <vt:lpstr>Machine Learning</vt:lpstr>
      <vt:lpstr>Machine Learning</vt:lpstr>
      <vt:lpstr>Overview of Machine Learning</vt:lpstr>
      <vt:lpstr>Types of Machine Learning</vt:lpstr>
      <vt:lpstr>Types of Machine Learning</vt:lpstr>
      <vt:lpstr>Supervised Learning</vt:lpstr>
      <vt:lpstr>Types of 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Sathyanarayanan Shanmugavelu</dc:creator>
  <cp:lastModifiedBy>Sathyanarayanan Shanmugavelu</cp:lastModifiedBy>
  <cp:revision>1</cp:revision>
  <dcterms:created xsi:type="dcterms:W3CDTF">2019-10-12T04:50:03Z</dcterms:created>
  <dcterms:modified xsi:type="dcterms:W3CDTF">2019-10-12T04:51:20Z</dcterms:modified>
</cp:coreProperties>
</file>